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9" r:id="rId4"/>
    <p:sldId id="284" r:id="rId5"/>
    <p:sldId id="287" r:id="rId6"/>
    <p:sldId id="285" r:id="rId7"/>
    <p:sldId id="289" r:id="rId8"/>
    <p:sldId id="271" r:id="rId9"/>
    <p:sldId id="288" r:id="rId10"/>
    <p:sldId id="290" r:id="rId11"/>
    <p:sldId id="291" r:id="rId12"/>
    <p:sldId id="292" r:id="rId13"/>
    <p:sldId id="293" r:id="rId14"/>
    <p:sldId id="296" r:id="rId15"/>
    <p:sldId id="295" r:id="rId16"/>
    <p:sldId id="272" r:id="rId17"/>
    <p:sldId id="298" r:id="rId18"/>
    <p:sldId id="274" r:id="rId19"/>
    <p:sldId id="299" r:id="rId20"/>
    <p:sldId id="297" r:id="rId21"/>
    <p:sldId id="303" r:id="rId22"/>
    <p:sldId id="302" r:id="rId23"/>
    <p:sldId id="300" r:id="rId24"/>
    <p:sldId id="282" r:id="rId25"/>
    <p:sldId id="301" r:id="rId26"/>
    <p:sldId id="266" r:id="rId27"/>
    <p:sldId id="26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89660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CA143-F4B6-48F0-82BE-05718CF818A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D60C514-3947-4DFA-BA8A-F289DC4075EC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Component 1</a:t>
          </a:r>
          <a:endParaRPr lang="en-US" dirty="0">
            <a:solidFill>
              <a:srgbClr val="FF0000"/>
            </a:solidFill>
          </a:endParaRPr>
        </a:p>
      </dgm:t>
    </dgm:pt>
    <dgm:pt modelId="{4AF9DE25-F153-40D2-86E2-59313A2E163E}" type="parTrans" cxnId="{F7C29947-C079-4DB2-80CC-F9DE3E0F0510}">
      <dgm:prSet/>
      <dgm:spPr/>
      <dgm:t>
        <a:bodyPr/>
        <a:lstStyle/>
        <a:p>
          <a:endParaRPr lang="en-US"/>
        </a:p>
      </dgm:t>
    </dgm:pt>
    <dgm:pt modelId="{2A7670B9-64A6-4B91-8E56-09A50863632D}" type="sibTrans" cxnId="{F7C29947-C079-4DB2-80CC-F9DE3E0F0510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C14FDEC-8AB8-4D39-8FF0-6C873C7B0813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Component 2</a:t>
          </a:r>
          <a:endParaRPr lang="en-US" dirty="0">
            <a:solidFill>
              <a:srgbClr val="00B050"/>
            </a:solidFill>
          </a:endParaRPr>
        </a:p>
      </dgm:t>
    </dgm:pt>
    <dgm:pt modelId="{6972C761-56F3-430A-B85E-E779FF4F3453}" type="parTrans" cxnId="{FDD8288E-172D-424B-B954-22BE9110C097}">
      <dgm:prSet/>
      <dgm:spPr/>
      <dgm:t>
        <a:bodyPr/>
        <a:lstStyle/>
        <a:p>
          <a:endParaRPr lang="en-US"/>
        </a:p>
      </dgm:t>
    </dgm:pt>
    <dgm:pt modelId="{3DFA900A-8020-4C07-9B09-7F995C0A6941}" type="sibTrans" cxnId="{FDD8288E-172D-424B-B954-22BE9110C097}">
      <dgm:prSet/>
      <dgm:spPr/>
      <dgm:t>
        <a:bodyPr/>
        <a:lstStyle/>
        <a:p>
          <a:endParaRPr lang="en-US"/>
        </a:p>
      </dgm:t>
    </dgm:pt>
    <dgm:pt modelId="{900C6EAA-79BF-4031-983A-A45046F6AFEF}" type="pres">
      <dgm:prSet presAssocID="{704CA143-F4B6-48F0-82BE-05718CF818A9}" presName="Name0" presStyleCnt="0">
        <dgm:presLayoutVars>
          <dgm:dir/>
          <dgm:resizeHandles val="exact"/>
        </dgm:presLayoutVars>
      </dgm:prSet>
      <dgm:spPr/>
    </dgm:pt>
    <dgm:pt modelId="{3CE0DD6E-2271-4F62-9DFE-3CC59CB9040C}" type="pres">
      <dgm:prSet presAssocID="{6D60C514-3947-4DFA-BA8A-F289DC4075E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6CA08-4801-4ED5-A35A-53B808CC6723}" type="pres">
      <dgm:prSet presAssocID="{2A7670B9-64A6-4B91-8E56-09A50863632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6FD588EE-D921-4CCD-873A-1E5CB7F12C7A}" type="pres">
      <dgm:prSet presAssocID="{2A7670B9-64A6-4B91-8E56-09A50863632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55655BF6-596E-4669-8F5F-7FA02493A8D6}" type="pres">
      <dgm:prSet presAssocID="{5C14FDEC-8AB8-4D39-8FF0-6C873C7B081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5E559B-B5B7-40CF-8AD3-DD9DBC15873D}" type="presOf" srcId="{2A7670B9-64A6-4B91-8E56-09A50863632D}" destId="{6FD588EE-D921-4CCD-873A-1E5CB7F12C7A}" srcOrd="1" destOrd="0" presId="urn:microsoft.com/office/officeart/2005/8/layout/process1"/>
    <dgm:cxn modelId="{FDD8288E-172D-424B-B954-22BE9110C097}" srcId="{704CA143-F4B6-48F0-82BE-05718CF818A9}" destId="{5C14FDEC-8AB8-4D39-8FF0-6C873C7B0813}" srcOrd="1" destOrd="0" parTransId="{6972C761-56F3-430A-B85E-E779FF4F3453}" sibTransId="{3DFA900A-8020-4C07-9B09-7F995C0A6941}"/>
    <dgm:cxn modelId="{F7C29947-C079-4DB2-80CC-F9DE3E0F0510}" srcId="{704CA143-F4B6-48F0-82BE-05718CF818A9}" destId="{6D60C514-3947-4DFA-BA8A-F289DC4075EC}" srcOrd="0" destOrd="0" parTransId="{4AF9DE25-F153-40D2-86E2-59313A2E163E}" sibTransId="{2A7670B9-64A6-4B91-8E56-09A50863632D}"/>
    <dgm:cxn modelId="{E1DC0EF8-9664-423E-AF07-91C5A9E4D2C0}" type="presOf" srcId="{2A7670B9-64A6-4B91-8E56-09A50863632D}" destId="{ACA6CA08-4801-4ED5-A35A-53B808CC6723}" srcOrd="0" destOrd="0" presId="urn:microsoft.com/office/officeart/2005/8/layout/process1"/>
    <dgm:cxn modelId="{EF65FDEE-1FE5-4EDA-B8C3-8B301513DC76}" type="presOf" srcId="{704CA143-F4B6-48F0-82BE-05718CF818A9}" destId="{900C6EAA-79BF-4031-983A-A45046F6AFEF}" srcOrd="0" destOrd="0" presId="urn:microsoft.com/office/officeart/2005/8/layout/process1"/>
    <dgm:cxn modelId="{F68868E9-8BE1-4FC0-9807-FB0AC63B1920}" type="presOf" srcId="{5C14FDEC-8AB8-4D39-8FF0-6C873C7B0813}" destId="{55655BF6-596E-4669-8F5F-7FA02493A8D6}" srcOrd="0" destOrd="0" presId="urn:microsoft.com/office/officeart/2005/8/layout/process1"/>
    <dgm:cxn modelId="{52E7A97A-6412-4C5D-944D-935200ACDB60}" type="presOf" srcId="{6D60C514-3947-4DFA-BA8A-F289DC4075EC}" destId="{3CE0DD6E-2271-4F62-9DFE-3CC59CB9040C}" srcOrd="0" destOrd="0" presId="urn:microsoft.com/office/officeart/2005/8/layout/process1"/>
    <dgm:cxn modelId="{57D19A1C-D223-49FD-8E02-E7538A0BE961}" type="presParOf" srcId="{900C6EAA-79BF-4031-983A-A45046F6AFEF}" destId="{3CE0DD6E-2271-4F62-9DFE-3CC59CB9040C}" srcOrd="0" destOrd="0" presId="urn:microsoft.com/office/officeart/2005/8/layout/process1"/>
    <dgm:cxn modelId="{39CBB4FE-7CC9-4803-AC4F-BF1EA2162DEA}" type="presParOf" srcId="{900C6EAA-79BF-4031-983A-A45046F6AFEF}" destId="{ACA6CA08-4801-4ED5-A35A-53B808CC6723}" srcOrd="1" destOrd="0" presId="urn:microsoft.com/office/officeart/2005/8/layout/process1"/>
    <dgm:cxn modelId="{80826B5D-B2F3-4D52-885F-493106C6EAB6}" type="presParOf" srcId="{ACA6CA08-4801-4ED5-A35A-53B808CC6723}" destId="{6FD588EE-D921-4CCD-873A-1E5CB7F12C7A}" srcOrd="0" destOrd="0" presId="urn:microsoft.com/office/officeart/2005/8/layout/process1"/>
    <dgm:cxn modelId="{EC43CFC8-6CF1-4503-8F44-F804F6D10EEA}" type="presParOf" srcId="{900C6EAA-79BF-4031-983A-A45046F6AFEF}" destId="{55655BF6-596E-4669-8F5F-7FA02493A8D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0DD6E-2271-4F62-9DFE-3CC59CB9040C}">
      <dsp:nvSpPr>
        <dsp:cNvPr id="0" name=""/>
        <dsp:cNvSpPr/>
      </dsp:nvSpPr>
      <dsp:spPr>
        <a:xfrm>
          <a:off x="1265" y="1026430"/>
          <a:ext cx="2699245" cy="161954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rgbClr val="FF0000"/>
              </a:solidFill>
            </a:rPr>
            <a:t>Component 1</a:t>
          </a:r>
          <a:endParaRPr lang="en-US" sz="3800" kern="1200" dirty="0">
            <a:solidFill>
              <a:srgbClr val="FF0000"/>
            </a:solidFill>
          </a:endParaRPr>
        </a:p>
      </dsp:txBody>
      <dsp:txXfrm>
        <a:off x="48700" y="1073865"/>
        <a:ext cx="2604375" cy="1524677"/>
      </dsp:txXfrm>
    </dsp:sp>
    <dsp:sp modelId="{ACA6CA08-4801-4ED5-A35A-53B808CC6723}">
      <dsp:nvSpPr>
        <dsp:cNvPr id="0" name=""/>
        <dsp:cNvSpPr/>
      </dsp:nvSpPr>
      <dsp:spPr>
        <a:xfrm>
          <a:off x="2970435" y="1501497"/>
          <a:ext cx="572239" cy="669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?</a:t>
          </a:r>
          <a:endParaRPr lang="en-US" sz="2800" kern="1200" dirty="0"/>
        </a:p>
      </dsp:txBody>
      <dsp:txXfrm>
        <a:off x="2970435" y="1635379"/>
        <a:ext cx="400567" cy="401648"/>
      </dsp:txXfrm>
    </dsp:sp>
    <dsp:sp modelId="{55655BF6-596E-4669-8F5F-7FA02493A8D6}">
      <dsp:nvSpPr>
        <dsp:cNvPr id="0" name=""/>
        <dsp:cNvSpPr/>
      </dsp:nvSpPr>
      <dsp:spPr>
        <a:xfrm>
          <a:off x="3780209" y="1026430"/>
          <a:ext cx="2699245" cy="161954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rgbClr val="00B050"/>
              </a:solidFill>
            </a:rPr>
            <a:t>Component 2</a:t>
          </a:r>
          <a:endParaRPr lang="en-US" sz="3800" kern="1200" dirty="0">
            <a:solidFill>
              <a:srgbClr val="00B050"/>
            </a:solidFill>
          </a:endParaRPr>
        </a:p>
      </dsp:txBody>
      <dsp:txXfrm>
        <a:off x="3827644" y="1073865"/>
        <a:ext cx="2604375" cy="1524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8614-86F8-405B-9D21-56870FCD4072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84E3-88AA-4A29-B5C1-1ABB3CF7A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5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584E3-88AA-4A29-B5C1-1ABB3CF7AE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584E3-88AA-4A29-B5C1-1ABB3CF7AE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584E3-88AA-4A29-B5C1-1ABB3CF7AE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D00E-31F6-428A-96D6-579CAA6CD33F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olj@kenti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webparts/Wizard_overview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net.kentico.com/docs/kenticocms_api.zip" TargetMode="External"/><Relationship Id="rId4" Type="http://schemas.openxmlformats.org/officeDocument/2006/relationships/hyperlink" Target="http://devnet.kentico.com/docs/webparts/Link_overview.htm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344816" cy="1008112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Universal event handling for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sz="3000" b="1" dirty="0" smtClean="0">
                <a:solidFill>
                  <a:schemeClr val="tx2"/>
                </a:solidFill>
              </a:rPr>
              <a:t/>
            </a:r>
            <a:br>
              <a:rPr lang="en-US" sz="3000" b="1" dirty="0" smtClean="0">
                <a:solidFill>
                  <a:schemeClr val="tx2"/>
                </a:solidFill>
              </a:rPr>
            </a:br>
            <a:r>
              <a:rPr lang="en-US" sz="2800" dirty="0" smtClean="0"/>
              <a:t>in Kentico CMS</a:t>
            </a:r>
            <a:endParaRPr lang="cs-CZ" sz="3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5184576" cy="2016224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sz="1800" b="1" dirty="0" smtClean="0"/>
              <a:t>Boris </a:t>
            </a:r>
            <a:r>
              <a:rPr lang="en-US" sz="1800" b="1" dirty="0" err="1" smtClean="0"/>
              <a:t>Pocatko</a:t>
            </a:r>
            <a:endParaRPr lang="en-US" sz="1800" b="1" dirty="0" smtClean="0"/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Solution Architect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Kentico Software</a:t>
            </a:r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r>
              <a:rPr lang="en-US" sz="1600" dirty="0" smtClean="0">
                <a:hlinkClick r:id="rId3"/>
              </a:rPr>
              <a:t>borisp@kentico.com</a:t>
            </a: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57290" y="2428868"/>
            <a:ext cx="65722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II. </a:t>
            </a:r>
            <a:r>
              <a:rPr lang="en-US" sz="3200" b="1" dirty="0"/>
              <a:t>s</a:t>
            </a:r>
            <a:r>
              <a:rPr lang="en-US" sz="3200" b="1" dirty="0" smtClean="0"/>
              <a:t>olution I summary 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5852" y="1124744"/>
            <a:ext cx="56624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/>
              <a:t>The good</a:t>
            </a:r>
          </a:p>
          <a:p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Flexibility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/>
              <a:t>The bad</a:t>
            </a:r>
          </a:p>
          <a:p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Control reference needed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Component are depending on each other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Explicit event declaration 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Increased difficulty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Poor maintainability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Minus 7"/>
          <p:cNvSpPr/>
          <p:nvPr/>
        </p:nvSpPr>
        <p:spPr>
          <a:xfrm>
            <a:off x="853804" y="2485290"/>
            <a:ext cx="432048" cy="43965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53804" y="134076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11560" y="836712"/>
            <a:ext cx="7848872" cy="49685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II. </a:t>
            </a:r>
            <a:r>
              <a:rPr lang="en-US" sz="3200" b="1" dirty="0"/>
              <a:t>s</a:t>
            </a:r>
            <a:r>
              <a:rPr lang="en-US" sz="3200" b="1" dirty="0" smtClean="0"/>
              <a:t>olution schema 2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87624" y="1916836"/>
            <a:ext cx="4184119" cy="1817079"/>
            <a:chOff x="1184661" y="1916836"/>
            <a:chExt cx="4308736" cy="1817079"/>
          </a:xfrm>
        </p:grpSpPr>
        <p:sp>
          <p:nvSpPr>
            <p:cNvPr id="12" name="Freeform 11"/>
            <p:cNvSpPr/>
            <p:nvPr/>
          </p:nvSpPr>
          <p:spPr>
            <a:xfrm>
              <a:off x="1184661" y="1916836"/>
              <a:ext cx="1815240" cy="1080111"/>
            </a:xfrm>
            <a:custGeom>
              <a:avLst/>
              <a:gdLst>
                <a:gd name="connsiteX0" fmla="*/ 0 w 1712806"/>
                <a:gd name="connsiteY0" fmla="*/ 108011 h 1080111"/>
                <a:gd name="connsiteX1" fmla="*/ 108011 w 1712806"/>
                <a:gd name="connsiteY1" fmla="*/ 0 h 1080111"/>
                <a:gd name="connsiteX2" fmla="*/ 1604795 w 1712806"/>
                <a:gd name="connsiteY2" fmla="*/ 0 h 1080111"/>
                <a:gd name="connsiteX3" fmla="*/ 1712806 w 1712806"/>
                <a:gd name="connsiteY3" fmla="*/ 108011 h 1080111"/>
                <a:gd name="connsiteX4" fmla="*/ 1712806 w 1712806"/>
                <a:gd name="connsiteY4" fmla="*/ 972100 h 1080111"/>
                <a:gd name="connsiteX5" fmla="*/ 1604795 w 1712806"/>
                <a:gd name="connsiteY5" fmla="*/ 1080111 h 1080111"/>
                <a:gd name="connsiteX6" fmla="*/ 108011 w 1712806"/>
                <a:gd name="connsiteY6" fmla="*/ 1080111 h 1080111"/>
                <a:gd name="connsiteX7" fmla="*/ 0 w 1712806"/>
                <a:gd name="connsiteY7" fmla="*/ 972100 h 1080111"/>
                <a:gd name="connsiteX8" fmla="*/ 0 w 1712806"/>
                <a:gd name="connsiteY8" fmla="*/ 108011 h 108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806" h="1080111">
                  <a:moveTo>
                    <a:pt x="0" y="108011"/>
                  </a:moveTo>
                  <a:cubicBezTo>
                    <a:pt x="0" y="48358"/>
                    <a:pt x="48358" y="0"/>
                    <a:pt x="108011" y="0"/>
                  </a:cubicBezTo>
                  <a:lnTo>
                    <a:pt x="1604795" y="0"/>
                  </a:lnTo>
                  <a:cubicBezTo>
                    <a:pt x="1664448" y="0"/>
                    <a:pt x="1712806" y="48358"/>
                    <a:pt x="1712806" y="108011"/>
                  </a:cubicBezTo>
                  <a:lnTo>
                    <a:pt x="1712806" y="972100"/>
                  </a:lnTo>
                  <a:cubicBezTo>
                    <a:pt x="1712806" y="1031753"/>
                    <a:pt x="1664448" y="1080111"/>
                    <a:pt x="1604795" y="1080111"/>
                  </a:cubicBezTo>
                  <a:lnTo>
                    <a:pt x="108011" y="1080111"/>
                  </a:lnTo>
                  <a:cubicBezTo>
                    <a:pt x="48358" y="1080111"/>
                    <a:pt x="0" y="1031753"/>
                    <a:pt x="0" y="972100"/>
                  </a:cubicBezTo>
                  <a:lnTo>
                    <a:pt x="0" y="10801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075" tIns="123075" rIns="123075" bIns="12307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FF0000"/>
                  </a:solidFill>
                </a:rPr>
                <a:t>Method 1</a:t>
              </a:r>
              <a:endParaRPr lang="en-US" sz="2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823784">
              <a:off x="3103244" y="3132642"/>
              <a:ext cx="359065" cy="391424"/>
            </a:xfrm>
            <a:custGeom>
              <a:avLst/>
              <a:gdLst>
                <a:gd name="connsiteX0" fmla="*/ 0 w 1268599"/>
                <a:gd name="connsiteY0" fmla="*/ 288169 h 1440846"/>
                <a:gd name="connsiteX1" fmla="*/ 634300 w 1268599"/>
                <a:gd name="connsiteY1" fmla="*/ 288169 h 1440846"/>
                <a:gd name="connsiteX2" fmla="*/ 634300 w 1268599"/>
                <a:gd name="connsiteY2" fmla="*/ 0 h 1440846"/>
                <a:gd name="connsiteX3" fmla="*/ 1268599 w 1268599"/>
                <a:gd name="connsiteY3" fmla="*/ 720423 h 1440846"/>
                <a:gd name="connsiteX4" fmla="*/ 634300 w 1268599"/>
                <a:gd name="connsiteY4" fmla="*/ 1440846 h 1440846"/>
                <a:gd name="connsiteX5" fmla="*/ 634300 w 1268599"/>
                <a:gd name="connsiteY5" fmla="*/ 1152677 h 1440846"/>
                <a:gd name="connsiteX6" fmla="*/ 0 w 1268599"/>
                <a:gd name="connsiteY6" fmla="*/ 1152677 h 1440846"/>
                <a:gd name="connsiteX7" fmla="*/ 0 w 1268599"/>
                <a:gd name="connsiteY7" fmla="*/ 288169 h 14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8599" h="1440846">
                  <a:moveTo>
                    <a:pt x="0" y="288169"/>
                  </a:moveTo>
                  <a:lnTo>
                    <a:pt x="634300" y="288169"/>
                  </a:lnTo>
                  <a:lnTo>
                    <a:pt x="634300" y="0"/>
                  </a:lnTo>
                  <a:lnTo>
                    <a:pt x="1268599" y="720423"/>
                  </a:lnTo>
                  <a:lnTo>
                    <a:pt x="634300" y="1440846"/>
                  </a:lnTo>
                  <a:lnTo>
                    <a:pt x="634300" y="1152677"/>
                  </a:lnTo>
                  <a:lnTo>
                    <a:pt x="0" y="1152677"/>
                  </a:lnTo>
                  <a:lnTo>
                    <a:pt x="0" y="288169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288168" rIns="380580" bIns="288169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41126" y="2671313"/>
              <a:ext cx="1852271" cy="1062602"/>
            </a:xfrm>
            <a:custGeom>
              <a:avLst/>
              <a:gdLst>
                <a:gd name="connsiteX0" fmla="*/ 0 w 2441479"/>
                <a:gd name="connsiteY0" fmla="*/ 152122 h 1521219"/>
                <a:gd name="connsiteX1" fmla="*/ 152122 w 2441479"/>
                <a:gd name="connsiteY1" fmla="*/ 0 h 1521219"/>
                <a:gd name="connsiteX2" fmla="*/ 2289357 w 2441479"/>
                <a:gd name="connsiteY2" fmla="*/ 0 h 1521219"/>
                <a:gd name="connsiteX3" fmla="*/ 2441479 w 2441479"/>
                <a:gd name="connsiteY3" fmla="*/ 152122 h 1521219"/>
                <a:gd name="connsiteX4" fmla="*/ 2441479 w 2441479"/>
                <a:gd name="connsiteY4" fmla="*/ 1369097 h 1521219"/>
                <a:gd name="connsiteX5" fmla="*/ 2289357 w 2441479"/>
                <a:gd name="connsiteY5" fmla="*/ 1521219 h 1521219"/>
                <a:gd name="connsiteX6" fmla="*/ 152122 w 2441479"/>
                <a:gd name="connsiteY6" fmla="*/ 1521219 h 1521219"/>
                <a:gd name="connsiteX7" fmla="*/ 0 w 2441479"/>
                <a:gd name="connsiteY7" fmla="*/ 1369097 h 1521219"/>
                <a:gd name="connsiteX8" fmla="*/ 0 w 2441479"/>
                <a:gd name="connsiteY8" fmla="*/ 152122 h 152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479" h="1521219">
                  <a:moveTo>
                    <a:pt x="0" y="152122"/>
                  </a:moveTo>
                  <a:cubicBezTo>
                    <a:pt x="0" y="68107"/>
                    <a:pt x="68107" y="0"/>
                    <a:pt x="152122" y="0"/>
                  </a:cubicBezTo>
                  <a:lnTo>
                    <a:pt x="2289357" y="0"/>
                  </a:lnTo>
                  <a:cubicBezTo>
                    <a:pt x="2373372" y="0"/>
                    <a:pt x="2441479" y="68107"/>
                    <a:pt x="2441479" y="152122"/>
                  </a:cubicBezTo>
                  <a:lnTo>
                    <a:pt x="2441479" y="1369097"/>
                  </a:lnTo>
                  <a:cubicBezTo>
                    <a:pt x="2441479" y="1453112"/>
                    <a:pt x="2373372" y="1521219"/>
                    <a:pt x="2289357" y="1521219"/>
                  </a:cubicBezTo>
                  <a:lnTo>
                    <a:pt x="152122" y="1521219"/>
                  </a:lnTo>
                  <a:cubicBezTo>
                    <a:pt x="68107" y="1521219"/>
                    <a:pt x="0" y="1453112"/>
                    <a:pt x="0" y="1369097"/>
                  </a:cubicBezTo>
                  <a:lnTo>
                    <a:pt x="0" y="15212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995" tIns="135995" rIns="135995" bIns="1359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00B050"/>
                  </a:solidFill>
                </a:rPr>
                <a:t>Method 2</a:t>
              </a:r>
              <a:endParaRPr lang="en-US" sz="2400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85852" y="4262011"/>
            <a:ext cx="6469328" cy="1076398"/>
            <a:chOff x="1277253" y="3962379"/>
            <a:chExt cx="6469328" cy="1076398"/>
          </a:xfrm>
        </p:grpSpPr>
        <p:sp>
          <p:nvSpPr>
            <p:cNvPr id="16" name="Freeform 15"/>
            <p:cNvSpPr/>
            <p:nvPr/>
          </p:nvSpPr>
          <p:spPr>
            <a:xfrm>
              <a:off x="1277253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6"/>
                  </a:solidFill>
                </a:rPr>
                <a:t>Method 6</a:t>
              </a:r>
              <a:endParaRPr lang="en-US" sz="2400" kern="1200" dirty="0">
                <a:solidFill>
                  <a:schemeClr val="accent6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3061446" y="4616569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1" rIns="108275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60690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Method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33390" y="4561643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2" rIns="108276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44127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4">
                      <a:lumMod val="75000"/>
                    </a:schemeClr>
                  </a:solidFill>
                </a:rPr>
                <a:t>Method 5</a:t>
              </a:r>
              <a:endParaRPr lang="en-US" sz="24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4899995" y="3782066"/>
            <a:ext cx="360920" cy="422208"/>
            <a:chOff x="4261832" y="1625099"/>
            <a:chExt cx="360920" cy="422208"/>
          </a:xfrm>
        </p:grpSpPr>
        <p:sp>
          <p:nvSpPr>
            <p:cNvPr id="10" name="Right Arrow 9"/>
            <p:cNvSpPr/>
            <p:nvPr/>
          </p:nvSpPr>
          <p:spPr>
            <a:xfrm>
              <a:off x="4261832" y="1625099"/>
              <a:ext cx="360920" cy="4222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4261832" y="1709541"/>
              <a:ext cx="252644" cy="253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1" name="Freeform 20"/>
          <p:cNvSpPr/>
          <p:nvPr/>
        </p:nvSpPr>
        <p:spPr>
          <a:xfrm>
            <a:off x="3573043" y="1184124"/>
            <a:ext cx="1798700" cy="1113432"/>
          </a:xfrm>
          <a:custGeom>
            <a:avLst/>
            <a:gdLst>
              <a:gd name="connsiteX0" fmla="*/ 0 w 1702454"/>
              <a:gd name="connsiteY0" fmla="*/ 102147 h 1021472"/>
              <a:gd name="connsiteX1" fmla="*/ 102147 w 1702454"/>
              <a:gd name="connsiteY1" fmla="*/ 0 h 1021472"/>
              <a:gd name="connsiteX2" fmla="*/ 1600307 w 1702454"/>
              <a:gd name="connsiteY2" fmla="*/ 0 h 1021472"/>
              <a:gd name="connsiteX3" fmla="*/ 1702454 w 1702454"/>
              <a:gd name="connsiteY3" fmla="*/ 102147 h 1021472"/>
              <a:gd name="connsiteX4" fmla="*/ 1702454 w 1702454"/>
              <a:gd name="connsiteY4" fmla="*/ 919325 h 1021472"/>
              <a:gd name="connsiteX5" fmla="*/ 1600307 w 1702454"/>
              <a:gd name="connsiteY5" fmla="*/ 1021472 h 1021472"/>
              <a:gd name="connsiteX6" fmla="*/ 102147 w 1702454"/>
              <a:gd name="connsiteY6" fmla="*/ 1021472 h 1021472"/>
              <a:gd name="connsiteX7" fmla="*/ 0 w 1702454"/>
              <a:gd name="connsiteY7" fmla="*/ 919325 h 1021472"/>
              <a:gd name="connsiteX8" fmla="*/ 0 w 1702454"/>
              <a:gd name="connsiteY8" fmla="*/ 102147 h 10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454" h="1021472">
                <a:moveTo>
                  <a:pt x="0" y="102147"/>
                </a:moveTo>
                <a:cubicBezTo>
                  <a:pt x="0" y="45733"/>
                  <a:pt x="45733" y="0"/>
                  <a:pt x="102147" y="0"/>
                </a:cubicBezTo>
                <a:lnTo>
                  <a:pt x="1600307" y="0"/>
                </a:lnTo>
                <a:cubicBezTo>
                  <a:pt x="1656721" y="0"/>
                  <a:pt x="1702454" y="45733"/>
                  <a:pt x="1702454" y="102147"/>
                </a:cubicBezTo>
                <a:lnTo>
                  <a:pt x="1702454" y="919325"/>
                </a:lnTo>
                <a:cubicBezTo>
                  <a:pt x="1702454" y="975739"/>
                  <a:pt x="1656721" y="1021472"/>
                  <a:pt x="1600307" y="1021472"/>
                </a:cubicBezTo>
                <a:lnTo>
                  <a:pt x="102147" y="1021472"/>
                </a:lnTo>
                <a:cubicBezTo>
                  <a:pt x="45733" y="1021472"/>
                  <a:pt x="0" y="975739"/>
                  <a:pt x="0" y="919325"/>
                </a:cubicBezTo>
                <a:lnTo>
                  <a:pt x="0" y="102147"/>
                </a:lnTo>
                <a:close/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58" tIns="121358" rIns="121358" bIns="12135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Method 3</a:t>
            </a:r>
            <a:endParaRPr lang="en-US" sz="2400" kern="1200" dirty="0"/>
          </a:p>
        </p:txBody>
      </p:sp>
      <p:sp>
        <p:nvSpPr>
          <p:cNvPr id="22" name="Freeform 21"/>
          <p:cNvSpPr/>
          <p:nvPr/>
        </p:nvSpPr>
        <p:spPr>
          <a:xfrm rot="20234774">
            <a:off x="3070973" y="1851925"/>
            <a:ext cx="359065" cy="391424"/>
          </a:xfrm>
          <a:custGeom>
            <a:avLst/>
            <a:gdLst>
              <a:gd name="connsiteX0" fmla="*/ 0 w 1268599"/>
              <a:gd name="connsiteY0" fmla="*/ 288169 h 1440846"/>
              <a:gd name="connsiteX1" fmla="*/ 634300 w 1268599"/>
              <a:gd name="connsiteY1" fmla="*/ 288169 h 1440846"/>
              <a:gd name="connsiteX2" fmla="*/ 634300 w 1268599"/>
              <a:gd name="connsiteY2" fmla="*/ 0 h 1440846"/>
              <a:gd name="connsiteX3" fmla="*/ 1268599 w 1268599"/>
              <a:gd name="connsiteY3" fmla="*/ 720423 h 1440846"/>
              <a:gd name="connsiteX4" fmla="*/ 634300 w 1268599"/>
              <a:gd name="connsiteY4" fmla="*/ 1440846 h 1440846"/>
              <a:gd name="connsiteX5" fmla="*/ 634300 w 1268599"/>
              <a:gd name="connsiteY5" fmla="*/ 1152677 h 1440846"/>
              <a:gd name="connsiteX6" fmla="*/ 0 w 1268599"/>
              <a:gd name="connsiteY6" fmla="*/ 1152677 h 1440846"/>
              <a:gd name="connsiteX7" fmla="*/ 0 w 1268599"/>
              <a:gd name="connsiteY7" fmla="*/ 288169 h 144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599" h="1440846">
                <a:moveTo>
                  <a:pt x="0" y="288169"/>
                </a:moveTo>
                <a:lnTo>
                  <a:pt x="634300" y="288169"/>
                </a:lnTo>
                <a:lnTo>
                  <a:pt x="634300" y="0"/>
                </a:lnTo>
                <a:lnTo>
                  <a:pt x="1268599" y="720423"/>
                </a:lnTo>
                <a:lnTo>
                  <a:pt x="634300" y="1440846"/>
                </a:lnTo>
                <a:lnTo>
                  <a:pt x="634300" y="1152677"/>
                </a:lnTo>
                <a:lnTo>
                  <a:pt x="0" y="1152677"/>
                </a:lnTo>
                <a:lnTo>
                  <a:pt x="0" y="28816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288168" rIns="380580" bIns="28816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8" name="TextBox 7"/>
          <p:cNvSpPr txBox="1"/>
          <p:nvPr/>
        </p:nvSpPr>
        <p:spPr>
          <a:xfrm>
            <a:off x="5499536" y="1091168"/>
            <a:ext cx="2808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Component 1</a:t>
            </a:r>
            <a:endParaRPr lang="en-US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II. </a:t>
            </a:r>
            <a:r>
              <a:rPr lang="en-US" sz="3200" b="1" dirty="0"/>
              <a:t>s</a:t>
            </a:r>
            <a:r>
              <a:rPr lang="en-US" sz="3200" b="1" dirty="0" smtClean="0"/>
              <a:t>olution II summary 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5852" y="1124744"/>
            <a:ext cx="56624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/>
              <a:t>The good</a:t>
            </a:r>
          </a:p>
          <a:p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Medium implementation difficulty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/>
              <a:t>The bad</a:t>
            </a:r>
          </a:p>
          <a:p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Difficult maintainability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Flexibility loss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Components re-use is difficult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Minus 2"/>
          <p:cNvSpPr/>
          <p:nvPr/>
        </p:nvSpPr>
        <p:spPr>
          <a:xfrm>
            <a:off x="853804" y="2485290"/>
            <a:ext cx="432048" cy="43965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853804" y="134076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9123"/>
            <a:ext cx="8040461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Problem I. solution with </a:t>
            </a:r>
            <a:r>
              <a:rPr lang="en-US" sz="3200" b="1" dirty="0" err="1" smtClean="0"/>
              <a:t>Kentico</a:t>
            </a:r>
            <a:r>
              <a:rPr lang="en-US" sz="3200" b="1" dirty="0" smtClean="0"/>
              <a:t> </a:t>
            </a:r>
            <a:r>
              <a:rPr lang="en-US" sz="3200" b="1" dirty="0"/>
              <a:t>component </a:t>
            </a:r>
            <a:r>
              <a:rPr lang="en-US" sz="3200" b="1" dirty="0" smtClean="0"/>
              <a:t>events 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126" y="3068960"/>
            <a:ext cx="7848602" cy="27392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Component 2</a:t>
            </a:r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SetupControl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// Register for Event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ComponentEvents.RequestEvents.RegisterForEvent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Handle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Handle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(object sender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e)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// Handle event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960" y="908719"/>
            <a:ext cx="7848872" cy="1661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Component 1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FunctionThatRaisesEvent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(object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sender,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// Raise Event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ComponentEvents.RequestEvents.RaiseEvent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(sender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e,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Lightning Bolt 15"/>
          <p:cNvSpPr/>
          <p:nvPr/>
        </p:nvSpPr>
        <p:spPr>
          <a:xfrm>
            <a:off x="7452320" y="1904563"/>
            <a:ext cx="432048" cy="573818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 rot="16200000" flipH="1">
            <a:off x="6078994" y="3330692"/>
            <a:ext cx="3254876" cy="1550255"/>
          </a:xfrm>
          <a:prstGeom prst="bentUpArrow">
            <a:avLst>
              <a:gd name="adj1" fmla="val 26663"/>
              <a:gd name="adj2" fmla="val 25806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60504" y="4149080"/>
            <a:ext cx="64807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56176" y="2011452"/>
            <a:ext cx="64807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6624736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Problem II. </a:t>
            </a:r>
            <a:r>
              <a:rPr lang="en-US" sz="3200" b="1" dirty="0"/>
              <a:t>s</a:t>
            </a:r>
            <a:r>
              <a:rPr lang="en-US" sz="3200" b="1" dirty="0" smtClean="0"/>
              <a:t>olution schema 1 compared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87624" y="1916836"/>
            <a:ext cx="4184119" cy="1817079"/>
            <a:chOff x="1184661" y="1916836"/>
            <a:chExt cx="4308736" cy="1817079"/>
          </a:xfrm>
        </p:grpSpPr>
        <p:sp>
          <p:nvSpPr>
            <p:cNvPr id="12" name="Freeform 11"/>
            <p:cNvSpPr/>
            <p:nvPr/>
          </p:nvSpPr>
          <p:spPr>
            <a:xfrm>
              <a:off x="1184661" y="1916836"/>
              <a:ext cx="1815240" cy="1080111"/>
            </a:xfrm>
            <a:custGeom>
              <a:avLst/>
              <a:gdLst>
                <a:gd name="connsiteX0" fmla="*/ 0 w 1712806"/>
                <a:gd name="connsiteY0" fmla="*/ 108011 h 1080111"/>
                <a:gd name="connsiteX1" fmla="*/ 108011 w 1712806"/>
                <a:gd name="connsiteY1" fmla="*/ 0 h 1080111"/>
                <a:gd name="connsiteX2" fmla="*/ 1604795 w 1712806"/>
                <a:gd name="connsiteY2" fmla="*/ 0 h 1080111"/>
                <a:gd name="connsiteX3" fmla="*/ 1712806 w 1712806"/>
                <a:gd name="connsiteY3" fmla="*/ 108011 h 1080111"/>
                <a:gd name="connsiteX4" fmla="*/ 1712806 w 1712806"/>
                <a:gd name="connsiteY4" fmla="*/ 972100 h 1080111"/>
                <a:gd name="connsiteX5" fmla="*/ 1604795 w 1712806"/>
                <a:gd name="connsiteY5" fmla="*/ 1080111 h 1080111"/>
                <a:gd name="connsiteX6" fmla="*/ 108011 w 1712806"/>
                <a:gd name="connsiteY6" fmla="*/ 1080111 h 1080111"/>
                <a:gd name="connsiteX7" fmla="*/ 0 w 1712806"/>
                <a:gd name="connsiteY7" fmla="*/ 972100 h 1080111"/>
                <a:gd name="connsiteX8" fmla="*/ 0 w 1712806"/>
                <a:gd name="connsiteY8" fmla="*/ 108011 h 108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806" h="1080111">
                  <a:moveTo>
                    <a:pt x="0" y="108011"/>
                  </a:moveTo>
                  <a:cubicBezTo>
                    <a:pt x="0" y="48358"/>
                    <a:pt x="48358" y="0"/>
                    <a:pt x="108011" y="0"/>
                  </a:cubicBezTo>
                  <a:lnTo>
                    <a:pt x="1604795" y="0"/>
                  </a:lnTo>
                  <a:cubicBezTo>
                    <a:pt x="1664448" y="0"/>
                    <a:pt x="1712806" y="48358"/>
                    <a:pt x="1712806" y="108011"/>
                  </a:cubicBezTo>
                  <a:lnTo>
                    <a:pt x="1712806" y="972100"/>
                  </a:lnTo>
                  <a:cubicBezTo>
                    <a:pt x="1712806" y="1031753"/>
                    <a:pt x="1664448" y="1080111"/>
                    <a:pt x="1604795" y="1080111"/>
                  </a:cubicBezTo>
                  <a:lnTo>
                    <a:pt x="108011" y="1080111"/>
                  </a:lnTo>
                  <a:cubicBezTo>
                    <a:pt x="48358" y="1080111"/>
                    <a:pt x="0" y="1031753"/>
                    <a:pt x="0" y="972100"/>
                  </a:cubicBezTo>
                  <a:lnTo>
                    <a:pt x="0" y="10801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075" tIns="123075" rIns="123075" bIns="12307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FF0000"/>
                  </a:solidFill>
                </a:rPr>
                <a:t>Component 1</a:t>
              </a:r>
              <a:endParaRPr lang="en-US" sz="2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823784">
              <a:off x="3103244" y="3132642"/>
              <a:ext cx="359065" cy="391424"/>
            </a:xfrm>
            <a:custGeom>
              <a:avLst/>
              <a:gdLst>
                <a:gd name="connsiteX0" fmla="*/ 0 w 1268599"/>
                <a:gd name="connsiteY0" fmla="*/ 288169 h 1440846"/>
                <a:gd name="connsiteX1" fmla="*/ 634300 w 1268599"/>
                <a:gd name="connsiteY1" fmla="*/ 288169 h 1440846"/>
                <a:gd name="connsiteX2" fmla="*/ 634300 w 1268599"/>
                <a:gd name="connsiteY2" fmla="*/ 0 h 1440846"/>
                <a:gd name="connsiteX3" fmla="*/ 1268599 w 1268599"/>
                <a:gd name="connsiteY3" fmla="*/ 720423 h 1440846"/>
                <a:gd name="connsiteX4" fmla="*/ 634300 w 1268599"/>
                <a:gd name="connsiteY4" fmla="*/ 1440846 h 1440846"/>
                <a:gd name="connsiteX5" fmla="*/ 634300 w 1268599"/>
                <a:gd name="connsiteY5" fmla="*/ 1152677 h 1440846"/>
                <a:gd name="connsiteX6" fmla="*/ 0 w 1268599"/>
                <a:gd name="connsiteY6" fmla="*/ 1152677 h 1440846"/>
                <a:gd name="connsiteX7" fmla="*/ 0 w 1268599"/>
                <a:gd name="connsiteY7" fmla="*/ 288169 h 14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8599" h="1440846">
                  <a:moveTo>
                    <a:pt x="0" y="288169"/>
                  </a:moveTo>
                  <a:lnTo>
                    <a:pt x="634300" y="288169"/>
                  </a:lnTo>
                  <a:lnTo>
                    <a:pt x="634300" y="0"/>
                  </a:lnTo>
                  <a:lnTo>
                    <a:pt x="1268599" y="720423"/>
                  </a:lnTo>
                  <a:lnTo>
                    <a:pt x="634300" y="1440846"/>
                  </a:lnTo>
                  <a:lnTo>
                    <a:pt x="634300" y="1152677"/>
                  </a:lnTo>
                  <a:lnTo>
                    <a:pt x="0" y="1152677"/>
                  </a:lnTo>
                  <a:lnTo>
                    <a:pt x="0" y="28816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288168" rIns="380580" bIns="288169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41126" y="2671313"/>
              <a:ext cx="1852271" cy="1062602"/>
            </a:xfrm>
            <a:custGeom>
              <a:avLst/>
              <a:gdLst>
                <a:gd name="connsiteX0" fmla="*/ 0 w 2441479"/>
                <a:gd name="connsiteY0" fmla="*/ 152122 h 1521219"/>
                <a:gd name="connsiteX1" fmla="*/ 152122 w 2441479"/>
                <a:gd name="connsiteY1" fmla="*/ 0 h 1521219"/>
                <a:gd name="connsiteX2" fmla="*/ 2289357 w 2441479"/>
                <a:gd name="connsiteY2" fmla="*/ 0 h 1521219"/>
                <a:gd name="connsiteX3" fmla="*/ 2441479 w 2441479"/>
                <a:gd name="connsiteY3" fmla="*/ 152122 h 1521219"/>
                <a:gd name="connsiteX4" fmla="*/ 2441479 w 2441479"/>
                <a:gd name="connsiteY4" fmla="*/ 1369097 h 1521219"/>
                <a:gd name="connsiteX5" fmla="*/ 2289357 w 2441479"/>
                <a:gd name="connsiteY5" fmla="*/ 1521219 h 1521219"/>
                <a:gd name="connsiteX6" fmla="*/ 152122 w 2441479"/>
                <a:gd name="connsiteY6" fmla="*/ 1521219 h 1521219"/>
                <a:gd name="connsiteX7" fmla="*/ 0 w 2441479"/>
                <a:gd name="connsiteY7" fmla="*/ 1369097 h 1521219"/>
                <a:gd name="connsiteX8" fmla="*/ 0 w 2441479"/>
                <a:gd name="connsiteY8" fmla="*/ 152122 h 152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479" h="1521219">
                  <a:moveTo>
                    <a:pt x="0" y="152122"/>
                  </a:moveTo>
                  <a:cubicBezTo>
                    <a:pt x="0" y="68107"/>
                    <a:pt x="68107" y="0"/>
                    <a:pt x="152122" y="0"/>
                  </a:cubicBezTo>
                  <a:lnTo>
                    <a:pt x="2289357" y="0"/>
                  </a:lnTo>
                  <a:cubicBezTo>
                    <a:pt x="2373372" y="0"/>
                    <a:pt x="2441479" y="68107"/>
                    <a:pt x="2441479" y="152122"/>
                  </a:cubicBezTo>
                  <a:lnTo>
                    <a:pt x="2441479" y="1369097"/>
                  </a:lnTo>
                  <a:cubicBezTo>
                    <a:pt x="2441479" y="1453112"/>
                    <a:pt x="2373372" y="1521219"/>
                    <a:pt x="2289357" y="1521219"/>
                  </a:cubicBezTo>
                  <a:lnTo>
                    <a:pt x="152122" y="1521219"/>
                  </a:lnTo>
                  <a:cubicBezTo>
                    <a:pt x="68107" y="1521219"/>
                    <a:pt x="0" y="1453112"/>
                    <a:pt x="0" y="1369097"/>
                  </a:cubicBezTo>
                  <a:lnTo>
                    <a:pt x="0" y="15212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995" tIns="135995" rIns="135995" bIns="1359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00B050"/>
                  </a:solidFill>
                </a:rPr>
                <a:t>Component 2</a:t>
              </a:r>
              <a:endParaRPr lang="en-US" sz="2400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85852" y="4262011"/>
            <a:ext cx="6469328" cy="1076398"/>
            <a:chOff x="1277253" y="3962379"/>
            <a:chExt cx="6469328" cy="1076398"/>
          </a:xfrm>
        </p:grpSpPr>
        <p:sp>
          <p:nvSpPr>
            <p:cNvPr id="16" name="Freeform 15"/>
            <p:cNvSpPr/>
            <p:nvPr/>
          </p:nvSpPr>
          <p:spPr>
            <a:xfrm>
              <a:off x="1277253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6"/>
                  </a:solidFill>
                </a:rPr>
                <a:t>Component 6</a:t>
              </a:r>
              <a:endParaRPr lang="en-US" sz="2400" kern="1200" dirty="0">
                <a:solidFill>
                  <a:schemeClr val="accent6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3061446" y="4616569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1" rIns="108275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60690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Component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33390" y="4561643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2" rIns="108276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44127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4">
                      <a:lumMod val="75000"/>
                    </a:schemeClr>
                  </a:solidFill>
                </a:rPr>
                <a:t>Component 5</a:t>
              </a:r>
              <a:endParaRPr lang="en-US" sz="24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4899995" y="3782066"/>
            <a:ext cx="360920" cy="422208"/>
            <a:chOff x="4261832" y="1625099"/>
            <a:chExt cx="360920" cy="422208"/>
          </a:xfrm>
        </p:grpSpPr>
        <p:sp>
          <p:nvSpPr>
            <p:cNvPr id="10" name="Right Arrow 9"/>
            <p:cNvSpPr/>
            <p:nvPr/>
          </p:nvSpPr>
          <p:spPr>
            <a:xfrm>
              <a:off x="4261832" y="1625099"/>
              <a:ext cx="360920" cy="4222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4261832" y="1709541"/>
              <a:ext cx="252644" cy="253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1" name="Freeform 20"/>
          <p:cNvSpPr/>
          <p:nvPr/>
        </p:nvSpPr>
        <p:spPr>
          <a:xfrm>
            <a:off x="3573043" y="1184124"/>
            <a:ext cx="1798700" cy="1113432"/>
          </a:xfrm>
          <a:custGeom>
            <a:avLst/>
            <a:gdLst>
              <a:gd name="connsiteX0" fmla="*/ 0 w 1702454"/>
              <a:gd name="connsiteY0" fmla="*/ 102147 h 1021472"/>
              <a:gd name="connsiteX1" fmla="*/ 102147 w 1702454"/>
              <a:gd name="connsiteY1" fmla="*/ 0 h 1021472"/>
              <a:gd name="connsiteX2" fmla="*/ 1600307 w 1702454"/>
              <a:gd name="connsiteY2" fmla="*/ 0 h 1021472"/>
              <a:gd name="connsiteX3" fmla="*/ 1702454 w 1702454"/>
              <a:gd name="connsiteY3" fmla="*/ 102147 h 1021472"/>
              <a:gd name="connsiteX4" fmla="*/ 1702454 w 1702454"/>
              <a:gd name="connsiteY4" fmla="*/ 919325 h 1021472"/>
              <a:gd name="connsiteX5" fmla="*/ 1600307 w 1702454"/>
              <a:gd name="connsiteY5" fmla="*/ 1021472 h 1021472"/>
              <a:gd name="connsiteX6" fmla="*/ 102147 w 1702454"/>
              <a:gd name="connsiteY6" fmla="*/ 1021472 h 1021472"/>
              <a:gd name="connsiteX7" fmla="*/ 0 w 1702454"/>
              <a:gd name="connsiteY7" fmla="*/ 919325 h 1021472"/>
              <a:gd name="connsiteX8" fmla="*/ 0 w 1702454"/>
              <a:gd name="connsiteY8" fmla="*/ 102147 h 10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454" h="1021472">
                <a:moveTo>
                  <a:pt x="0" y="102147"/>
                </a:moveTo>
                <a:cubicBezTo>
                  <a:pt x="0" y="45733"/>
                  <a:pt x="45733" y="0"/>
                  <a:pt x="102147" y="0"/>
                </a:cubicBezTo>
                <a:lnTo>
                  <a:pt x="1600307" y="0"/>
                </a:lnTo>
                <a:cubicBezTo>
                  <a:pt x="1656721" y="0"/>
                  <a:pt x="1702454" y="45733"/>
                  <a:pt x="1702454" y="102147"/>
                </a:cubicBezTo>
                <a:lnTo>
                  <a:pt x="1702454" y="919325"/>
                </a:lnTo>
                <a:cubicBezTo>
                  <a:pt x="1702454" y="975739"/>
                  <a:pt x="1656721" y="1021472"/>
                  <a:pt x="1600307" y="1021472"/>
                </a:cubicBezTo>
                <a:lnTo>
                  <a:pt x="102147" y="1021472"/>
                </a:lnTo>
                <a:cubicBezTo>
                  <a:pt x="45733" y="1021472"/>
                  <a:pt x="0" y="975739"/>
                  <a:pt x="0" y="919325"/>
                </a:cubicBezTo>
                <a:lnTo>
                  <a:pt x="0" y="1021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58" tIns="121358" rIns="121358" bIns="12135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Component 3</a:t>
            </a:r>
            <a:endParaRPr lang="en-US" sz="2400" kern="1200" dirty="0"/>
          </a:p>
        </p:txBody>
      </p:sp>
      <p:sp>
        <p:nvSpPr>
          <p:cNvPr id="22" name="Freeform 21"/>
          <p:cNvSpPr/>
          <p:nvPr/>
        </p:nvSpPr>
        <p:spPr>
          <a:xfrm rot="20234774">
            <a:off x="3070973" y="1851925"/>
            <a:ext cx="359065" cy="391424"/>
          </a:xfrm>
          <a:custGeom>
            <a:avLst/>
            <a:gdLst>
              <a:gd name="connsiteX0" fmla="*/ 0 w 1268599"/>
              <a:gd name="connsiteY0" fmla="*/ 288169 h 1440846"/>
              <a:gd name="connsiteX1" fmla="*/ 634300 w 1268599"/>
              <a:gd name="connsiteY1" fmla="*/ 288169 h 1440846"/>
              <a:gd name="connsiteX2" fmla="*/ 634300 w 1268599"/>
              <a:gd name="connsiteY2" fmla="*/ 0 h 1440846"/>
              <a:gd name="connsiteX3" fmla="*/ 1268599 w 1268599"/>
              <a:gd name="connsiteY3" fmla="*/ 720423 h 1440846"/>
              <a:gd name="connsiteX4" fmla="*/ 634300 w 1268599"/>
              <a:gd name="connsiteY4" fmla="*/ 1440846 h 1440846"/>
              <a:gd name="connsiteX5" fmla="*/ 634300 w 1268599"/>
              <a:gd name="connsiteY5" fmla="*/ 1152677 h 1440846"/>
              <a:gd name="connsiteX6" fmla="*/ 0 w 1268599"/>
              <a:gd name="connsiteY6" fmla="*/ 1152677 h 1440846"/>
              <a:gd name="connsiteX7" fmla="*/ 0 w 1268599"/>
              <a:gd name="connsiteY7" fmla="*/ 288169 h 144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599" h="1440846">
                <a:moveTo>
                  <a:pt x="0" y="288169"/>
                </a:moveTo>
                <a:lnTo>
                  <a:pt x="634300" y="288169"/>
                </a:lnTo>
                <a:lnTo>
                  <a:pt x="634300" y="0"/>
                </a:lnTo>
                <a:lnTo>
                  <a:pt x="1268599" y="720423"/>
                </a:lnTo>
                <a:lnTo>
                  <a:pt x="634300" y="1440846"/>
                </a:lnTo>
                <a:lnTo>
                  <a:pt x="634300" y="1152677"/>
                </a:lnTo>
                <a:lnTo>
                  <a:pt x="0" y="1152677"/>
                </a:lnTo>
                <a:lnTo>
                  <a:pt x="0" y="28816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288168" rIns="380580" bIns="28816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3" name="Rectangle 2"/>
          <p:cNvSpPr/>
          <p:nvPr/>
        </p:nvSpPr>
        <p:spPr>
          <a:xfrm>
            <a:off x="2339752" y="2492896"/>
            <a:ext cx="432048" cy="178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" name="Lightning Bolt 24"/>
          <p:cNvSpPr/>
          <p:nvPr/>
        </p:nvSpPr>
        <p:spPr>
          <a:xfrm>
            <a:off x="2519772" y="2697569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8024" y="3202614"/>
            <a:ext cx="419093" cy="17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88024" y="4772747"/>
            <a:ext cx="409154" cy="200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E3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7" name="Elbow Connector 6"/>
          <p:cNvCxnSpPr>
            <a:endCxn id="3" idx="3"/>
          </p:cNvCxnSpPr>
          <p:nvPr/>
        </p:nvCxnSpPr>
        <p:spPr>
          <a:xfrm rot="5400000">
            <a:off x="2695772" y="1704829"/>
            <a:ext cx="953305" cy="8012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0800000">
            <a:off x="2771802" y="2671314"/>
            <a:ext cx="801243" cy="3557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3"/>
            <a:endCxn id="28" idx="3"/>
          </p:cNvCxnSpPr>
          <p:nvPr/>
        </p:nvCxnSpPr>
        <p:spPr>
          <a:xfrm flipH="1" flipV="1">
            <a:off x="5207117" y="3291206"/>
            <a:ext cx="164626" cy="1072952"/>
          </a:xfrm>
          <a:prstGeom prst="bentConnector3">
            <a:avLst>
              <a:gd name="adj1" fmla="val -1388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 flipV="1">
            <a:off x="5195354" y="4561643"/>
            <a:ext cx="857372" cy="270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6" idx="3"/>
          </p:cNvCxnSpPr>
          <p:nvPr/>
        </p:nvCxnSpPr>
        <p:spPr>
          <a:xfrm>
            <a:off x="2988306" y="4364158"/>
            <a:ext cx="1906404" cy="476652"/>
          </a:xfrm>
          <a:prstGeom prst="bentConnector3">
            <a:avLst>
              <a:gd name="adj1" fmla="val 312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52726" y="4698708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E3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3588516" y="1712781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Handle</a:t>
            </a:r>
            <a:r>
              <a:rPr lang="en-US" sz="800" dirty="0" err="1" smtClean="0">
                <a:solidFill>
                  <a:srgbClr val="FF0000"/>
                </a:solidFill>
              </a:rPr>
              <a:t>E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3593377" y="3115041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Handle</a:t>
            </a:r>
            <a:r>
              <a:rPr lang="en-US" sz="800" dirty="0" err="1" smtClean="0">
                <a:solidFill>
                  <a:srgbClr val="FF0000"/>
                </a:solidFill>
              </a:rPr>
              <a:t>E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9289" y="4680666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E2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1288706" y="4680665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E3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6" name="Lightning Bolt 45"/>
          <p:cNvSpPr/>
          <p:nvPr/>
        </p:nvSpPr>
        <p:spPr>
          <a:xfrm>
            <a:off x="4945150" y="3416397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E2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Lightning Bolt 46"/>
          <p:cNvSpPr/>
          <p:nvPr/>
        </p:nvSpPr>
        <p:spPr>
          <a:xfrm>
            <a:off x="4948929" y="4991095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E3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85852" y="4270706"/>
            <a:ext cx="964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E3...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8516" y="1194968"/>
            <a:ext cx="851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RegisterTo</a:t>
            </a:r>
            <a:r>
              <a:rPr lang="en-US" sz="900" dirty="0" err="1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69289" y="4244580"/>
            <a:ext cx="961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E2...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2726" y="4244580"/>
            <a:ext cx="961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E3...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93377" y="2690867"/>
            <a:ext cx="851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RegisterTo</a:t>
            </a:r>
            <a:r>
              <a:rPr lang="en-US" sz="900" dirty="0" err="1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1615733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rid of component dependencies (references aren’t necessary) and of event declarations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5" idx="1"/>
          </p:cNvCxnSpPr>
          <p:nvPr/>
        </p:nvCxnSpPr>
        <p:spPr>
          <a:xfrm flipH="1">
            <a:off x="5195353" y="2492896"/>
            <a:ext cx="1248855" cy="6966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" idx="1"/>
          </p:cNvCxnSpPr>
          <p:nvPr/>
        </p:nvCxnSpPr>
        <p:spPr>
          <a:xfrm flipH="1">
            <a:off x="5624039" y="2492896"/>
            <a:ext cx="820169" cy="7983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374"/>
            <a:ext cx="8172400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Problem II. </a:t>
            </a:r>
            <a:r>
              <a:rPr lang="en-US" sz="3200" b="1" dirty="0"/>
              <a:t>s</a:t>
            </a:r>
            <a:r>
              <a:rPr lang="en-US" sz="3200" b="1" dirty="0" smtClean="0"/>
              <a:t>olution with </a:t>
            </a:r>
            <a:r>
              <a:rPr lang="en-US" sz="3200" b="1" dirty="0" err="1" smtClean="0"/>
              <a:t>Kentico</a:t>
            </a:r>
            <a:r>
              <a:rPr lang="en-US" sz="3200" b="1" dirty="0" smtClean="0"/>
              <a:t> component events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87624" y="1916836"/>
            <a:ext cx="4184119" cy="1817079"/>
            <a:chOff x="1184661" y="1916836"/>
            <a:chExt cx="4308736" cy="1817079"/>
          </a:xfrm>
        </p:grpSpPr>
        <p:sp>
          <p:nvSpPr>
            <p:cNvPr id="12" name="Freeform 11"/>
            <p:cNvSpPr/>
            <p:nvPr/>
          </p:nvSpPr>
          <p:spPr>
            <a:xfrm>
              <a:off x="1184661" y="1916836"/>
              <a:ext cx="1815240" cy="1080111"/>
            </a:xfrm>
            <a:custGeom>
              <a:avLst/>
              <a:gdLst>
                <a:gd name="connsiteX0" fmla="*/ 0 w 1712806"/>
                <a:gd name="connsiteY0" fmla="*/ 108011 h 1080111"/>
                <a:gd name="connsiteX1" fmla="*/ 108011 w 1712806"/>
                <a:gd name="connsiteY1" fmla="*/ 0 h 1080111"/>
                <a:gd name="connsiteX2" fmla="*/ 1604795 w 1712806"/>
                <a:gd name="connsiteY2" fmla="*/ 0 h 1080111"/>
                <a:gd name="connsiteX3" fmla="*/ 1712806 w 1712806"/>
                <a:gd name="connsiteY3" fmla="*/ 108011 h 1080111"/>
                <a:gd name="connsiteX4" fmla="*/ 1712806 w 1712806"/>
                <a:gd name="connsiteY4" fmla="*/ 972100 h 1080111"/>
                <a:gd name="connsiteX5" fmla="*/ 1604795 w 1712806"/>
                <a:gd name="connsiteY5" fmla="*/ 1080111 h 1080111"/>
                <a:gd name="connsiteX6" fmla="*/ 108011 w 1712806"/>
                <a:gd name="connsiteY6" fmla="*/ 1080111 h 1080111"/>
                <a:gd name="connsiteX7" fmla="*/ 0 w 1712806"/>
                <a:gd name="connsiteY7" fmla="*/ 972100 h 1080111"/>
                <a:gd name="connsiteX8" fmla="*/ 0 w 1712806"/>
                <a:gd name="connsiteY8" fmla="*/ 108011 h 108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806" h="1080111">
                  <a:moveTo>
                    <a:pt x="0" y="108011"/>
                  </a:moveTo>
                  <a:cubicBezTo>
                    <a:pt x="0" y="48358"/>
                    <a:pt x="48358" y="0"/>
                    <a:pt x="108011" y="0"/>
                  </a:cubicBezTo>
                  <a:lnTo>
                    <a:pt x="1604795" y="0"/>
                  </a:lnTo>
                  <a:cubicBezTo>
                    <a:pt x="1664448" y="0"/>
                    <a:pt x="1712806" y="48358"/>
                    <a:pt x="1712806" y="108011"/>
                  </a:cubicBezTo>
                  <a:lnTo>
                    <a:pt x="1712806" y="972100"/>
                  </a:lnTo>
                  <a:cubicBezTo>
                    <a:pt x="1712806" y="1031753"/>
                    <a:pt x="1664448" y="1080111"/>
                    <a:pt x="1604795" y="1080111"/>
                  </a:cubicBezTo>
                  <a:lnTo>
                    <a:pt x="108011" y="1080111"/>
                  </a:lnTo>
                  <a:cubicBezTo>
                    <a:pt x="48358" y="1080111"/>
                    <a:pt x="0" y="1031753"/>
                    <a:pt x="0" y="972100"/>
                  </a:cubicBezTo>
                  <a:lnTo>
                    <a:pt x="0" y="10801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075" tIns="123075" rIns="123075" bIns="12307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FF0000"/>
                  </a:solidFill>
                </a:rPr>
                <a:t>Component 1</a:t>
              </a:r>
              <a:endParaRPr lang="en-US" sz="2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823784">
              <a:off x="3103244" y="3132642"/>
              <a:ext cx="359065" cy="391424"/>
            </a:xfrm>
            <a:custGeom>
              <a:avLst/>
              <a:gdLst>
                <a:gd name="connsiteX0" fmla="*/ 0 w 1268599"/>
                <a:gd name="connsiteY0" fmla="*/ 288169 h 1440846"/>
                <a:gd name="connsiteX1" fmla="*/ 634300 w 1268599"/>
                <a:gd name="connsiteY1" fmla="*/ 288169 h 1440846"/>
                <a:gd name="connsiteX2" fmla="*/ 634300 w 1268599"/>
                <a:gd name="connsiteY2" fmla="*/ 0 h 1440846"/>
                <a:gd name="connsiteX3" fmla="*/ 1268599 w 1268599"/>
                <a:gd name="connsiteY3" fmla="*/ 720423 h 1440846"/>
                <a:gd name="connsiteX4" fmla="*/ 634300 w 1268599"/>
                <a:gd name="connsiteY4" fmla="*/ 1440846 h 1440846"/>
                <a:gd name="connsiteX5" fmla="*/ 634300 w 1268599"/>
                <a:gd name="connsiteY5" fmla="*/ 1152677 h 1440846"/>
                <a:gd name="connsiteX6" fmla="*/ 0 w 1268599"/>
                <a:gd name="connsiteY6" fmla="*/ 1152677 h 1440846"/>
                <a:gd name="connsiteX7" fmla="*/ 0 w 1268599"/>
                <a:gd name="connsiteY7" fmla="*/ 288169 h 14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8599" h="1440846">
                  <a:moveTo>
                    <a:pt x="0" y="288169"/>
                  </a:moveTo>
                  <a:lnTo>
                    <a:pt x="634300" y="288169"/>
                  </a:lnTo>
                  <a:lnTo>
                    <a:pt x="634300" y="0"/>
                  </a:lnTo>
                  <a:lnTo>
                    <a:pt x="1268599" y="720423"/>
                  </a:lnTo>
                  <a:lnTo>
                    <a:pt x="634300" y="1440846"/>
                  </a:lnTo>
                  <a:lnTo>
                    <a:pt x="634300" y="1152677"/>
                  </a:lnTo>
                  <a:lnTo>
                    <a:pt x="0" y="1152677"/>
                  </a:lnTo>
                  <a:lnTo>
                    <a:pt x="0" y="28816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288168" rIns="380580" bIns="288169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41126" y="2671313"/>
              <a:ext cx="1852271" cy="1062602"/>
            </a:xfrm>
            <a:custGeom>
              <a:avLst/>
              <a:gdLst>
                <a:gd name="connsiteX0" fmla="*/ 0 w 2441479"/>
                <a:gd name="connsiteY0" fmla="*/ 152122 h 1521219"/>
                <a:gd name="connsiteX1" fmla="*/ 152122 w 2441479"/>
                <a:gd name="connsiteY1" fmla="*/ 0 h 1521219"/>
                <a:gd name="connsiteX2" fmla="*/ 2289357 w 2441479"/>
                <a:gd name="connsiteY2" fmla="*/ 0 h 1521219"/>
                <a:gd name="connsiteX3" fmla="*/ 2441479 w 2441479"/>
                <a:gd name="connsiteY3" fmla="*/ 152122 h 1521219"/>
                <a:gd name="connsiteX4" fmla="*/ 2441479 w 2441479"/>
                <a:gd name="connsiteY4" fmla="*/ 1369097 h 1521219"/>
                <a:gd name="connsiteX5" fmla="*/ 2289357 w 2441479"/>
                <a:gd name="connsiteY5" fmla="*/ 1521219 h 1521219"/>
                <a:gd name="connsiteX6" fmla="*/ 152122 w 2441479"/>
                <a:gd name="connsiteY6" fmla="*/ 1521219 h 1521219"/>
                <a:gd name="connsiteX7" fmla="*/ 0 w 2441479"/>
                <a:gd name="connsiteY7" fmla="*/ 1369097 h 1521219"/>
                <a:gd name="connsiteX8" fmla="*/ 0 w 2441479"/>
                <a:gd name="connsiteY8" fmla="*/ 152122 h 152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479" h="1521219">
                  <a:moveTo>
                    <a:pt x="0" y="152122"/>
                  </a:moveTo>
                  <a:cubicBezTo>
                    <a:pt x="0" y="68107"/>
                    <a:pt x="68107" y="0"/>
                    <a:pt x="152122" y="0"/>
                  </a:cubicBezTo>
                  <a:lnTo>
                    <a:pt x="2289357" y="0"/>
                  </a:lnTo>
                  <a:cubicBezTo>
                    <a:pt x="2373372" y="0"/>
                    <a:pt x="2441479" y="68107"/>
                    <a:pt x="2441479" y="152122"/>
                  </a:cubicBezTo>
                  <a:lnTo>
                    <a:pt x="2441479" y="1369097"/>
                  </a:lnTo>
                  <a:cubicBezTo>
                    <a:pt x="2441479" y="1453112"/>
                    <a:pt x="2373372" y="1521219"/>
                    <a:pt x="2289357" y="1521219"/>
                  </a:cubicBezTo>
                  <a:lnTo>
                    <a:pt x="152122" y="1521219"/>
                  </a:lnTo>
                  <a:cubicBezTo>
                    <a:pt x="68107" y="1521219"/>
                    <a:pt x="0" y="1453112"/>
                    <a:pt x="0" y="1369097"/>
                  </a:cubicBezTo>
                  <a:lnTo>
                    <a:pt x="0" y="15212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995" tIns="135995" rIns="135995" bIns="1359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00B050"/>
                  </a:solidFill>
                </a:rPr>
                <a:t>Component 2</a:t>
              </a:r>
              <a:endParaRPr lang="en-US" sz="2400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85852" y="4262011"/>
            <a:ext cx="6469328" cy="1076398"/>
            <a:chOff x="1277253" y="3962379"/>
            <a:chExt cx="6469328" cy="1076398"/>
          </a:xfrm>
        </p:grpSpPr>
        <p:sp>
          <p:nvSpPr>
            <p:cNvPr id="16" name="Freeform 15"/>
            <p:cNvSpPr/>
            <p:nvPr/>
          </p:nvSpPr>
          <p:spPr>
            <a:xfrm>
              <a:off x="1277253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6"/>
                  </a:solidFill>
                </a:rPr>
                <a:t>Component 6</a:t>
              </a:r>
              <a:endParaRPr lang="en-US" sz="2400" kern="1200" dirty="0">
                <a:solidFill>
                  <a:schemeClr val="accent6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3061446" y="4616569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1" rIns="108275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60690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Component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33390" y="4561643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2" rIns="108276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44127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4">
                      <a:lumMod val="75000"/>
                    </a:schemeClr>
                  </a:solidFill>
                </a:rPr>
                <a:t>Component 5</a:t>
              </a:r>
              <a:endParaRPr lang="en-US" sz="24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4899995" y="3782066"/>
            <a:ext cx="360920" cy="422208"/>
            <a:chOff x="4261832" y="1625099"/>
            <a:chExt cx="360920" cy="422208"/>
          </a:xfrm>
        </p:grpSpPr>
        <p:sp>
          <p:nvSpPr>
            <p:cNvPr id="10" name="Right Arrow 9"/>
            <p:cNvSpPr/>
            <p:nvPr/>
          </p:nvSpPr>
          <p:spPr>
            <a:xfrm>
              <a:off x="4261832" y="1625099"/>
              <a:ext cx="360920" cy="4222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4261832" y="1709541"/>
              <a:ext cx="252644" cy="253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1" name="Freeform 20"/>
          <p:cNvSpPr/>
          <p:nvPr/>
        </p:nvSpPr>
        <p:spPr>
          <a:xfrm>
            <a:off x="3573043" y="1184124"/>
            <a:ext cx="1798700" cy="1113432"/>
          </a:xfrm>
          <a:custGeom>
            <a:avLst/>
            <a:gdLst>
              <a:gd name="connsiteX0" fmla="*/ 0 w 1702454"/>
              <a:gd name="connsiteY0" fmla="*/ 102147 h 1021472"/>
              <a:gd name="connsiteX1" fmla="*/ 102147 w 1702454"/>
              <a:gd name="connsiteY1" fmla="*/ 0 h 1021472"/>
              <a:gd name="connsiteX2" fmla="*/ 1600307 w 1702454"/>
              <a:gd name="connsiteY2" fmla="*/ 0 h 1021472"/>
              <a:gd name="connsiteX3" fmla="*/ 1702454 w 1702454"/>
              <a:gd name="connsiteY3" fmla="*/ 102147 h 1021472"/>
              <a:gd name="connsiteX4" fmla="*/ 1702454 w 1702454"/>
              <a:gd name="connsiteY4" fmla="*/ 919325 h 1021472"/>
              <a:gd name="connsiteX5" fmla="*/ 1600307 w 1702454"/>
              <a:gd name="connsiteY5" fmla="*/ 1021472 h 1021472"/>
              <a:gd name="connsiteX6" fmla="*/ 102147 w 1702454"/>
              <a:gd name="connsiteY6" fmla="*/ 1021472 h 1021472"/>
              <a:gd name="connsiteX7" fmla="*/ 0 w 1702454"/>
              <a:gd name="connsiteY7" fmla="*/ 919325 h 1021472"/>
              <a:gd name="connsiteX8" fmla="*/ 0 w 1702454"/>
              <a:gd name="connsiteY8" fmla="*/ 102147 h 10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454" h="1021472">
                <a:moveTo>
                  <a:pt x="0" y="102147"/>
                </a:moveTo>
                <a:cubicBezTo>
                  <a:pt x="0" y="45733"/>
                  <a:pt x="45733" y="0"/>
                  <a:pt x="102147" y="0"/>
                </a:cubicBezTo>
                <a:lnTo>
                  <a:pt x="1600307" y="0"/>
                </a:lnTo>
                <a:cubicBezTo>
                  <a:pt x="1656721" y="0"/>
                  <a:pt x="1702454" y="45733"/>
                  <a:pt x="1702454" y="102147"/>
                </a:cubicBezTo>
                <a:lnTo>
                  <a:pt x="1702454" y="919325"/>
                </a:lnTo>
                <a:cubicBezTo>
                  <a:pt x="1702454" y="975739"/>
                  <a:pt x="1656721" y="1021472"/>
                  <a:pt x="1600307" y="1021472"/>
                </a:cubicBezTo>
                <a:lnTo>
                  <a:pt x="102147" y="1021472"/>
                </a:lnTo>
                <a:cubicBezTo>
                  <a:pt x="45733" y="1021472"/>
                  <a:pt x="0" y="975739"/>
                  <a:pt x="0" y="919325"/>
                </a:cubicBezTo>
                <a:lnTo>
                  <a:pt x="0" y="1021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58" tIns="121358" rIns="121358" bIns="12135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Component 3</a:t>
            </a:r>
            <a:endParaRPr lang="en-US" sz="2400" kern="1200" dirty="0"/>
          </a:p>
        </p:txBody>
      </p:sp>
      <p:sp>
        <p:nvSpPr>
          <p:cNvPr id="22" name="Freeform 21"/>
          <p:cNvSpPr/>
          <p:nvPr/>
        </p:nvSpPr>
        <p:spPr>
          <a:xfrm rot="20234774">
            <a:off x="3070973" y="1851925"/>
            <a:ext cx="359065" cy="391424"/>
          </a:xfrm>
          <a:custGeom>
            <a:avLst/>
            <a:gdLst>
              <a:gd name="connsiteX0" fmla="*/ 0 w 1268599"/>
              <a:gd name="connsiteY0" fmla="*/ 288169 h 1440846"/>
              <a:gd name="connsiteX1" fmla="*/ 634300 w 1268599"/>
              <a:gd name="connsiteY1" fmla="*/ 288169 h 1440846"/>
              <a:gd name="connsiteX2" fmla="*/ 634300 w 1268599"/>
              <a:gd name="connsiteY2" fmla="*/ 0 h 1440846"/>
              <a:gd name="connsiteX3" fmla="*/ 1268599 w 1268599"/>
              <a:gd name="connsiteY3" fmla="*/ 720423 h 1440846"/>
              <a:gd name="connsiteX4" fmla="*/ 634300 w 1268599"/>
              <a:gd name="connsiteY4" fmla="*/ 1440846 h 1440846"/>
              <a:gd name="connsiteX5" fmla="*/ 634300 w 1268599"/>
              <a:gd name="connsiteY5" fmla="*/ 1152677 h 1440846"/>
              <a:gd name="connsiteX6" fmla="*/ 0 w 1268599"/>
              <a:gd name="connsiteY6" fmla="*/ 1152677 h 1440846"/>
              <a:gd name="connsiteX7" fmla="*/ 0 w 1268599"/>
              <a:gd name="connsiteY7" fmla="*/ 288169 h 144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599" h="1440846">
                <a:moveTo>
                  <a:pt x="0" y="288169"/>
                </a:moveTo>
                <a:lnTo>
                  <a:pt x="634300" y="288169"/>
                </a:lnTo>
                <a:lnTo>
                  <a:pt x="634300" y="0"/>
                </a:lnTo>
                <a:lnTo>
                  <a:pt x="1268599" y="720423"/>
                </a:lnTo>
                <a:lnTo>
                  <a:pt x="634300" y="1440846"/>
                </a:lnTo>
                <a:lnTo>
                  <a:pt x="634300" y="1152677"/>
                </a:lnTo>
                <a:lnTo>
                  <a:pt x="0" y="1152677"/>
                </a:lnTo>
                <a:lnTo>
                  <a:pt x="0" y="28816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288168" rIns="380580" bIns="28816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25" name="Lightning Bolt 24"/>
          <p:cNvSpPr/>
          <p:nvPr/>
        </p:nvSpPr>
        <p:spPr>
          <a:xfrm>
            <a:off x="2519772" y="2697569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52726" y="4698708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E3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3588516" y="1712781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Handle</a:t>
            </a:r>
            <a:r>
              <a:rPr lang="en-US" sz="800" dirty="0" err="1" smtClean="0">
                <a:solidFill>
                  <a:srgbClr val="FF0000"/>
                </a:solidFill>
              </a:rPr>
              <a:t>E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3593377" y="3115041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Handle</a:t>
            </a:r>
            <a:r>
              <a:rPr lang="en-US" sz="800" dirty="0" err="1" smtClean="0">
                <a:solidFill>
                  <a:srgbClr val="FF0000"/>
                </a:solidFill>
              </a:rPr>
              <a:t>E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9289" y="4680666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E2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1288706" y="4680665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E3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6" name="Lightning Bolt 45"/>
          <p:cNvSpPr/>
          <p:nvPr/>
        </p:nvSpPr>
        <p:spPr>
          <a:xfrm>
            <a:off x="4945150" y="3416397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E2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Lightning Bolt 46"/>
          <p:cNvSpPr/>
          <p:nvPr/>
        </p:nvSpPr>
        <p:spPr>
          <a:xfrm>
            <a:off x="4948929" y="4991095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E3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85852" y="4270706"/>
            <a:ext cx="964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E3...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8516" y="1194968"/>
            <a:ext cx="851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RegisterTo</a:t>
            </a:r>
            <a:r>
              <a:rPr lang="en-US" sz="900" dirty="0" err="1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69289" y="4244580"/>
            <a:ext cx="961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E2...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2726" y="4244580"/>
            <a:ext cx="961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E3...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93377" y="2690867"/>
            <a:ext cx="851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RegisterTo</a:t>
            </a:r>
            <a:r>
              <a:rPr lang="en-US" sz="900" dirty="0" err="1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...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374"/>
            <a:ext cx="8172400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Problem II. solution with </a:t>
            </a:r>
            <a:r>
              <a:rPr lang="en-US" sz="3200" b="1" dirty="0" err="1"/>
              <a:t>Kentico</a:t>
            </a:r>
            <a:r>
              <a:rPr lang="en-US" sz="3200" b="1" dirty="0"/>
              <a:t> component </a:t>
            </a:r>
            <a:r>
              <a:rPr lang="en-US" sz="3200" b="1" dirty="0" smtClean="0"/>
              <a:t>events summary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980728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43608" y="1628800"/>
            <a:ext cx="75248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Increased flexibility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Easier development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Re-use of components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No control references necessary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No controls dependencies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Easier maintainability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No explicit </a:t>
            </a:r>
            <a:r>
              <a:rPr lang="en-US" dirty="0"/>
              <a:t>event declaration </a:t>
            </a:r>
            <a:r>
              <a:rPr lang="en-US" dirty="0" smtClean="0"/>
              <a:t>necessary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Component Events API </a:t>
            </a:r>
            <a:r>
              <a:rPr lang="en-US" sz="3200" b="1" dirty="0" smtClean="0"/>
              <a:t>I</a:t>
            </a:r>
            <a:r>
              <a:rPr lang="en-US" sz="3200" b="1" dirty="0" smtClean="0"/>
              <a:t>.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65568" y="948690"/>
            <a:ext cx="733888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Namespaces/classes</a:t>
            </a:r>
          </a:p>
          <a:p>
            <a:endParaRPr lang="en-US" sz="1000" dirty="0"/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CMS.SettingsProvider.</a:t>
            </a:r>
            <a:r>
              <a:rPr lang="en-US" sz="1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ComponentEvents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RequestEvents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Events that are fired and survive within current </a:t>
            </a:r>
            <a:r>
              <a:rPr lang="en-US" sz="1400" b="1" i="1" dirty="0"/>
              <a:t>request</a:t>
            </a:r>
          </a:p>
          <a:p>
            <a:pPr marL="285750" indent="-285750">
              <a:buFontTx/>
              <a:buChar char="-"/>
            </a:pPr>
            <a:endParaRPr lang="en-US" sz="1400" b="1" i="1" dirty="0"/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CMS.SettingsProvider.</a:t>
            </a:r>
            <a:r>
              <a:rPr lang="en-US" sz="1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ComponentEvents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GlobalEvents</a:t>
            </a: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/>
              <a:t>-  Global events that are fired and survive across requests during the whole </a:t>
            </a:r>
            <a:r>
              <a:rPr lang="en-US" sz="1400" b="1" i="1" dirty="0"/>
              <a:t>application lifetime</a:t>
            </a:r>
          </a:p>
          <a:p>
            <a:endParaRPr lang="en-US" sz="1000" b="1" dirty="0"/>
          </a:p>
          <a:p>
            <a:r>
              <a:rPr lang="en-US" sz="2000" b="1" dirty="0" smtClean="0"/>
              <a:t>Registering </a:t>
            </a:r>
            <a:r>
              <a:rPr lang="en-US" sz="2000" b="1" dirty="0"/>
              <a:t>of events</a:t>
            </a:r>
          </a:p>
          <a:p>
            <a:endParaRPr lang="en-US" dirty="0" smtClean="0"/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RegisterForEvent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handler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RegisterForEvent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actionName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handler)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RegisterForEvent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ArgsType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&gt;(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actionName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ArgsType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handler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ArgsType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400" b="1" i="1" dirty="0" err="1" smtClean="0"/>
              <a:t>eventName</a:t>
            </a:r>
            <a:r>
              <a:rPr lang="en-US" sz="1400" dirty="0" smtClean="0"/>
              <a:t>: name of the event (e.g. Update)</a:t>
            </a:r>
          </a:p>
          <a:p>
            <a:pPr marL="285750" indent="-285750">
              <a:buFontTx/>
              <a:buChar char="-"/>
            </a:pPr>
            <a:r>
              <a:rPr lang="en-US" sz="1400" b="1" i="1" dirty="0" err="1" smtClean="0"/>
              <a:t>actionName</a:t>
            </a:r>
            <a:r>
              <a:rPr lang="en-US" sz="1400" dirty="0" smtClean="0"/>
              <a:t>: action name, adds granularity, (e.g. Before, After)</a:t>
            </a:r>
          </a:p>
          <a:p>
            <a:pPr marL="285750" indent="-285750">
              <a:buFontTx/>
              <a:buChar char="-"/>
            </a:pPr>
            <a:r>
              <a:rPr lang="en-US" sz="1400" b="1" i="1" dirty="0" smtClean="0"/>
              <a:t>handler</a:t>
            </a:r>
            <a:r>
              <a:rPr lang="en-US" sz="1400" dirty="0" smtClean="0"/>
              <a:t>: handler method for the event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Component Events API </a:t>
            </a:r>
            <a:r>
              <a:rPr lang="en-US" sz="3200" b="1" dirty="0" smtClean="0"/>
              <a:t>II.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56345" y="783456"/>
            <a:ext cx="838842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2400" b="1" dirty="0" smtClean="0"/>
              <a:t>Registering of events</a:t>
            </a:r>
            <a:endParaRPr lang="en-US" sz="2400" b="1" dirty="0"/>
          </a:p>
          <a:p>
            <a:endParaRPr lang="en-US" sz="1200" dirty="0"/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RegisterForComponentEvent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componentName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handler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RegisterForComponentEvent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componentName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actionName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handler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1400" b="1" i="1" dirty="0" err="1" smtClean="0"/>
              <a:t>componentName</a:t>
            </a:r>
            <a:r>
              <a:rPr lang="en-US" sz="1400" i="1" dirty="0"/>
              <a:t>: </a:t>
            </a:r>
            <a:r>
              <a:rPr lang="en-US" sz="1400" dirty="0"/>
              <a:t>name of the component, another level of </a:t>
            </a:r>
            <a:r>
              <a:rPr lang="en-US" sz="1400" dirty="0" smtClean="0"/>
              <a:t>granularity (e.g. web part id)</a:t>
            </a:r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b="1" i="1" dirty="0" err="1"/>
              <a:t>actionName</a:t>
            </a:r>
            <a:r>
              <a:rPr lang="en-US" sz="1400" dirty="0"/>
              <a:t>: action name, adds </a:t>
            </a:r>
            <a:r>
              <a:rPr lang="en-US" sz="1400" dirty="0" smtClean="0"/>
              <a:t>granularity </a:t>
            </a:r>
            <a:r>
              <a:rPr lang="en-US" sz="1400" dirty="0"/>
              <a:t>(e.g. Before, After</a:t>
            </a:r>
            <a:r>
              <a:rPr lang="en-US" sz="1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1400" b="1" i="1" dirty="0" err="1"/>
              <a:t>eventName</a:t>
            </a:r>
            <a:r>
              <a:rPr lang="en-US" sz="1400" dirty="0"/>
              <a:t>: name of the event (e.g. Update</a:t>
            </a:r>
            <a:r>
              <a:rPr lang="en-US" sz="1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1400" b="1" i="1" dirty="0" smtClean="0"/>
              <a:t>handler</a:t>
            </a:r>
            <a:r>
              <a:rPr lang="en-US" sz="1400" dirty="0"/>
              <a:t>: handler method for the event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Component Events API III.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7584" y="948689"/>
            <a:ext cx="72668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b="1" dirty="0" smtClean="0"/>
              <a:t>Raising of events</a:t>
            </a:r>
          </a:p>
          <a:p>
            <a:endParaRPr lang="en-US" dirty="0"/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RaiseComponentEvent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sender,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componentName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RaiseComponentEvent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object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sender,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componentName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actionName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RaiseEvent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object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sender,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eventName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sz="1400" b="1" i="1" dirty="0" smtClean="0"/>
              <a:t>sender</a:t>
            </a:r>
            <a:r>
              <a:rPr lang="en-US" sz="1400" dirty="0" smtClean="0"/>
              <a:t>: object raising the event (e.g. web part)</a:t>
            </a:r>
          </a:p>
          <a:p>
            <a:pPr marL="285750" indent="-285750">
              <a:buFontTx/>
              <a:buChar char="-"/>
            </a:pPr>
            <a:r>
              <a:rPr lang="en-US" sz="1400" b="1" i="1" dirty="0" smtClean="0"/>
              <a:t>e</a:t>
            </a:r>
            <a:r>
              <a:rPr lang="en-US" sz="1400" dirty="0" smtClean="0"/>
              <a:t>: event arguments </a:t>
            </a:r>
          </a:p>
          <a:p>
            <a:pPr marL="285750" indent="-285750">
              <a:buFontTx/>
              <a:buChar char="-"/>
            </a:pPr>
            <a:r>
              <a:rPr lang="en-US" sz="1400" b="1" i="1" dirty="0" err="1" smtClean="0"/>
              <a:t>componentName</a:t>
            </a:r>
            <a:r>
              <a:rPr lang="en-US" sz="1400" dirty="0" smtClean="0"/>
              <a:t>: name of the component raising the event</a:t>
            </a:r>
          </a:p>
          <a:p>
            <a:pPr marL="285750" indent="-285750">
              <a:buFontTx/>
              <a:buChar char="-"/>
            </a:pPr>
            <a:r>
              <a:rPr lang="en-US" sz="1400" b="1" i="1" dirty="0" err="1"/>
              <a:t>actionName</a:t>
            </a:r>
            <a:r>
              <a:rPr lang="en-US" sz="1400" dirty="0"/>
              <a:t>: action name, adds granularity (e.g. Before, After)</a:t>
            </a:r>
          </a:p>
          <a:p>
            <a:pPr marL="285750" indent="-285750">
              <a:buFontTx/>
              <a:buChar char="-"/>
            </a:pPr>
            <a:r>
              <a:rPr lang="en-US" sz="1400" b="1" i="1" dirty="0" err="1"/>
              <a:t>eventName</a:t>
            </a:r>
            <a:r>
              <a:rPr lang="en-US" sz="1400" dirty="0"/>
              <a:t>: name of the event (e.g. Update</a:t>
            </a:r>
            <a:r>
              <a:rPr lang="en-US" sz="1400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Registration &amp; raise parameters need to match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72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Agenda</a:t>
            </a:r>
            <a:endParaRPr lang="cs-CZ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351508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Problem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Solution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API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How does it </a:t>
            </a:r>
            <a:r>
              <a:rPr lang="en-US" b="1" dirty="0" smtClean="0"/>
              <a:t>work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800100" lvl="1" indent="-342900">
              <a:buFont typeface="+mj-lt"/>
              <a:buAutoNum type="arabicPeriod"/>
            </a:pPr>
            <a:endParaRPr lang="en-US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How does it work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26146" y="90872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Events and handlers stored in a </a:t>
            </a:r>
            <a:r>
              <a:rPr lang="en-US" dirty="0" err="1" smtClean="0"/>
              <a:t>hashtable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cs-CZ" dirty="0"/>
              <a:t>case </a:t>
            </a:r>
            <a:r>
              <a:rPr lang="cs-CZ" dirty="0" err="1" smtClean="0"/>
              <a:t>insensitive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During event registration a new entry is created in the </a:t>
            </a:r>
            <a:r>
              <a:rPr lang="en-US" dirty="0" err="1" smtClean="0"/>
              <a:t>hashtable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When an event is raised, the system calls all event handler methods registered (saved) for a given key  combination of component name, event and action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3751181"/>
            <a:ext cx="475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hashtable</a:t>
            </a:r>
            <a:r>
              <a:rPr lang="en-US" b="1" dirty="0" smtClean="0"/>
              <a:t> looks the following way: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</a:rPr>
              <a:t>componentName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0000"/>
                </a:solidFill>
              </a:rPr>
              <a:t>eventName</a:t>
            </a:r>
            <a:r>
              <a:rPr lang="en-US" dirty="0" smtClean="0"/>
              <a:t>  | sub-</a:t>
            </a:r>
            <a:r>
              <a:rPr lang="en-US" dirty="0" err="1" smtClean="0"/>
              <a:t>hashtable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eventName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| sub-</a:t>
            </a:r>
            <a:r>
              <a:rPr lang="en-US" dirty="0" err="1" smtClean="0"/>
              <a:t>hashtable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sub-</a:t>
            </a:r>
            <a:r>
              <a:rPr lang="en-US" dirty="0" err="1" smtClean="0"/>
              <a:t>hashtable</a:t>
            </a:r>
            <a:r>
              <a:rPr lang="en-US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key:	</a:t>
            </a:r>
            <a:r>
              <a:rPr lang="en-US" dirty="0" err="1" smtClean="0">
                <a:solidFill>
                  <a:schemeClr val="accent1"/>
                </a:solidFill>
              </a:rPr>
              <a:t>actionName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chemeClr val="accent1"/>
                </a:solidFill>
              </a:rPr>
              <a:t> ##global##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value:	handler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How does it work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7413" y="1412776"/>
            <a:ext cx="8282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Simple debug screenshot of an event with a sub-</a:t>
            </a:r>
            <a:r>
              <a:rPr lang="en-US" sz="1400" dirty="0" err="1" smtClean="0"/>
              <a:t>hashtable</a:t>
            </a:r>
            <a:r>
              <a:rPr lang="en-US" sz="1400" dirty="0" smtClean="0"/>
              <a:t> with only one value:</a:t>
            </a:r>
            <a:endParaRPr lang="en-US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76475"/>
            <a:ext cx="81724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5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How does it work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7413" y="1412776"/>
            <a:ext cx="8282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Calling</a:t>
            </a:r>
            <a:r>
              <a:rPr lang="en-US" sz="1400" dirty="0" smtClean="0"/>
              <a:t>:</a:t>
            </a:r>
          </a:p>
          <a:p>
            <a:endParaRPr lang="en-US" sz="900" dirty="0" smtClean="0"/>
          </a:p>
          <a:p>
            <a:r>
              <a:rPr lang="en-US" sz="1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ComponentEvents</a:t>
            </a:r>
            <a:r>
              <a:rPr lang="en-US" sz="1200" dirty="0" err="1" smtClean="0"/>
              <a:t>.RequestEvents.RegisterForComponentEvent</a:t>
            </a:r>
            <a:r>
              <a:rPr lang="en-US" sz="1200" dirty="0"/>
              <a:t>("</a:t>
            </a:r>
            <a:r>
              <a:rPr lang="en-US" sz="1200" i="1" dirty="0" err="1">
                <a:solidFill>
                  <a:srgbClr val="92D050"/>
                </a:solidFill>
              </a:rPr>
              <a:t>testComponent</a:t>
            </a:r>
            <a:r>
              <a:rPr lang="en-US" sz="1200" dirty="0"/>
              <a:t>", "</a:t>
            </a:r>
            <a:r>
              <a:rPr lang="en-US" sz="1200" i="1" dirty="0" err="1">
                <a:solidFill>
                  <a:srgbClr val="FF0000"/>
                </a:solidFill>
              </a:rPr>
              <a:t>testEvent</a:t>
            </a:r>
            <a:r>
              <a:rPr lang="en-US" sz="1200" dirty="0"/>
              <a:t>", "</a:t>
            </a:r>
            <a:r>
              <a:rPr lang="en-US" sz="1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testAction</a:t>
            </a:r>
            <a:r>
              <a:rPr lang="en-US" sz="1200" dirty="0"/>
              <a:t>", </a:t>
            </a:r>
            <a:r>
              <a:rPr lang="en-US" sz="1200" dirty="0" err="1" smtClean="0"/>
              <a:t>SomeMethod</a:t>
            </a:r>
            <a:r>
              <a:rPr lang="en-US" sz="1200" dirty="0" smtClean="0"/>
              <a:t>)</a:t>
            </a:r>
          </a:p>
          <a:p>
            <a:r>
              <a:rPr lang="en-US" sz="1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ComponentEvents</a:t>
            </a:r>
            <a:r>
              <a:rPr lang="en-US" sz="1200" dirty="0" err="1" smtClean="0"/>
              <a:t>.RequestEvents.RegisterForComponentEvent</a:t>
            </a:r>
            <a:r>
              <a:rPr lang="en-US" sz="1200" dirty="0"/>
              <a:t>("</a:t>
            </a:r>
            <a:r>
              <a:rPr lang="en-US" sz="1200" i="1" dirty="0" err="1">
                <a:solidFill>
                  <a:srgbClr val="92D050"/>
                </a:solidFill>
              </a:rPr>
              <a:t>testComponent</a:t>
            </a:r>
            <a:r>
              <a:rPr lang="en-US" sz="1200" dirty="0"/>
              <a:t>", "</a:t>
            </a:r>
            <a:r>
              <a:rPr lang="en-US" sz="1200" i="1" dirty="0" err="1">
                <a:solidFill>
                  <a:srgbClr val="FF0000"/>
                </a:solidFill>
              </a:rPr>
              <a:t>testEvent</a:t>
            </a:r>
            <a:r>
              <a:rPr lang="en-US" sz="1200" dirty="0"/>
              <a:t>", "</a:t>
            </a:r>
            <a:r>
              <a:rPr lang="en-US" sz="1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testAction2</a:t>
            </a:r>
            <a:r>
              <a:rPr lang="en-US" sz="1200" dirty="0"/>
              <a:t>", </a:t>
            </a:r>
            <a:r>
              <a:rPr lang="en-US" sz="1200" dirty="0" err="1"/>
              <a:t>SomeMethod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r>
              <a:rPr lang="en-US" sz="1400" dirty="0" smtClean="0"/>
              <a:t>Creates a </a:t>
            </a:r>
            <a:r>
              <a:rPr lang="en-US" sz="1400" dirty="0" err="1" smtClean="0"/>
              <a:t>hashtable</a:t>
            </a:r>
            <a:r>
              <a:rPr lang="en-US" sz="1400" dirty="0" smtClean="0"/>
              <a:t> within the events </a:t>
            </a:r>
            <a:r>
              <a:rPr lang="en-US" sz="1400" dirty="0" err="1" smtClean="0"/>
              <a:t>hashtable</a:t>
            </a:r>
            <a:r>
              <a:rPr lang="en-US" sz="1400" dirty="0" smtClean="0"/>
              <a:t>, with the event key “</a:t>
            </a:r>
            <a:r>
              <a:rPr lang="en-US" sz="1400" b="1" dirty="0" err="1" smtClean="0"/>
              <a:t>testComponent:testEvent</a:t>
            </a:r>
            <a:r>
              <a:rPr lang="en-US" sz="1400" dirty="0" smtClean="0"/>
              <a:t>”. The sub-</a:t>
            </a:r>
            <a:r>
              <a:rPr lang="en-US" sz="1400" dirty="0" err="1" smtClean="0"/>
              <a:t>hashtable</a:t>
            </a:r>
            <a:r>
              <a:rPr lang="en-US" sz="1400" dirty="0" smtClean="0"/>
              <a:t> contains two values, with keys “</a:t>
            </a:r>
            <a:r>
              <a:rPr lang="en-US" sz="1400" b="1" dirty="0" err="1" smtClean="0"/>
              <a:t>testAction</a:t>
            </a:r>
            <a:r>
              <a:rPr lang="en-US" sz="1400" dirty="0" smtClean="0"/>
              <a:t>” and “</a:t>
            </a:r>
            <a:r>
              <a:rPr lang="en-US" sz="1400" b="1" dirty="0" smtClean="0"/>
              <a:t>testAction2</a:t>
            </a:r>
            <a:r>
              <a:rPr lang="en-US" sz="1400" dirty="0" smtClean="0"/>
              <a:t>”:</a:t>
            </a:r>
            <a:endParaRPr lang="en-US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19" y="3212976"/>
            <a:ext cx="831532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2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6768752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Example of use: Wizard layout web part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0" descr="Wizar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51157"/>
            <a:ext cx="4616360" cy="579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484784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Components developed for the Wizard layout web part can subscribe to a number of Events: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LOAD_STEP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VALIDATE_STEP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FINISH_STEP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CANCEL_STEP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FINISH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These Events are registered as component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Kentico</a:t>
            </a:r>
            <a:r>
              <a:rPr lang="en-US" sz="3200" b="1" dirty="0" smtClean="0"/>
              <a:t> component events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56725" y="3013501"/>
            <a:ext cx="7230570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342900" indent="-342900" algn="ctr"/>
            <a:r>
              <a:rPr lang="en-US" sz="4800" b="1" dirty="0" smtClean="0"/>
              <a:t>DEMO </a:t>
            </a:r>
            <a:r>
              <a:rPr lang="en-US" sz="4800" b="1" dirty="0" smtClean="0"/>
              <a:t>– Component </a:t>
            </a:r>
            <a:r>
              <a:rPr lang="en-US" sz="4800" b="1" dirty="0" smtClean="0"/>
              <a:t>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Additional resources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43608" y="1412776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Wizard </a:t>
            </a:r>
            <a:r>
              <a:rPr lang="en-US" b="1" dirty="0"/>
              <a:t>layout web part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devnet.kentico.com/docs/webparts/Wizard_overview.htm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Link / Button web part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devnet.kentico.com/docs/webparts/Link_overview.htm</a:t>
            </a:r>
            <a:r>
              <a:rPr lang="en-US" dirty="0" smtClean="0"/>
              <a:t> (supports events)</a:t>
            </a:r>
          </a:p>
          <a:p>
            <a:endParaRPr lang="en-US" dirty="0" smtClean="0"/>
          </a:p>
          <a:p>
            <a:r>
              <a:rPr lang="en-US" b="1" dirty="0" err="1" smtClean="0"/>
              <a:t>Kentico</a:t>
            </a:r>
            <a:r>
              <a:rPr lang="en-US" b="1" dirty="0" smtClean="0"/>
              <a:t> CMS API reference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devnet.kentico.com/docs/kenticocms_api.zip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1459230"/>
            <a:ext cx="21602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25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Questions &amp; Answers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3728" y="2921169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6000" b="1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7624" y="908720"/>
            <a:ext cx="75248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 quite common need is to implement components which influence each other.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Examples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Hiding a control or web part when the user selects a specific value in a dropdown box.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Dependent form fields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Recalculating price according to selected </a:t>
            </a:r>
            <a:r>
              <a:rPr lang="en-US" dirty="0" smtClean="0"/>
              <a:t>currency in separate web parts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I. schema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56363" y="908719"/>
            <a:ext cx="7524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092499891"/>
              </p:ext>
            </p:extLst>
          </p:nvPr>
        </p:nvGraphicFramePr>
        <p:xfrm>
          <a:off x="1310165" y="652128"/>
          <a:ext cx="648072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89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I. solution schema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56363" y="908719"/>
            <a:ext cx="7524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311430" y="1678558"/>
            <a:ext cx="6478189" cy="2435481"/>
            <a:chOff x="1311430" y="1678558"/>
            <a:chExt cx="6478189" cy="2435481"/>
          </a:xfrm>
        </p:grpSpPr>
        <p:sp>
          <p:nvSpPr>
            <p:cNvPr id="9" name="Freeform 8"/>
            <p:cNvSpPr/>
            <p:nvPr/>
          </p:nvSpPr>
          <p:spPr>
            <a:xfrm>
              <a:off x="1311430" y="1678558"/>
              <a:ext cx="2699245" cy="2435481"/>
            </a:xfrm>
            <a:custGeom>
              <a:avLst/>
              <a:gdLst>
                <a:gd name="connsiteX0" fmla="*/ 0 w 2699245"/>
                <a:gd name="connsiteY0" fmla="*/ 161955 h 1619547"/>
                <a:gd name="connsiteX1" fmla="*/ 161955 w 2699245"/>
                <a:gd name="connsiteY1" fmla="*/ 0 h 1619547"/>
                <a:gd name="connsiteX2" fmla="*/ 2537290 w 2699245"/>
                <a:gd name="connsiteY2" fmla="*/ 0 h 1619547"/>
                <a:gd name="connsiteX3" fmla="*/ 2699245 w 2699245"/>
                <a:gd name="connsiteY3" fmla="*/ 161955 h 1619547"/>
                <a:gd name="connsiteX4" fmla="*/ 2699245 w 2699245"/>
                <a:gd name="connsiteY4" fmla="*/ 1457592 h 1619547"/>
                <a:gd name="connsiteX5" fmla="*/ 2537290 w 2699245"/>
                <a:gd name="connsiteY5" fmla="*/ 1619547 h 1619547"/>
                <a:gd name="connsiteX6" fmla="*/ 161955 w 2699245"/>
                <a:gd name="connsiteY6" fmla="*/ 1619547 h 1619547"/>
                <a:gd name="connsiteX7" fmla="*/ 0 w 2699245"/>
                <a:gd name="connsiteY7" fmla="*/ 1457592 h 1619547"/>
                <a:gd name="connsiteX8" fmla="*/ 0 w 2699245"/>
                <a:gd name="connsiteY8" fmla="*/ 161955 h 161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9245" h="1619547">
                  <a:moveTo>
                    <a:pt x="0" y="161955"/>
                  </a:moveTo>
                  <a:cubicBezTo>
                    <a:pt x="0" y="72510"/>
                    <a:pt x="72510" y="0"/>
                    <a:pt x="161955" y="0"/>
                  </a:cubicBezTo>
                  <a:lnTo>
                    <a:pt x="2537290" y="0"/>
                  </a:lnTo>
                  <a:cubicBezTo>
                    <a:pt x="2626735" y="0"/>
                    <a:pt x="2699245" y="72510"/>
                    <a:pt x="2699245" y="161955"/>
                  </a:cubicBezTo>
                  <a:lnTo>
                    <a:pt x="2699245" y="1457592"/>
                  </a:lnTo>
                  <a:cubicBezTo>
                    <a:pt x="2699245" y="1547037"/>
                    <a:pt x="2626735" y="1619547"/>
                    <a:pt x="2537290" y="1619547"/>
                  </a:cubicBezTo>
                  <a:lnTo>
                    <a:pt x="161955" y="1619547"/>
                  </a:lnTo>
                  <a:cubicBezTo>
                    <a:pt x="72510" y="1619547"/>
                    <a:pt x="0" y="1547037"/>
                    <a:pt x="0" y="1457592"/>
                  </a:cubicBezTo>
                  <a:lnTo>
                    <a:pt x="0" y="1619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215" tIns="192215" rIns="192215" bIns="192215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>
                  <a:solidFill>
                    <a:srgbClr val="FF0000"/>
                  </a:solidFill>
                </a:rPr>
                <a:t>Component 1</a:t>
              </a:r>
            </a:p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8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338037" y="3254747"/>
              <a:ext cx="572239" cy="669412"/>
            </a:xfrm>
            <a:custGeom>
              <a:avLst/>
              <a:gdLst>
                <a:gd name="connsiteX0" fmla="*/ 0 w 572239"/>
                <a:gd name="connsiteY0" fmla="*/ 133882 h 669412"/>
                <a:gd name="connsiteX1" fmla="*/ 286120 w 572239"/>
                <a:gd name="connsiteY1" fmla="*/ 133882 h 669412"/>
                <a:gd name="connsiteX2" fmla="*/ 286120 w 572239"/>
                <a:gd name="connsiteY2" fmla="*/ 0 h 669412"/>
                <a:gd name="connsiteX3" fmla="*/ 572239 w 572239"/>
                <a:gd name="connsiteY3" fmla="*/ 334706 h 669412"/>
                <a:gd name="connsiteX4" fmla="*/ 286120 w 572239"/>
                <a:gd name="connsiteY4" fmla="*/ 669412 h 669412"/>
                <a:gd name="connsiteX5" fmla="*/ 286120 w 572239"/>
                <a:gd name="connsiteY5" fmla="*/ 535530 h 669412"/>
                <a:gd name="connsiteX6" fmla="*/ 0 w 572239"/>
                <a:gd name="connsiteY6" fmla="*/ 535530 h 669412"/>
                <a:gd name="connsiteX7" fmla="*/ 0 w 572239"/>
                <a:gd name="connsiteY7" fmla="*/ 133882 h 66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239" h="669412">
                  <a:moveTo>
                    <a:pt x="0" y="133882"/>
                  </a:moveTo>
                  <a:lnTo>
                    <a:pt x="286120" y="133882"/>
                  </a:lnTo>
                  <a:lnTo>
                    <a:pt x="286120" y="0"/>
                  </a:lnTo>
                  <a:lnTo>
                    <a:pt x="572239" y="334706"/>
                  </a:lnTo>
                  <a:lnTo>
                    <a:pt x="286120" y="669412"/>
                  </a:lnTo>
                  <a:lnTo>
                    <a:pt x="286120" y="535530"/>
                  </a:lnTo>
                  <a:lnTo>
                    <a:pt x="0" y="535530"/>
                  </a:lnTo>
                  <a:lnTo>
                    <a:pt x="0" y="13388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33882" rIns="171672" bIns="13388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90374" y="1678558"/>
              <a:ext cx="2699245" cy="2435481"/>
            </a:xfrm>
            <a:custGeom>
              <a:avLst/>
              <a:gdLst>
                <a:gd name="connsiteX0" fmla="*/ 0 w 2699245"/>
                <a:gd name="connsiteY0" fmla="*/ 161955 h 1619547"/>
                <a:gd name="connsiteX1" fmla="*/ 161955 w 2699245"/>
                <a:gd name="connsiteY1" fmla="*/ 0 h 1619547"/>
                <a:gd name="connsiteX2" fmla="*/ 2537290 w 2699245"/>
                <a:gd name="connsiteY2" fmla="*/ 0 h 1619547"/>
                <a:gd name="connsiteX3" fmla="*/ 2699245 w 2699245"/>
                <a:gd name="connsiteY3" fmla="*/ 161955 h 1619547"/>
                <a:gd name="connsiteX4" fmla="*/ 2699245 w 2699245"/>
                <a:gd name="connsiteY4" fmla="*/ 1457592 h 1619547"/>
                <a:gd name="connsiteX5" fmla="*/ 2537290 w 2699245"/>
                <a:gd name="connsiteY5" fmla="*/ 1619547 h 1619547"/>
                <a:gd name="connsiteX6" fmla="*/ 161955 w 2699245"/>
                <a:gd name="connsiteY6" fmla="*/ 1619547 h 1619547"/>
                <a:gd name="connsiteX7" fmla="*/ 0 w 2699245"/>
                <a:gd name="connsiteY7" fmla="*/ 1457592 h 1619547"/>
                <a:gd name="connsiteX8" fmla="*/ 0 w 2699245"/>
                <a:gd name="connsiteY8" fmla="*/ 161955 h 161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9245" h="1619547">
                  <a:moveTo>
                    <a:pt x="0" y="161955"/>
                  </a:moveTo>
                  <a:cubicBezTo>
                    <a:pt x="0" y="72510"/>
                    <a:pt x="72510" y="0"/>
                    <a:pt x="161955" y="0"/>
                  </a:cubicBezTo>
                  <a:lnTo>
                    <a:pt x="2537290" y="0"/>
                  </a:lnTo>
                  <a:cubicBezTo>
                    <a:pt x="2626735" y="0"/>
                    <a:pt x="2699245" y="72510"/>
                    <a:pt x="2699245" y="161955"/>
                  </a:cubicBezTo>
                  <a:lnTo>
                    <a:pt x="2699245" y="1457592"/>
                  </a:lnTo>
                  <a:cubicBezTo>
                    <a:pt x="2699245" y="1547037"/>
                    <a:pt x="2626735" y="1619547"/>
                    <a:pt x="2537290" y="1619547"/>
                  </a:cubicBezTo>
                  <a:lnTo>
                    <a:pt x="161955" y="1619547"/>
                  </a:lnTo>
                  <a:cubicBezTo>
                    <a:pt x="72510" y="1619547"/>
                    <a:pt x="0" y="1547037"/>
                    <a:pt x="0" y="1457592"/>
                  </a:cubicBezTo>
                  <a:lnTo>
                    <a:pt x="0" y="1619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215" tIns="192215" rIns="192215" bIns="192215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800" kern="1200" dirty="0" smtClean="0">
                  <a:solidFill>
                    <a:srgbClr val="00B050"/>
                  </a:solidFill>
                </a:rPr>
                <a:t>Component 2</a:t>
              </a:r>
            </a:p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800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15033" y="4199806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Solution: </a:t>
            </a:r>
          </a:p>
          <a:p>
            <a:endParaRPr lang="en-US" dirty="0" smtClean="0"/>
          </a:p>
          <a:p>
            <a:r>
              <a:rPr lang="en-US" dirty="0" smtClean="0"/>
              <a:t>Usage of events, where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Component 2 </a:t>
            </a:r>
            <a:r>
              <a:rPr lang="en-US" dirty="0" smtClean="0"/>
              <a:t>registers to an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vent </a:t>
            </a:r>
            <a:r>
              <a:rPr lang="en-US" dirty="0" smtClean="0"/>
              <a:t>implemented in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Component 1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Component 1</a:t>
            </a:r>
            <a:r>
              <a:rPr lang="en-US" dirty="0" smtClean="0"/>
              <a:t> then raises the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vent</a:t>
            </a:r>
            <a:r>
              <a:rPr lang="en-US" dirty="0" smtClean="0"/>
              <a:t> on some action and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Component 2</a:t>
            </a:r>
            <a:r>
              <a:rPr lang="en-US" dirty="0" smtClean="0"/>
              <a:t> handles it with a handler registered to the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Component 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48242" y="2716278"/>
            <a:ext cx="648072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3796317" y="1849672"/>
            <a:ext cx="1541903" cy="1046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8219" y="3266287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Handle</a:t>
            </a:r>
            <a:r>
              <a:rPr lang="en-US" sz="1200" dirty="0" err="1" smtClean="0">
                <a:solidFill>
                  <a:srgbClr val="FF0000"/>
                </a:solidFill>
              </a:rPr>
              <a:t>E</a:t>
            </a:r>
            <a:r>
              <a:rPr lang="en-US" sz="1200" dirty="0" smtClean="0"/>
              <a:t>(…)</a:t>
            </a:r>
          </a:p>
          <a:p>
            <a:r>
              <a:rPr lang="en-US" sz="1200" dirty="0" smtClean="0"/>
              <a:t>{</a:t>
            </a:r>
          </a:p>
          <a:p>
            <a:r>
              <a:rPr lang="en-US" sz="1200" dirty="0" smtClean="0"/>
              <a:t>    …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23" name="Lightning Bolt 22"/>
          <p:cNvSpPr/>
          <p:nvPr/>
        </p:nvSpPr>
        <p:spPr>
          <a:xfrm>
            <a:off x="3275856" y="3254748"/>
            <a:ext cx="520458" cy="53429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8219" y="1711174"/>
            <a:ext cx="1101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RegisterTo</a:t>
            </a:r>
            <a:r>
              <a:rPr lang="en-US" sz="1200" dirty="0" err="1" smtClean="0">
                <a:solidFill>
                  <a:srgbClr val="FF0000"/>
                </a:solidFill>
              </a:rPr>
              <a:t>E</a:t>
            </a:r>
            <a:r>
              <a:rPr lang="en-US" sz="1200" dirty="0" smtClean="0">
                <a:solidFill>
                  <a:srgbClr val="FF0000"/>
                </a:solidFill>
              </a:rPr>
              <a:t>...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I. solution 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5576" y="3356992"/>
            <a:ext cx="7632848" cy="27392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Component 2</a:t>
            </a:r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/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SetupControl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// Register event handling method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component1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+= new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Handle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andle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(object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sender,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e)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// Handle event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908720"/>
            <a:ext cx="7632848" cy="2092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Component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</a:p>
          <a:p>
            <a:endParaRPr lang="en-US" sz="1600" dirty="0"/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public event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private void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FunctionThatRaisesEvent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//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Raise event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this.</a:t>
            </a:r>
            <a:r>
              <a:rPr lang="en-US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StatusUpdated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(new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object(), new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EventArgs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Lightning Bolt 15"/>
          <p:cNvSpPr/>
          <p:nvPr/>
        </p:nvSpPr>
        <p:spPr>
          <a:xfrm>
            <a:off x="6402150" y="2423139"/>
            <a:ext cx="432048" cy="573818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Elbow Connector 17"/>
          <p:cNvCxnSpPr/>
          <p:nvPr/>
        </p:nvCxnSpPr>
        <p:spPr>
          <a:xfrm rot="5400000" flipH="1" flipV="1">
            <a:off x="1511660" y="2528902"/>
            <a:ext cx="2736306" cy="12241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ent-Up Arrow 22"/>
          <p:cNvSpPr/>
          <p:nvPr/>
        </p:nvSpPr>
        <p:spPr>
          <a:xfrm rot="16200000" flipH="1">
            <a:off x="5182424" y="3679386"/>
            <a:ext cx="3311241" cy="1372572"/>
          </a:xfrm>
          <a:prstGeom prst="bentUpArrow">
            <a:avLst>
              <a:gd name="adj1" fmla="val 26663"/>
              <a:gd name="adj2" fmla="val 25806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I. summary 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5852" y="1124744"/>
            <a:ext cx="5662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/>
              <a:t>The good</a:t>
            </a:r>
          </a:p>
          <a:p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Acceptable difficulty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Not much coding involved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Simplest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Two components, which can be used independently in the portal engine, thus resulting in bigger </a:t>
            </a:r>
            <a:r>
              <a:rPr lang="en-US" dirty="0" smtClean="0"/>
              <a:t>flexibility when designing a page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/>
              <a:t>The bad</a:t>
            </a:r>
          </a:p>
          <a:p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Control reference needed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Component are depending on each other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Explicit event declaration </a:t>
            </a:r>
          </a:p>
          <a:p>
            <a:endParaRPr lang="en-US" dirty="0"/>
          </a:p>
        </p:txBody>
      </p:sp>
      <p:sp>
        <p:nvSpPr>
          <p:cNvPr id="10" name="Minus 9"/>
          <p:cNvSpPr/>
          <p:nvPr/>
        </p:nvSpPr>
        <p:spPr>
          <a:xfrm>
            <a:off x="856832" y="3861048"/>
            <a:ext cx="432048" cy="43965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853804" y="134076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II. schema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87624" y="1916836"/>
            <a:ext cx="4184119" cy="1817079"/>
            <a:chOff x="1184661" y="1916836"/>
            <a:chExt cx="4308736" cy="1817079"/>
          </a:xfrm>
        </p:grpSpPr>
        <p:sp>
          <p:nvSpPr>
            <p:cNvPr id="12" name="Freeform 11"/>
            <p:cNvSpPr/>
            <p:nvPr/>
          </p:nvSpPr>
          <p:spPr>
            <a:xfrm>
              <a:off x="1184661" y="1916836"/>
              <a:ext cx="1815240" cy="1080111"/>
            </a:xfrm>
            <a:custGeom>
              <a:avLst/>
              <a:gdLst>
                <a:gd name="connsiteX0" fmla="*/ 0 w 1712806"/>
                <a:gd name="connsiteY0" fmla="*/ 108011 h 1080111"/>
                <a:gd name="connsiteX1" fmla="*/ 108011 w 1712806"/>
                <a:gd name="connsiteY1" fmla="*/ 0 h 1080111"/>
                <a:gd name="connsiteX2" fmla="*/ 1604795 w 1712806"/>
                <a:gd name="connsiteY2" fmla="*/ 0 h 1080111"/>
                <a:gd name="connsiteX3" fmla="*/ 1712806 w 1712806"/>
                <a:gd name="connsiteY3" fmla="*/ 108011 h 1080111"/>
                <a:gd name="connsiteX4" fmla="*/ 1712806 w 1712806"/>
                <a:gd name="connsiteY4" fmla="*/ 972100 h 1080111"/>
                <a:gd name="connsiteX5" fmla="*/ 1604795 w 1712806"/>
                <a:gd name="connsiteY5" fmla="*/ 1080111 h 1080111"/>
                <a:gd name="connsiteX6" fmla="*/ 108011 w 1712806"/>
                <a:gd name="connsiteY6" fmla="*/ 1080111 h 1080111"/>
                <a:gd name="connsiteX7" fmla="*/ 0 w 1712806"/>
                <a:gd name="connsiteY7" fmla="*/ 972100 h 1080111"/>
                <a:gd name="connsiteX8" fmla="*/ 0 w 1712806"/>
                <a:gd name="connsiteY8" fmla="*/ 108011 h 108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806" h="1080111">
                  <a:moveTo>
                    <a:pt x="0" y="108011"/>
                  </a:moveTo>
                  <a:cubicBezTo>
                    <a:pt x="0" y="48358"/>
                    <a:pt x="48358" y="0"/>
                    <a:pt x="108011" y="0"/>
                  </a:cubicBezTo>
                  <a:lnTo>
                    <a:pt x="1604795" y="0"/>
                  </a:lnTo>
                  <a:cubicBezTo>
                    <a:pt x="1664448" y="0"/>
                    <a:pt x="1712806" y="48358"/>
                    <a:pt x="1712806" y="108011"/>
                  </a:cubicBezTo>
                  <a:lnTo>
                    <a:pt x="1712806" y="972100"/>
                  </a:lnTo>
                  <a:cubicBezTo>
                    <a:pt x="1712806" y="1031753"/>
                    <a:pt x="1664448" y="1080111"/>
                    <a:pt x="1604795" y="1080111"/>
                  </a:cubicBezTo>
                  <a:lnTo>
                    <a:pt x="108011" y="1080111"/>
                  </a:lnTo>
                  <a:cubicBezTo>
                    <a:pt x="48358" y="1080111"/>
                    <a:pt x="0" y="1031753"/>
                    <a:pt x="0" y="972100"/>
                  </a:cubicBezTo>
                  <a:lnTo>
                    <a:pt x="0" y="10801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075" tIns="123075" rIns="123075" bIns="12307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FF0000"/>
                  </a:solidFill>
                </a:rPr>
                <a:t>Component 1</a:t>
              </a:r>
              <a:endParaRPr lang="en-US" sz="2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823784">
              <a:off x="3199934" y="2774171"/>
              <a:ext cx="359065" cy="391424"/>
            </a:xfrm>
            <a:custGeom>
              <a:avLst/>
              <a:gdLst>
                <a:gd name="connsiteX0" fmla="*/ 0 w 1268599"/>
                <a:gd name="connsiteY0" fmla="*/ 288169 h 1440846"/>
                <a:gd name="connsiteX1" fmla="*/ 634300 w 1268599"/>
                <a:gd name="connsiteY1" fmla="*/ 288169 h 1440846"/>
                <a:gd name="connsiteX2" fmla="*/ 634300 w 1268599"/>
                <a:gd name="connsiteY2" fmla="*/ 0 h 1440846"/>
                <a:gd name="connsiteX3" fmla="*/ 1268599 w 1268599"/>
                <a:gd name="connsiteY3" fmla="*/ 720423 h 1440846"/>
                <a:gd name="connsiteX4" fmla="*/ 634300 w 1268599"/>
                <a:gd name="connsiteY4" fmla="*/ 1440846 h 1440846"/>
                <a:gd name="connsiteX5" fmla="*/ 634300 w 1268599"/>
                <a:gd name="connsiteY5" fmla="*/ 1152677 h 1440846"/>
                <a:gd name="connsiteX6" fmla="*/ 0 w 1268599"/>
                <a:gd name="connsiteY6" fmla="*/ 1152677 h 1440846"/>
                <a:gd name="connsiteX7" fmla="*/ 0 w 1268599"/>
                <a:gd name="connsiteY7" fmla="*/ 288169 h 14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8599" h="1440846">
                  <a:moveTo>
                    <a:pt x="0" y="288169"/>
                  </a:moveTo>
                  <a:lnTo>
                    <a:pt x="634300" y="288169"/>
                  </a:lnTo>
                  <a:lnTo>
                    <a:pt x="634300" y="0"/>
                  </a:lnTo>
                  <a:lnTo>
                    <a:pt x="1268599" y="720423"/>
                  </a:lnTo>
                  <a:lnTo>
                    <a:pt x="634300" y="1440846"/>
                  </a:lnTo>
                  <a:lnTo>
                    <a:pt x="634300" y="1152677"/>
                  </a:lnTo>
                  <a:lnTo>
                    <a:pt x="0" y="1152677"/>
                  </a:lnTo>
                  <a:lnTo>
                    <a:pt x="0" y="28816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288168" rIns="380580" bIns="288169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41126" y="2671313"/>
              <a:ext cx="1852271" cy="1062602"/>
            </a:xfrm>
            <a:custGeom>
              <a:avLst/>
              <a:gdLst>
                <a:gd name="connsiteX0" fmla="*/ 0 w 2441479"/>
                <a:gd name="connsiteY0" fmla="*/ 152122 h 1521219"/>
                <a:gd name="connsiteX1" fmla="*/ 152122 w 2441479"/>
                <a:gd name="connsiteY1" fmla="*/ 0 h 1521219"/>
                <a:gd name="connsiteX2" fmla="*/ 2289357 w 2441479"/>
                <a:gd name="connsiteY2" fmla="*/ 0 h 1521219"/>
                <a:gd name="connsiteX3" fmla="*/ 2441479 w 2441479"/>
                <a:gd name="connsiteY3" fmla="*/ 152122 h 1521219"/>
                <a:gd name="connsiteX4" fmla="*/ 2441479 w 2441479"/>
                <a:gd name="connsiteY4" fmla="*/ 1369097 h 1521219"/>
                <a:gd name="connsiteX5" fmla="*/ 2289357 w 2441479"/>
                <a:gd name="connsiteY5" fmla="*/ 1521219 h 1521219"/>
                <a:gd name="connsiteX6" fmla="*/ 152122 w 2441479"/>
                <a:gd name="connsiteY6" fmla="*/ 1521219 h 1521219"/>
                <a:gd name="connsiteX7" fmla="*/ 0 w 2441479"/>
                <a:gd name="connsiteY7" fmla="*/ 1369097 h 1521219"/>
                <a:gd name="connsiteX8" fmla="*/ 0 w 2441479"/>
                <a:gd name="connsiteY8" fmla="*/ 152122 h 152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479" h="1521219">
                  <a:moveTo>
                    <a:pt x="0" y="152122"/>
                  </a:moveTo>
                  <a:cubicBezTo>
                    <a:pt x="0" y="68107"/>
                    <a:pt x="68107" y="0"/>
                    <a:pt x="152122" y="0"/>
                  </a:cubicBezTo>
                  <a:lnTo>
                    <a:pt x="2289357" y="0"/>
                  </a:lnTo>
                  <a:cubicBezTo>
                    <a:pt x="2373372" y="0"/>
                    <a:pt x="2441479" y="68107"/>
                    <a:pt x="2441479" y="152122"/>
                  </a:cubicBezTo>
                  <a:lnTo>
                    <a:pt x="2441479" y="1369097"/>
                  </a:lnTo>
                  <a:cubicBezTo>
                    <a:pt x="2441479" y="1453112"/>
                    <a:pt x="2373372" y="1521219"/>
                    <a:pt x="2289357" y="1521219"/>
                  </a:cubicBezTo>
                  <a:lnTo>
                    <a:pt x="152122" y="1521219"/>
                  </a:lnTo>
                  <a:cubicBezTo>
                    <a:pt x="68107" y="1521219"/>
                    <a:pt x="0" y="1453112"/>
                    <a:pt x="0" y="1369097"/>
                  </a:cubicBezTo>
                  <a:lnTo>
                    <a:pt x="0" y="15212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995" tIns="135995" rIns="135995" bIns="1359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00B050"/>
                  </a:solidFill>
                </a:rPr>
                <a:t>Component 2</a:t>
              </a:r>
              <a:endParaRPr lang="en-US" sz="2400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85852" y="4262011"/>
            <a:ext cx="6469328" cy="1021472"/>
            <a:chOff x="1277253" y="3962379"/>
            <a:chExt cx="6469328" cy="1021472"/>
          </a:xfrm>
        </p:grpSpPr>
        <p:sp>
          <p:nvSpPr>
            <p:cNvPr id="16" name="Freeform 15"/>
            <p:cNvSpPr/>
            <p:nvPr/>
          </p:nvSpPr>
          <p:spPr>
            <a:xfrm>
              <a:off x="1277253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6"/>
                  </a:solidFill>
                </a:rPr>
                <a:t>Component 6</a:t>
              </a:r>
              <a:endParaRPr lang="en-US" sz="2400" kern="1200" dirty="0">
                <a:solidFill>
                  <a:schemeClr val="accent6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3149954" y="4262011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1" rIns="108275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60690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Component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33390" y="4262011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2" rIns="108276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44127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4">
                      <a:lumMod val="75000"/>
                    </a:schemeClr>
                  </a:solidFill>
                </a:rPr>
                <a:t>Component 5</a:t>
              </a:r>
              <a:endParaRPr lang="en-US" sz="24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4374890" y="3745341"/>
            <a:ext cx="360920" cy="422208"/>
            <a:chOff x="4261832" y="1625099"/>
            <a:chExt cx="360920" cy="422208"/>
          </a:xfrm>
        </p:grpSpPr>
        <p:sp>
          <p:nvSpPr>
            <p:cNvPr id="10" name="Right Arrow 9"/>
            <p:cNvSpPr/>
            <p:nvPr/>
          </p:nvSpPr>
          <p:spPr>
            <a:xfrm>
              <a:off x="4261832" y="1625099"/>
              <a:ext cx="360920" cy="4222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4261832" y="1709541"/>
              <a:ext cx="252644" cy="253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1" name="Freeform 20"/>
          <p:cNvSpPr/>
          <p:nvPr/>
        </p:nvSpPr>
        <p:spPr>
          <a:xfrm>
            <a:off x="3573043" y="1184124"/>
            <a:ext cx="1798700" cy="1113432"/>
          </a:xfrm>
          <a:custGeom>
            <a:avLst/>
            <a:gdLst>
              <a:gd name="connsiteX0" fmla="*/ 0 w 1702454"/>
              <a:gd name="connsiteY0" fmla="*/ 102147 h 1021472"/>
              <a:gd name="connsiteX1" fmla="*/ 102147 w 1702454"/>
              <a:gd name="connsiteY1" fmla="*/ 0 h 1021472"/>
              <a:gd name="connsiteX2" fmla="*/ 1600307 w 1702454"/>
              <a:gd name="connsiteY2" fmla="*/ 0 h 1021472"/>
              <a:gd name="connsiteX3" fmla="*/ 1702454 w 1702454"/>
              <a:gd name="connsiteY3" fmla="*/ 102147 h 1021472"/>
              <a:gd name="connsiteX4" fmla="*/ 1702454 w 1702454"/>
              <a:gd name="connsiteY4" fmla="*/ 919325 h 1021472"/>
              <a:gd name="connsiteX5" fmla="*/ 1600307 w 1702454"/>
              <a:gd name="connsiteY5" fmla="*/ 1021472 h 1021472"/>
              <a:gd name="connsiteX6" fmla="*/ 102147 w 1702454"/>
              <a:gd name="connsiteY6" fmla="*/ 1021472 h 1021472"/>
              <a:gd name="connsiteX7" fmla="*/ 0 w 1702454"/>
              <a:gd name="connsiteY7" fmla="*/ 919325 h 1021472"/>
              <a:gd name="connsiteX8" fmla="*/ 0 w 1702454"/>
              <a:gd name="connsiteY8" fmla="*/ 102147 h 10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454" h="1021472">
                <a:moveTo>
                  <a:pt x="0" y="102147"/>
                </a:moveTo>
                <a:cubicBezTo>
                  <a:pt x="0" y="45733"/>
                  <a:pt x="45733" y="0"/>
                  <a:pt x="102147" y="0"/>
                </a:cubicBezTo>
                <a:lnTo>
                  <a:pt x="1600307" y="0"/>
                </a:lnTo>
                <a:cubicBezTo>
                  <a:pt x="1656721" y="0"/>
                  <a:pt x="1702454" y="45733"/>
                  <a:pt x="1702454" y="102147"/>
                </a:cubicBezTo>
                <a:lnTo>
                  <a:pt x="1702454" y="919325"/>
                </a:lnTo>
                <a:cubicBezTo>
                  <a:pt x="1702454" y="975739"/>
                  <a:pt x="1656721" y="1021472"/>
                  <a:pt x="1600307" y="1021472"/>
                </a:cubicBezTo>
                <a:lnTo>
                  <a:pt x="102147" y="1021472"/>
                </a:lnTo>
                <a:cubicBezTo>
                  <a:pt x="45733" y="1021472"/>
                  <a:pt x="0" y="975739"/>
                  <a:pt x="0" y="919325"/>
                </a:cubicBezTo>
                <a:lnTo>
                  <a:pt x="0" y="1021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58" tIns="121358" rIns="121358" bIns="12135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Component 3</a:t>
            </a:r>
            <a:endParaRPr lang="en-US" sz="2400" kern="1200" dirty="0"/>
          </a:p>
        </p:txBody>
      </p:sp>
      <p:sp>
        <p:nvSpPr>
          <p:cNvPr id="22" name="Freeform 21"/>
          <p:cNvSpPr/>
          <p:nvPr/>
        </p:nvSpPr>
        <p:spPr>
          <a:xfrm rot="20234774">
            <a:off x="3070973" y="1851925"/>
            <a:ext cx="359065" cy="391424"/>
          </a:xfrm>
          <a:custGeom>
            <a:avLst/>
            <a:gdLst>
              <a:gd name="connsiteX0" fmla="*/ 0 w 1268599"/>
              <a:gd name="connsiteY0" fmla="*/ 288169 h 1440846"/>
              <a:gd name="connsiteX1" fmla="*/ 634300 w 1268599"/>
              <a:gd name="connsiteY1" fmla="*/ 288169 h 1440846"/>
              <a:gd name="connsiteX2" fmla="*/ 634300 w 1268599"/>
              <a:gd name="connsiteY2" fmla="*/ 0 h 1440846"/>
              <a:gd name="connsiteX3" fmla="*/ 1268599 w 1268599"/>
              <a:gd name="connsiteY3" fmla="*/ 720423 h 1440846"/>
              <a:gd name="connsiteX4" fmla="*/ 634300 w 1268599"/>
              <a:gd name="connsiteY4" fmla="*/ 1440846 h 1440846"/>
              <a:gd name="connsiteX5" fmla="*/ 634300 w 1268599"/>
              <a:gd name="connsiteY5" fmla="*/ 1152677 h 1440846"/>
              <a:gd name="connsiteX6" fmla="*/ 0 w 1268599"/>
              <a:gd name="connsiteY6" fmla="*/ 1152677 h 1440846"/>
              <a:gd name="connsiteX7" fmla="*/ 0 w 1268599"/>
              <a:gd name="connsiteY7" fmla="*/ 288169 h 144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599" h="1440846">
                <a:moveTo>
                  <a:pt x="0" y="288169"/>
                </a:moveTo>
                <a:lnTo>
                  <a:pt x="634300" y="288169"/>
                </a:lnTo>
                <a:lnTo>
                  <a:pt x="634300" y="0"/>
                </a:lnTo>
                <a:lnTo>
                  <a:pt x="1268599" y="720423"/>
                </a:lnTo>
                <a:lnTo>
                  <a:pt x="634300" y="1440846"/>
                </a:lnTo>
                <a:lnTo>
                  <a:pt x="634300" y="1152677"/>
                </a:lnTo>
                <a:lnTo>
                  <a:pt x="0" y="1152677"/>
                </a:lnTo>
                <a:lnTo>
                  <a:pt x="0" y="28816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288168" rIns="380580" bIns="28816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Problem II. </a:t>
            </a:r>
            <a:r>
              <a:rPr lang="en-US" sz="3200" b="1" dirty="0"/>
              <a:t>s</a:t>
            </a:r>
            <a:r>
              <a:rPr lang="en-US" sz="3200" b="1" dirty="0" smtClean="0"/>
              <a:t>olution schema 1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87624" y="1916836"/>
            <a:ext cx="4184119" cy="1817079"/>
            <a:chOff x="1184661" y="1916836"/>
            <a:chExt cx="4308736" cy="1817079"/>
          </a:xfrm>
        </p:grpSpPr>
        <p:sp>
          <p:nvSpPr>
            <p:cNvPr id="12" name="Freeform 11"/>
            <p:cNvSpPr/>
            <p:nvPr/>
          </p:nvSpPr>
          <p:spPr>
            <a:xfrm>
              <a:off x="1184661" y="1916836"/>
              <a:ext cx="1815240" cy="1080111"/>
            </a:xfrm>
            <a:custGeom>
              <a:avLst/>
              <a:gdLst>
                <a:gd name="connsiteX0" fmla="*/ 0 w 1712806"/>
                <a:gd name="connsiteY0" fmla="*/ 108011 h 1080111"/>
                <a:gd name="connsiteX1" fmla="*/ 108011 w 1712806"/>
                <a:gd name="connsiteY1" fmla="*/ 0 h 1080111"/>
                <a:gd name="connsiteX2" fmla="*/ 1604795 w 1712806"/>
                <a:gd name="connsiteY2" fmla="*/ 0 h 1080111"/>
                <a:gd name="connsiteX3" fmla="*/ 1712806 w 1712806"/>
                <a:gd name="connsiteY3" fmla="*/ 108011 h 1080111"/>
                <a:gd name="connsiteX4" fmla="*/ 1712806 w 1712806"/>
                <a:gd name="connsiteY4" fmla="*/ 972100 h 1080111"/>
                <a:gd name="connsiteX5" fmla="*/ 1604795 w 1712806"/>
                <a:gd name="connsiteY5" fmla="*/ 1080111 h 1080111"/>
                <a:gd name="connsiteX6" fmla="*/ 108011 w 1712806"/>
                <a:gd name="connsiteY6" fmla="*/ 1080111 h 1080111"/>
                <a:gd name="connsiteX7" fmla="*/ 0 w 1712806"/>
                <a:gd name="connsiteY7" fmla="*/ 972100 h 1080111"/>
                <a:gd name="connsiteX8" fmla="*/ 0 w 1712806"/>
                <a:gd name="connsiteY8" fmla="*/ 108011 h 108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806" h="1080111">
                  <a:moveTo>
                    <a:pt x="0" y="108011"/>
                  </a:moveTo>
                  <a:cubicBezTo>
                    <a:pt x="0" y="48358"/>
                    <a:pt x="48358" y="0"/>
                    <a:pt x="108011" y="0"/>
                  </a:cubicBezTo>
                  <a:lnTo>
                    <a:pt x="1604795" y="0"/>
                  </a:lnTo>
                  <a:cubicBezTo>
                    <a:pt x="1664448" y="0"/>
                    <a:pt x="1712806" y="48358"/>
                    <a:pt x="1712806" y="108011"/>
                  </a:cubicBezTo>
                  <a:lnTo>
                    <a:pt x="1712806" y="972100"/>
                  </a:lnTo>
                  <a:cubicBezTo>
                    <a:pt x="1712806" y="1031753"/>
                    <a:pt x="1664448" y="1080111"/>
                    <a:pt x="1604795" y="1080111"/>
                  </a:cubicBezTo>
                  <a:lnTo>
                    <a:pt x="108011" y="1080111"/>
                  </a:lnTo>
                  <a:cubicBezTo>
                    <a:pt x="48358" y="1080111"/>
                    <a:pt x="0" y="1031753"/>
                    <a:pt x="0" y="972100"/>
                  </a:cubicBezTo>
                  <a:lnTo>
                    <a:pt x="0" y="10801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075" tIns="123075" rIns="123075" bIns="12307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FF0000"/>
                  </a:solidFill>
                </a:rPr>
                <a:t>Component 1</a:t>
              </a:r>
              <a:endParaRPr lang="en-US" sz="24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823784">
              <a:off x="3103244" y="3132642"/>
              <a:ext cx="359065" cy="391424"/>
            </a:xfrm>
            <a:custGeom>
              <a:avLst/>
              <a:gdLst>
                <a:gd name="connsiteX0" fmla="*/ 0 w 1268599"/>
                <a:gd name="connsiteY0" fmla="*/ 288169 h 1440846"/>
                <a:gd name="connsiteX1" fmla="*/ 634300 w 1268599"/>
                <a:gd name="connsiteY1" fmla="*/ 288169 h 1440846"/>
                <a:gd name="connsiteX2" fmla="*/ 634300 w 1268599"/>
                <a:gd name="connsiteY2" fmla="*/ 0 h 1440846"/>
                <a:gd name="connsiteX3" fmla="*/ 1268599 w 1268599"/>
                <a:gd name="connsiteY3" fmla="*/ 720423 h 1440846"/>
                <a:gd name="connsiteX4" fmla="*/ 634300 w 1268599"/>
                <a:gd name="connsiteY4" fmla="*/ 1440846 h 1440846"/>
                <a:gd name="connsiteX5" fmla="*/ 634300 w 1268599"/>
                <a:gd name="connsiteY5" fmla="*/ 1152677 h 1440846"/>
                <a:gd name="connsiteX6" fmla="*/ 0 w 1268599"/>
                <a:gd name="connsiteY6" fmla="*/ 1152677 h 1440846"/>
                <a:gd name="connsiteX7" fmla="*/ 0 w 1268599"/>
                <a:gd name="connsiteY7" fmla="*/ 288169 h 14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8599" h="1440846">
                  <a:moveTo>
                    <a:pt x="0" y="288169"/>
                  </a:moveTo>
                  <a:lnTo>
                    <a:pt x="634300" y="288169"/>
                  </a:lnTo>
                  <a:lnTo>
                    <a:pt x="634300" y="0"/>
                  </a:lnTo>
                  <a:lnTo>
                    <a:pt x="1268599" y="720423"/>
                  </a:lnTo>
                  <a:lnTo>
                    <a:pt x="634300" y="1440846"/>
                  </a:lnTo>
                  <a:lnTo>
                    <a:pt x="634300" y="1152677"/>
                  </a:lnTo>
                  <a:lnTo>
                    <a:pt x="0" y="1152677"/>
                  </a:lnTo>
                  <a:lnTo>
                    <a:pt x="0" y="28816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288168" rIns="380580" bIns="288169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41126" y="2671313"/>
              <a:ext cx="1852271" cy="1062602"/>
            </a:xfrm>
            <a:custGeom>
              <a:avLst/>
              <a:gdLst>
                <a:gd name="connsiteX0" fmla="*/ 0 w 2441479"/>
                <a:gd name="connsiteY0" fmla="*/ 152122 h 1521219"/>
                <a:gd name="connsiteX1" fmla="*/ 152122 w 2441479"/>
                <a:gd name="connsiteY1" fmla="*/ 0 h 1521219"/>
                <a:gd name="connsiteX2" fmla="*/ 2289357 w 2441479"/>
                <a:gd name="connsiteY2" fmla="*/ 0 h 1521219"/>
                <a:gd name="connsiteX3" fmla="*/ 2441479 w 2441479"/>
                <a:gd name="connsiteY3" fmla="*/ 152122 h 1521219"/>
                <a:gd name="connsiteX4" fmla="*/ 2441479 w 2441479"/>
                <a:gd name="connsiteY4" fmla="*/ 1369097 h 1521219"/>
                <a:gd name="connsiteX5" fmla="*/ 2289357 w 2441479"/>
                <a:gd name="connsiteY5" fmla="*/ 1521219 h 1521219"/>
                <a:gd name="connsiteX6" fmla="*/ 152122 w 2441479"/>
                <a:gd name="connsiteY6" fmla="*/ 1521219 h 1521219"/>
                <a:gd name="connsiteX7" fmla="*/ 0 w 2441479"/>
                <a:gd name="connsiteY7" fmla="*/ 1369097 h 1521219"/>
                <a:gd name="connsiteX8" fmla="*/ 0 w 2441479"/>
                <a:gd name="connsiteY8" fmla="*/ 152122 h 152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479" h="1521219">
                  <a:moveTo>
                    <a:pt x="0" y="152122"/>
                  </a:moveTo>
                  <a:cubicBezTo>
                    <a:pt x="0" y="68107"/>
                    <a:pt x="68107" y="0"/>
                    <a:pt x="152122" y="0"/>
                  </a:cubicBezTo>
                  <a:lnTo>
                    <a:pt x="2289357" y="0"/>
                  </a:lnTo>
                  <a:cubicBezTo>
                    <a:pt x="2373372" y="0"/>
                    <a:pt x="2441479" y="68107"/>
                    <a:pt x="2441479" y="152122"/>
                  </a:cubicBezTo>
                  <a:lnTo>
                    <a:pt x="2441479" y="1369097"/>
                  </a:lnTo>
                  <a:cubicBezTo>
                    <a:pt x="2441479" y="1453112"/>
                    <a:pt x="2373372" y="1521219"/>
                    <a:pt x="2289357" y="1521219"/>
                  </a:cubicBezTo>
                  <a:lnTo>
                    <a:pt x="152122" y="1521219"/>
                  </a:lnTo>
                  <a:cubicBezTo>
                    <a:pt x="68107" y="1521219"/>
                    <a:pt x="0" y="1453112"/>
                    <a:pt x="0" y="1369097"/>
                  </a:cubicBezTo>
                  <a:lnTo>
                    <a:pt x="0" y="15212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995" tIns="135995" rIns="135995" bIns="1359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rgbClr val="00B050"/>
                  </a:solidFill>
                </a:rPr>
                <a:t>Component 2</a:t>
              </a:r>
              <a:endParaRPr lang="en-US" sz="2400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85852" y="4262011"/>
            <a:ext cx="6469328" cy="1076398"/>
            <a:chOff x="1277253" y="3962379"/>
            <a:chExt cx="6469328" cy="1076398"/>
          </a:xfrm>
        </p:grpSpPr>
        <p:sp>
          <p:nvSpPr>
            <p:cNvPr id="16" name="Freeform 15"/>
            <p:cNvSpPr/>
            <p:nvPr/>
          </p:nvSpPr>
          <p:spPr>
            <a:xfrm>
              <a:off x="1277253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6"/>
                  </a:solidFill>
                </a:rPr>
                <a:t>Component 6</a:t>
              </a:r>
              <a:endParaRPr lang="en-US" sz="2400" kern="1200" dirty="0">
                <a:solidFill>
                  <a:schemeClr val="accent6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3061446" y="4616569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1" rIns="108275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60690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Component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en-US" sz="2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33390" y="4561643"/>
              <a:ext cx="360920" cy="422208"/>
            </a:xfrm>
            <a:custGeom>
              <a:avLst/>
              <a:gdLst>
                <a:gd name="connsiteX0" fmla="*/ 0 w 360920"/>
                <a:gd name="connsiteY0" fmla="*/ 84442 h 422208"/>
                <a:gd name="connsiteX1" fmla="*/ 180460 w 360920"/>
                <a:gd name="connsiteY1" fmla="*/ 84442 h 422208"/>
                <a:gd name="connsiteX2" fmla="*/ 180460 w 360920"/>
                <a:gd name="connsiteY2" fmla="*/ 0 h 422208"/>
                <a:gd name="connsiteX3" fmla="*/ 360920 w 360920"/>
                <a:gd name="connsiteY3" fmla="*/ 211104 h 422208"/>
                <a:gd name="connsiteX4" fmla="*/ 180460 w 360920"/>
                <a:gd name="connsiteY4" fmla="*/ 422208 h 422208"/>
                <a:gd name="connsiteX5" fmla="*/ 180460 w 360920"/>
                <a:gd name="connsiteY5" fmla="*/ 337766 h 422208"/>
                <a:gd name="connsiteX6" fmla="*/ 0 w 360920"/>
                <a:gd name="connsiteY6" fmla="*/ 337766 h 422208"/>
                <a:gd name="connsiteX7" fmla="*/ 0 w 360920"/>
                <a:gd name="connsiteY7" fmla="*/ 84442 h 4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20" h="422208">
                  <a:moveTo>
                    <a:pt x="0" y="84442"/>
                  </a:moveTo>
                  <a:lnTo>
                    <a:pt x="180460" y="84442"/>
                  </a:lnTo>
                  <a:lnTo>
                    <a:pt x="180460" y="0"/>
                  </a:lnTo>
                  <a:lnTo>
                    <a:pt x="360920" y="211104"/>
                  </a:lnTo>
                  <a:lnTo>
                    <a:pt x="180460" y="422208"/>
                  </a:lnTo>
                  <a:lnTo>
                    <a:pt x="180460" y="337766"/>
                  </a:lnTo>
                  <a:lnTo>
                    <a:pt x="0" y="337766"/>
                  </a:lnTo>
                  <a:lnTo>
                    <a:pt x="0" y="844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4442" rIns="108276" bIns="8444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44127" y="3962379"/>
              <a:ext cx="1702454" cy="1021472"/>
            </a:xfrm>
            <a:custGeom>
              <a:avLst/>
              <a:gdLst>
                <a:gd name="connsiteX0" fmla="*/ 0 w 1702454"/>
                <a:gd name="connsiteY0" fmla="*/ 102147 h 1021472"/>
                <a:gd name="connsiteX1" fmla="*/ 102147 w 1702454"/>
                <a:gd name="connsiteY1" fmla="*/ 0 h 1021472"/>
                <a:gd name="connsiteX2" fmla="*/ 1600307 w 1702454"/>
                <a:gd name="connsiteY2" fmla="*/ 0 h 1021472"/>
                <a:gd name="connsiteX3" fmla="*/ 1702454 w 1702454"/>
                <a:gd name="connsiteY3" fmla="*/ 102147 h 1021472"/>
                <a:gd name="connsiteX4" fmla="*/ 1702454 w 1702454"/>
                <a:gd name="connsiteY4" fmla="*/ 919325 h 1021472"/>
                <a:gd name="connsiteX5" fmla="*/ 1600307 w 1702454"/>
                <a:gd name="connsiteY5" fmla="*/ 1021472 h 1021472"/>
                <a:gd name="connsiteX6" fmla="*/ 102147 w 1702454"/>
                <a:gd name="connsiteY6" fmla="*/ 1021472 h 1021472"/>
                <a:gd name="connsiteX7" fmla="*/ 0 w 1702454"/>
                <a:gd name="connsiteY7" fmla="*/ 919325 h 1021472"/>
                <a:gd name="connsiteX8" fmla="*/ 0 w 1702454"/>
                <a:gd name="connsiteY8" fmla="*/ 102147 h 102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2454" h="1021472">
                  <a:moveTo>
                    <a:pt x="0" y="102147"/>
                  </a:moveTo>
                  <a:cubicBezTo>
                    <a:pt x="0" y="45733"/>
                    <a:pt x="45733" y="0"/>
                    <a:pt x="102147" y="0"/>
                  </a:cubicBezTo>
                  <a:lnTo>
                    <a:pt x="1600307" y="0"/>
                  </a:lnTo>
                  <a:cubicBezTo>
                    <a:pt x="1656721" y="0"/>
                    <a:pt x="1702454" y="45733"/>
                    <a:pt x="1702454" y="102147"/>
                  </a:cubicBezTo>
                  <a:lnTo>
                    <a:pt x="1702454" y="919325"/>
                  </a:lnTo>
                  <a:cubicBezTo>
                    <a:pt x="1702454" y="975739"/>
                    <a:pt x="1656721" y="1021472"/>
                    <a:pt x="1600307" y="1021472"/>
                  </a:cubicBezTo>
                  <a:lnTo>
                    <a:pt x="102147" y="1021472"/>
                  </a:lnTo>
                  <a:cubicBezTo>
                    <a:pt x="45733" y="1021472"/>
                    <a:pt x="0" y="975739"/>
                    <a:pt x="0" y="919325"/>
                  </a:cubicBezTo>
                  <a:lnTo>
                    <a:pt x="0" y="1021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358" tIns="121358" rIns="121358" bIns="12135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4">
                      <a:lumMod val="75000"/>
                    </a:schemeClr>
                  </a:solidFill>
                </a:rPr>
                <a:t>Component 5</a:t>
              </a:r>
              <a:endParaRPr lang="en-US" sz="24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4899995" y="3782066"/>
            <a:ext cx="360920" cy="422208"/>
            <a:chOff x="4261832" y="1625099"/>
            <a:chExt cx="360920" cy="422208"/>
          </a:xfrm>
        </p:grpSpPr>
        <p:sp>
          <p:nvSpPr>
            <p:cNvPr id="10" name="Right Arrow 9"/>
            <p:cNvSpPr/>
            <p:nvPr/>
          </p:nvSpPr>
          <p:spPr>
            <a:xfrm>
              <a:off x="4261832" y="1625099"/>
              <a:ext cx="360920" cy="4222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4261832" y="1709541"/>
              <a:ext cx="252644" cy="253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1" name="Freeform 20"/>
          <p:cNvSpPr/>
          <p:nvPr/>
        </p:nvSpPr>
        <p:spPr>
          <a:xfrm>
            <a:off x="3573043" y="1184124"/>
            <a:ext cx="1798700" cy="1113432"/>
          </a:xfrm>
          <a:custGeom>
            <a:avLst/>
            <a:gdLst>
              <a:gd name="connsiteX0" fmla="*/ 0 w 1702454"/>
              <a:gd name="connsiteY0" fmla="*/ 102147 h 1021472"/>
              <a:gd name="connsiteX1" fmla="*/ 102147 w 1702454"/>
              <a:gd name="connsiteY1" fmla="*/ 0 h 1021472"/>
              <a:gd name="connsiteX2" fmla="*/ 1600307 w 1702454"/>
              <a:gd name="connsiteY2" fmla="*/ 0 h 1021472"/>
              <a:gd name="connsiteX3" fmla="*/ 1702454 w 1702454"/>
              <a:gd name="connsiteY3" fmla="*/ 102147 h 1021472"/>
              <a:gd name="connsiteX4" fmla="*/ 1702454 w 1702454"/>
              <a:gd name="connsiteY4" fmla="*/ 919325 h 1021472"/>
              <a:gd name="connsiteX5" fmla="*/ 1600307 w 1702454"/>
              <a:gd name="connsiteY5" fmla="*/ 1021472 h 1021472"/>
              <a:gd name="connsiteX6" fmla="*/ 102147 w 1702454"/>
              <a:gd name="connsiteY6" fmla="*/ 1021472 h 1021472"/>
              <a:gd name="connsiteX7" fmla="*/ 0 w 1702454"/>
              <a:gd name="connsiteY7" fmla="*/ 919325 h 1021472"/>
              <a:gd name="connsiteX8" fmla="*/ 0 w 1702454"/>
              <a:gd name="connsiteY8" fmla="*/ 102147 h 10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454" h="1021472">
                <a:moveTo>
                  <a:pt x="0" y="102147"/>
                </a:moveTo>
                <a:cubicBezTo>
                  <a:pt x="0" y="45733"/>
                  <a:pt x="45733" y="0"/>
                  <a:pt x="102147" y="0"/>
                </a:cubicBezTo>
                <a:lnTo>
                  <a:pt x="1600307" y="0"/>
                </a:lnTo>
                <a:cubicBezTo>
                  <a:pt x="1656721" y="0"/>
                  <a:pt x="1702454" y="45733"/>
                  <a:pt x="1702454" y="102147"/>
                </a:cubicBezTo>
                <a:lnTo>
                  <a:pt x="1702454" y="919325"/>
                </a:lnTo>
                <a:cubicBezTo>
                  <a:pt x="1702454" y="975739"/>
                  <a:pt x="1656721" y="1021472"/>
                  <a:pt x="1600307" y="1021472"/>
                </a:cubicBezTo>
                <a:lnTo>
                  <a:pt x="102147" y="1021472"/>
                </a:lnTo>
                <a:cubicBezTo>
                  <a:pt x="45733" y="1021472"/>
                  <a:pt x="0" y="975739"/>
                  <a:pt x="0" y="919325"/>
                </a:cubicBezTo>
                <a:lnTo>
                  <a:pt x="0" y="1021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58" tIns="121358" rIns="121358" bIns="12135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Component 3</a:t>
            </a:r>
            <a:endParaRPr lang="en-US" sz="2400" kern="1200" dirty="0"/>
          </a:p>
        </p:txBody>
      </p:sp>
      <p:sp>
        <p:nvSpPr>
          <p:cNvPr id="22" name="Freeform 21"/>
          <p:cNvSpPr/>
          <p:nvPr/>
        </p:nvSpPr>
        <p:spPr>
          <a:xfrm rot="20234774">
            <a:off x="3070973" y="1851925"/>
            <a:ext cx="359065" cy="391424"/>
          </a:xfrm>
          <a:custGeom>
            <a:avLst/>
            <a:gdLst>
              <a:gd name="connsiteX0" fmla="*/ 0 w 1268599"/>
              <a:gd name="connsiteY0" fmla="*/ 288169 h 1440846"/>
              <a:gd name="connsiteX1" fmla="*/ 634300 w 1268599"/>
              <a:gd name="connsiteY1" fmla="*/ 288169 h 1440846"/>
              <a:gd name="connsiteX2" fmla="*/ 634300 w 1268599"/>
              <a:gd name="connsiteY2" fmla="*/ 0 h 1440846"/>
              <a:gd name="connsiteX3" fmla="*/ 1268599 w 1268599"/>
              <a:gd name="connsiteY3" fmla="*/ 720423 h 1440846"/>
              <a:gd name="connsiteX4" fmla="*/ 634300 w 1268599"/>
              <a:gd name="connsiteY4" fmla="*/ 1440846 h 1440846"/>
              <a:gd name="connsiteX5" fmla="*/ 634300 w 1268599"/>
              <a:gd name="connsiteY5" fmla="*/ 1152677 h 1440846"/>
              <a:gd name="connsiteX6" fmla="*/ 0 w 1268599"/>
              <a:gd name="connsiteY6" fmla="*/ 1152677 h 1440846"/>
              <a:gd name="connsiteX7" fmla="*/ 0 w 1268599"/>
              <a:gd name="connsiteY7" fmla="*/ 288169 h 144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599" h="1440846">
                <a:moveTo>
                  <a:pt x="0" y="288169"/>
                </a:moveTo>
                <a:lnTo>
                  <a:pt x="634300" y="288169"/>
                </a:lnTo>
                <a:lnTo>
                  <a:pt x="634300" y="0"/>
                </a:lnTo>
                <a:lnTo>
                  <a:pt x="1268599" y="720423"/>
                </a:lnTo>
                <a:lnTo>
                  <a:pt x="634300" y="1440846"/>
                </a:lnTo>
                <a:lnTo>
                  <a:pt x="634300" y="1152677"/>
                </a:lnTo>
                <a:lnTo>
                  <a:pt x="0" y="1152677"/>
                </a:lnTo>
                <a:lnTo>
                  <a:pt x="0" y="28816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288168" rIns="380580" bIns="28816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3" name="Rectangle 2"/>
          <p:cNvSpPr/>
          <p:nvPr/>
        </p:nvSpPr>
        <p:spPr>
          <a:xfrm>
            <a:off x="2339752" y="2492896"/>
            <a:ext cx="432048" cy="178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" name="Lightning Bolt 24"/>
          <p:cNvSpPr/>
          <p:nvPr/>
        </p:nvSpPr>
        <p:spPr>
          <a:xfrm>
            <a:off x="2519772" y="2697569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8024" y="3202614"/>
            <a:ext cx="419093" cy="17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88024" y="4772747"/>
            <a:ext cx="409154" cy="200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E3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7" name="Elbow Connector 6"/>
          <p:cNvCxnSpPr>
            <a:endCxn id="3" idx="3"/>
          </p:cNvCxnSpPr>
          <p:nvPr/>
        </p:nvCxnSpPr>
        <p:spPr>
          <a:xfrm rot="5400000">
            <a:off x="2695772" y="1704829"/>
            <a:ext cx="953305" cy="8012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0800000">
            <a:off x="2771802" y="2671314"/>
            <a:ext cx="801243" cy="3557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3"/>
            <a:endCxn id="28" idx="3"/>
          </p:cNvCxnSpPr>
          <p:nvPr/>
        </p:nvCxnSpPr>
        <p:spPr>
          <a:xfrm flipH="1" flipV="1">
            <a:off x="5207117" y="3291206"/>
            <a:ext cx="164626" cy="1072952"/>
          </a:xfrm>
          <a:prstGeom prst="bentConnector3">
            <a:avLst>
              <a:gd name="adj1" fmla="val -1388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 flipV="1">
            <a:off x="5195354" y="4561643"/>
            <a:ext cx="857372" cy="270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6" idx="3"/>
          </p:cNvCxnSpPr>
          <p:nvPr/>
        </p:nvCxnSpPr>
        <p:spPr>
          <a:xfrm>
            <a:off x="2988306" y="4364158"/>
            <a:ext cx="1906404" cy="476652"/>
          </a:xfrm>
          <a:prstGeom prst="bentConnector3">
            <a:avLst>
              <a:gd name="adj1" fmla="val 312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52726" y="4698708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E3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3588516" y="1712781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Handle</a:t>
            </a:r>
            <a:r>
              <a:rPr lang="en-US" sz="800" dirty="0" err="1" smtClean="0">
                <a:solidFill>
                  <a:srgbClr val="FF0000"/>
                </a:solidFill>
              </a:rPr>
              <a:t>E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3593377" y="3115041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Handle</a:t>
            </a:r>
            <a:r>
              <a:rPr lang="en-US" sz="800" dirty="0" err="1" smtClean="0">
                <a:solidFill>
                  <a:srgbClr val="FF0000"/>
                </a:solidFill>
              </a:rPr>
              <a:t>E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9289" y="4680666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E2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1288706" y="4680665"/>
            <a:ext cx="96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Handle</a:t>
            </a:r>
            <a:r>
              <a:rPr lang="en-US" sz="800" dirty="0" smtClean="0">
                <a:solidFill>
                  <a:srgbClr val="FF0000"/>
                </a:solidFill>
              </a:rPr>
              <a:t>E3</a:t>
            </a:r>
            <a:r>
              <a:rPr lang="en-US" sz="800" dirty="0" smtClean="0"/>
              <a:t>(…)</a:t>
            </a:r>
          </a:p>
          <a:p>
            <a:r>
              <a:rPr lang="en-US" sz="800" dirty="0" smtClean="0"/>
              <a:t>{</a:t>
            </a:r>
          </a:p>
          <a:p>
            <a:r>
              <a:rPr lang="en-US" sz="800" dirty="0" smtClean="0"/>
              <a:t>    …</a:t>
            </a:r>
          </a:p>
          <a:p>
            <a:r>
              <a:rPr lang="en-US" sz="800" dirty="0" smtClean="0"/>
              <a:t>}</a:t>
            </a:r>
            <a:endParaRPr lang="en-US" sz="800" dirty="0"/>
          </a:p>
        </p:txBody>
      </p:sp>
      <p:sp>
        <p:nvSpPr>
          <p:cNvPr id="46" name="Lightning Bolt 45"/>
          <p:cNvSpPr/>
          <p:nvPr/>
        </p:nvSpPr>
        <p:spPr>
          <a:xfrm>
            <a:off x="4945150" y="3416397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E2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Lightning Bolt 46"/>
          <p:cNvSpPr/>
          <p:nvPr/>
        </p:nvSpPr>
        <p:spPr>
          <a:xfrm>
            <a:off x="4948929" y="4991095"/>
            <a:ext cx="216024" cy="28690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E3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85852" y="4270706"/>
            <a:ext cx="964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E3...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8516" y="1194968"/>
            <a:ext cx="851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RegisterTo</a:t>
            </a:r>
            <a:r>
              <a:rPr lang="en-US" sz="900" dirty="0" err="1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69289" y="4244580"/>
            <a:ext cx="961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E2...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2726" y="4244580"/>
            <a:ext cx="961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RegisterTo</a:t>
            </a:r>
            <a:r>
              <a:rPr lang="en-US" sz="900" dirty="0" smtClean="0">
                <a:solidFill>
                  <a:srgbClr val="FF0000"/>
                </a:solidFill>
              </a:rPr>
              <a:t>E3...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93377" y="2690867"/>
            <a:ext cx="851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RegisterTo</a:t>
            </a:r>
            <a:r>
              <a:rPr lang="en-US" sz="900" dirty="0" err="1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...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</TotalTime>
  <Words>1150</Words>
  <Application>Microsoft Office PowerPoint</Application>
  <PresentationFormat>On-screen Show (4:3)</PresentationFormat>
  <Paragraphs>380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Universal event handling for components in Kentico CMS</vt:lpstr>
      <vt:lpstr>Agenda</vt:lpstr>
      <vt:lpstr>Problem</vt:lpstr>
      <vt:lpstr>Problem I. schema</vt:lpstr>
      <vt:lpstr>Problem I. solution schema</vt:lpstr>
      <vt:lpstr>Problem I. solution </vt:lpstr>
      <vt:lpstr>Problem I. summary </vt:lpstr>
      <vt:lpstr>Problem II. schema</vt:lpstr>
      <vt:lpstr>Problem II. solution schema 1</vt:lpstr>
      <vt:lpstr>Problem II. solution I summary </vt:lpstr>
      <vt:lpstr>Problem II. solution schema 2</vt:lpstr>
      <vt:lpstr>Problem II. solution II summary </vt:lpstr>
      <vt:lpstr>Problem I. solution with Kentico component events </vt:lpstr>
      <vt:lpstr>Problem II. solution schema 1 compared</vt:lpstr>
      <vt:lpstr>Problem II. solution with Kentico component events</vt:lpstr>
      <vt:lpstr>Problem II. solution with Kentico component events summary</vt:lpstr>
      <vt:lpstr>Component Events API I.</vt:lpstr>
      <vt:lpstr>Component Events API II.</vt:lpstr>
      <vt:lpstr>Component Events API III.</vt:lpstr>
      <vt:lpstr>How does it work</vt:lpstr>
      <vt:lpstr>How does it work</vt:lpstr>
      <vt:lpstr>How does it work</vt:lpstr>
      <vt:lpstr>Example of use: Wizard layout web part</vt:lpstr>
      <vt:lpstr>Kentico component events</vt:lpstr>
      <vt:lpstr>Additional resources</vt:lpstr>
      <vt:lpstr>Questions &amp; Answers</vt:lpstr>
      <vt:lpstr>PowerPoint Presentation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DrahosP</dc:creator>
  <cp:lastModifiedBy>Boris Pocatko</cp:lastModifiedBy>
  <cp:revision>235</cp:revision>
  <dcterms:created xsi:type="dcterms:W3CDTF">2010-05-13T15:27:13Z</dcterms:created>
  <dcterms:modified xsi:type="dcterms:W3CDTF">2013-03-28T07:54:41Z</dcterms:modified>
</cp:coreProperties>
</file>