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6" r:id="rId4"/>
    <p:sldId id="284" r:id="rId5"/>
    <p:sldId id="281" r:id="rId6"/>
    <p:sldId id="282" r:id="rId7"/>
    <p:sldId id="285" r:id="rId8"/>
    <p:sldId id="283" r:id="rId9"/>
    <p:sldId id="27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35BBD"/>
    <a:srgbClr val="404691"/>
    <a:srgbClr val="3E4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3009" autoAdjust="0"/>
  </p:normalViewPr>
  <p:slideViewPr>
    <p:cSldViewPr>
      <p:cViewPr varScale="1">
        <p:scale>
          <a:sx n="105" d="100"/>
          <a:sy n="105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C64BF-E84B-416C-8F5B-0797C8707031}" type="datetimeFigureOut">
              <a:rPr lang="en-US" smtClean="0"/>
              <a:t>1/30/2013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DF95-8CD3-46A4-BEB5-D2F90C8421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61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6DF95-8CD3-46A4-BEB5-D2F90C84217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77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D00E-31F6-428A-96D6-579CAA6CD33F}" type="datetimeFigureOut">
              <a:rPr lang="cs-CZ" smtClean="0"/>
              <a:pPr/>
              <a:t>30.1.2013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arolj@kentico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net.kentico.com/Blogs/Vita-Janecek/December-2012/Kentico-CMS-7-Marketing-automation.aspx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devnet.kentico.com/Blogs/Jaroslav-Kordula/June-2012/Kentico-CMS-7-Advanced-Workflow.asp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evnet.kentico.com/docs/devguide/modifying_web_part_behavior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net.kentico.com/docs/devguide/folder_structure_and_importexport.htm" TargetMode="External"/><Relationship Id="rId5" Type="http://schemas.openxmlformats.org/officeDocument/2006/relationships/hyperlink" Target="http://devnet.kentico.com/docs/devguide/developing_web_parts.htm" TargetMode="External"/><Relationship Id="rId4" Type="http://schemas.openxmlformats.org/officeDocument/2006/relationships/hyperlink" Target="http://devnet.kentico.com/docs/devguide/event_handlers_overview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ico.com/Support/Support-files/Upgrade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net.kentico.com/Bugtracker/Hotfixes.aspx" TargetMode="External"/><Relationship Id="rId5" Type="http://schemas.openxmlformats.org/officeDocument/2006/relationships/hyperlink" Target="http://www.scootersoftware.com/" TargetMode="External"/><Relationship Id="rId4" Type="http://schemas.openxmlformats.org/officeDocument/2006/relationships/hyperlink" Target="http://www.simego.com/Install/SQL-Tool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592" y="2564904"/>
            <a:ext cx="4057656" cy="2088232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</a:pPr>
            <a:r>
              <a:rPr lang="en-US" sz="1600" dirty="0" smtClean="0"/>
              <a:t>Partners’ Webinar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01/31/2013</a:t>
            </a:r>
            <a:endParaRPr lang="en-US" sz="1600" dirty="0" smtClean="0"/>
          </a:p>
          <a:p>
            <a:pPr algn="l">
              <a:lnSpc>
                <a:spcPct val="110000"/>
              </a:lnSpc>
            </a:pPr>
            <a:endParaRPr lang="en-US" sz="1800" dirty="0"/>
          </a:p>
          <a:p>
            <a:pPr algn="l">
              <a:lnSpc>
                <a:spcPct val="110000"/>
              </a:lnSpc>
            </a:pPr>
            <a:r>
              <a:rPr lang="en-US" sz="1800" b="1" dirty="0" smtClean="0"/>
              <a:t>Karol Jarkovsky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/>
              <a:t>Solution Architect</a:t>
            </a:r>
          </a:p>
          <a:p>
            <a:pPr algn="l">
              <a:lnSpc>
                <a:spcPct val="110000"/>
              </a:lnSpc>
            </a:pPr>
            <a:r>
              <a:rPr lang="en-US" sz="1600" dirty="0" smtClean="0">
                <a:hlinkClick r:id="rId4"/>
              </a:rPr>
              <a:t>karolj@kentico.com</a:t>
            </a:r>
            <a:r>
              <a:rPr lang="en-US" sz="1600" dirty="0" smtClean="0"/>
              <a:t> </a:t>
            </a:r>
            <a:endParaRPr lang="cs-CZ" sz="1600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99592" y="1998650"/>
            <a:ext cx="5976664" cy="638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Upgrading </a:t>
            </a:r>
            <a:r>
              <a:rPr kumimoji="0" lang="en-US" sz="3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Kentico</a:t>
            </a:r>
            <a:endParaRPr kumimoji="0" lang="cs-CZ" sz="3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endParaRPr lang="en-US" sz="1800" b="1" dirty="0" smtClean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What Happens During Upgrade?</a:t>
            </a:r>
            <a:endParaRPr lang="en-US" sz="1800" b="1" dirty="0" smtClean="0"/>
          </a:p>
          <a:p>
            <a:pPr>
              <a:buFont typeface="+mj-lt"/>
              <a:buAutoNum type="arabicPeriod"/>
            </a:pPr>
            <a:endParaRPr lang="en-US" sz="1800" b="1" dirty="0" smtClean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Upgrade-proof Development</a:t>
            </a:r>
            <a:endParaRPr lang="en-US" sz="1800" b="1" dirty="0" smtClean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Upgrade Like a Pro</a:t>
            </a:r>
          </a:p>
          <a:p>
            <a:pPr>
              <a:buFont typeface="+mj-lt"/>
              <a:buAutoNum type="arabicPeriod"/>
            </a:pPr>
            <a:endParaRPr lang="en-US" sz="1800" b="1" dirty="0" smtClean="0"/>
          </a:p>
          <a:p>
            <a:pPr>
              <a:buFont typeface="+mj-lt"/>
              <a:buAutoNum type="arabicPeriod"/>
            </a:pPr>
            <a:r>
              <a:rPr lang="en-US" sz="1800" b="1" dirty="0" smtClean="0"/>
              <a:t>Special Scenarios</a:t>
            </a:r>
            <a:endParaRPr lang="en-US" sz="1800" b="1" dirty="0"/>
          </a:p>
          <a:p>
            <a:pPr>
              <a:buFont typeface="+mj-lt"/>
              <a:buAutoNum type="arabicPeriod"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desig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17" y="1412776"/>
            <a:ext cx="4962551" cy="2232248"/>
          </a:xfrm>
          <a:prstGeom prst="rect">
            <a:avLst/>
          </a:prstGeom>
          <a:noFill/>
          <a:effectLst>
            <a:outerShdw blurRad="50800" dist="38100" dir="18900000" sx="101000" sy="101000" algn="bl" rotWithShape="0">
              <a:prstClr val="black">
                <a:alpha val="7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14910" y="980728"/>
            <a:ext cx="232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Advanced Workflow</a:t>
            </a:r>
            <a:endParaRPr lang="en-US" dirty="0"/>
          </a:p>
        </p:txBody>
      </p:sp>
      <p:pic>
        <p:nvPicPr>
          <p:cNvPr id="1028" name="Picture 4" descr="http://devnet.kentico.com/getattachment/Blogs/Vita-Janecek/November-2012/Kentico-CMS-7-Marketing-automation/marketing-automation-step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982" y="2852936"/>
            <a:ext cx="4526000" cy="2707808"/>
          </a:xfrm>
          <a:prstGeom prst="rect">
            <a:avLst/>
          </a:prstGeom>
          <a:noFill/>
          <a:ln w="25400">
            <a:noFill/>
          </a:ln>
          <a:effectLst>
            <a:outerShdw blurRad="50800" dist="38100" dir="19200000" sx="101000" sy="101000" algn="bl" rotWithShape="0">
              <a:schemeClr val="tx1">
                <a:alpha val="7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Why to Upgrade?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53261" y="2411596"/>
            <a:ext cx="2328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hlinkClick r:id="rId6"/>
              </a:rPr>
              <a:t>Marketing Automation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6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What Happens During Upgrade?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Autofit/>
          </a:bodyPr>
          <a:lstStyle/>
          <a:p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Running upgrade SQL script to update DB scheme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Custom additions to the DB objects may be lost during the upgrade,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Custom constraints added to tables may cause errors when running upgrade SQL script,</a:t>
            </a:r>
          </a:p>
          <a:p>
            <a:pPr lvl="1"/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Updating website code base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Existing system files get updated/removed/re-located,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New system files added to the solution,</a:t>
            </a:r>
          </a:p>
          <a:p>
            <a:pPr lvl="1"/>
            <a:endParaRPr lang="en-US" sz="1200" dirty="0"/>
          </a:p>
          <a:p>
            <a:pPr>
              <a:buFont typeface="+mj-lt"/>
              <a:buAutoNum type="arabicPeriod"/>
            </a:pPr>
            <a:r>
              <a:rPr lang="en-US" sz="1400" dirty="0" smtClean="0"/>
              <a:t>Updating </a:t>
            </a:r>
            <a:r>
              <a:rPr lang="en-US" sz="1400" i="1" dirty="0" smtClean="0"/>
              <a:t>web.config</a:t>
            </a:r>
            <a:r>
              <a:rPr lang="en-US" sz="1400" dirty="0" smtClean="0"/>
              <a:t> file</a:t>
            </a:r>
          </a:p>
          <a:p>
            <a:pPr marL="0" indent="0">
              <a:buNone/>
            </a:pPr>
            <a:endParaRPr lang="en-US" sz="1400" dirty="0" smtClean="0"/>
          </a:p>
          <a:p>
            <a:pPr>
              <a:buFont typeface="+mj-lt"/>
              <a:buAutoNum type="arabicPeriod" startAt="4"/>
            </a:pPr>
            <a:r>
              <a:rPr lang="en-US" sz="1400" dirty="0" smtClean="0"/>
              <a:t>Importing object updates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Upgrade is not completed without successful import.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0162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Upgrade-proof Development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b="1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DO NOT </a:t>
            </a:r>
            <a:r>
              <a:rPr lang="en-US" sz="1400" dirty="0"/>
              <a:t>customize system (core) files unless there is no other option </a:t>
            </a:r>
            <a:r>
              <a:rPr lang="en-US" sz="1400" dirty="0" smtClean="0"/>
              <a:t>available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Modifying </a:t>
            </a:r>
            <a:r>
              <a:rPr lang="en-US" sz="1200" dirty="0">
                <a:hlinkClick r:id="rId3"/>
              </a:rPr>
              <a:t>existing </a:t>
            </a:r>
            <a:r>
              <a:rPr lang="en-US" sz="1200" dirty="0" smtClean="0">
                <a:hlinkClick r:id="rId3"/>
              </a:rPr>
              <a:t>control</a:t>
            </a:r>
            <a:r>
              <a:rPr lang="en-US" sz="1200" dirty="0" smtClean="0"/>
              <a:t>/UI page </a:t>
            </a:r>
            <a:r>
              <a:rPr lang="en-US" sz="1200" dirty="0"/>
              <a:t>vs. leveraging </a:t>
            </a:r>
            <a:r>
              <a:rPr lang="en-US" sz="1200" dirty="0">
                <a:hlinkClick r:id="rId4"/>
              </a:rPr>
              <a:t>global events</a:t>
            </a:r>
            <a:r>
              <a:rPr lang="en-US" sz="1200" dirty="0"/>
              <a:t>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Modifying existing control/page vs. </a:t>
            </a:r>
            <a:r>
              <a:rPr lang="en-US" sz="1200" dirty="0">
                <a:hlinkClick r:id="rId5"/>
              </a:rPr>
              <a:t>creating and adjusting</a:t>
            </a:r>
            <a:r>
              <a:rPr lang="en-US" sz="1200" dirty="0"/>
              <a:t> control/page clone</a:t>
            </a:r>
            <a:r>
              <a:rPr lang="en-US" sz="1200" dirty="0" smtClean="0"/>
              <a:t>,</a:t>
            </a:r>
          </a:p>
          <a:p>
            <a:pPr marL="685800" lvl="1">
              <a:buFont typeface="Arial" pitchFamily="34" charset="0"/>
              <a:buChar char="•"/>
            </a:pP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Store custom files in proper </a:t>
            </a:r>
            <a:r>
              <a:rPr lang="en-US" sz="1400" dirty="0" smtClean="0"/>
              <a:t>location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Special folders to be used for custom files,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List of ‘safe’ folders </a:t>
            </a:r>
            <a:r>
              <a:rPr lang="en-US" sz="1200" dirty="0">
                <a:hlinkClick r:id="rId6"/>
              </a:rPr>
              <a:t>here</a:t>
            </a:r>
            <a:r>
              <a:rPr lang="en-US" sz="1200" dirty="0"/>
              <a:t>,</a:t>
            </a:r>
          </a:p>
          <a:p>
            <a:pPr marL="628650" lvl="1"/>
            <a:endParaRPr lang="en-US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Create and maintain customizations log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Keep track of all customizations performed to the system files, custom files added to the solution, changes done to the DB,</a:t>
            </a:r>
          </a:p>
          <a:p>
            <a:pPr marL="400050" lvl="1" indent="0">
              <a:buNone/>
            </a:pPr>
            <a:endParaRPr lang="en-US" sz="1400" dirty="0"/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DO NOT use deprecated API 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Use only the latest API (avoid API marked obsolete),</a:t>
            </a:r>
            <a:endParaRPr lang="en-US" sz="1200" dirty="0"/>
          </a:p>
          <a:p>
            <a:pPr marL="628650" lvl="1"/>
            <a:endParaRPr lang="en-US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Keep </a:t>
            </a:r>
            <a:r>
              <a:rPr lang="en-US" sz="1400" dirty="0" smtClean="0"/>
              <a:t>solution clean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Remove unused/excluded files from solution</a:t>
            </a:r>
            <a:r>
              <a:rPr lang="en-US" sz="1200" dirty="0" smtClean="0"/>
              <a:t>,</a:t>
            </a:r>
          </a:p>
          <a:p>
            <a:pPr marL="628650" lvl="1"/>
            <a:endParaRPr lang="en-US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Upgrade solution regularly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Upgrade solution to the latest version with every major release (if possible).</a:t>
            </a:r>
            <a:endParaRPr lang="en-US" sz="1200" dirty="0"/>
          </a:p>
          <a:p>
            <a:pPr marL="1028700" lvl="2"/>
            <a:endParaRPr lang="en-US" sz="1400" dirty="0"/>
          </a:p>
          <a:p>
            <a:pPr marL="685800" lvl="1" indent="-342900">
              <a:buFont typeface="+mj-lt"/>
              <a:buAutoNum type="arabicPeriod"/>
            </a:pPr>
            <a:endParaRPr lang="en-US" sz="1400" dirty="0" smtClean="0"/>
          </a:p>
          <a:p>
            <a:pPr marL="1028700" lvl="2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7092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Upgrade Like a Pro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Autofit/>
          </a:bodyPr>
          <a:lstStyle/>
          <a:p>
            <a:endParaRPr lang="en-US" sz="1600" b="1" dirty="0" smtClean="0"/>
          </a:p>
          <a:p>
            <a:r>
              <a:rPr lang="en-US" sz="1400" dirty="0" smtClean="0"/>
              <a:t>Following best practices makes upgrade breeze with </a:t>
            </a:r>
            <a:r>
              <a:rPr lang="en-US" sz="1400" i="1" dirty="0" smtClean="0"/>
              <a:t>Kentico Upgrade</a:t>
            </a:r>
            <a:r>
              <a:rPr lang="en-US" sz="1400" dirty="0" smtClean="0"/>
              <a:t> wizard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Upgrade procedure performed using simple wizard,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The only manual action is updating </a:t>
            </a:r>
            <a:r>
              <a:rPr lang="en-US" sz="1200" i="1" dirty="0" smtClean="0"/>
              <a:t>web.config</a:t>
            </a:r>
            <a:r>
              <a:rPr lang="en-US" sz="1200" dirty="0" smtClean="0"/>
              <a:t> file,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DB and code base upgrade fully automatized,</a:t>
            </a:r>
          </a:p>
          <a:p>
            <a:pPr lvl="1"/>
            <a:endParaRPr lang="en-US" sz="1400" b="1" dirty="0" smtClean="0"/>
          </a:p>
          <a:p>
            <a:r>
              <a:rPr lang="en-US" sz="1400" dirty="0" smtClean="0"/>
              <a:t>Manual upgrade is recommended for solutions with customized files OR solutions that do not comply with the best practices:</a:t>
            </a:r>
          </a:p>
          <a:p>
            <a:endParaRPr lang="en-US" sz="1400" dirty="0" smtClean="0"/>
          </a:p>
          <a:p>
            <a:pPr lvl="1">
              <a:buFont typeface="+mj-lt"/>
              <a:buAutoNum type="arabicPeriod"/>
            </a:pPr>
            <a:r>
              <a:rPr lang="en-US" sz="1400" b="1" dirty="0"/>
              <a:t>Prepare for </a:t>
            </a:r>
            <a:r>
              <a:rPr lang="en-US" sz="1400" b="1" dirty="0" smtClean="0"/>
              <a:t>upgrade</a:t>
            </a:r>
            <a:endParaRPr lang="en-US" sz="1400" b="1" dirty="0"/>
          </a:p>
          <a:p>
            <a:pPr lvl="2"/>
            <a:r>
              <a:rPr lang="en-US" sz="1200" dirty="0" smtClean="0"/>
              <a:t>Download </a:t>
            </a:r>
            <a:r>
              <a:rPr lang="en-US" sz="1200" dirty="0" smtClean="0">
                <a:hlinkClick r:id="rId3"/>
              </a:rPr>
              <a:t>upgrade package</a:t>
            </a:r>
            <a:r>
              <a:rPr lang="en-US" sz="1200" dirty="0" smtClean="0"/>
              <a:t>,</a:t>
            </a:r>
          </a:p>
          <a:p>
            <a:pPr lvl="2"/>
            <a:r>
              <a:rPr lang="en-US" sz="1200" dirty="0" smtClean="0"/>
              <a:t>DO </a:t>
            </a:r>
            <a:r>
              <a:rPr lang="en-US" sz="1200" dirty="0"/>
              <a:t>NOT upgrade target environment directly – clone environment first,</a:t>
            </a:r>
          </a:p>
          <a:p>
            <a:pPr lvl="2"/>
            <a:r>
              <a:rPr lang="en-US" sz="1200" dirty="0"/>
              <a:t>Make sure all important (core) features work in cloned environment prior to upgrade,</a:t>
            </a:r>
          </a:p>
          <a:p>
            <a:pPr lvl="2"/>
            <a:r>
              <a:rPr lang="en-US" sz="1200" dirty="0"/>
              <a:t>Make sure solution builds without any errors prior to upgrade,</a:t>
            </a:r>
          </a:p>
          <a:p>
            <a:pPr lvl="2"/>
            <a:r>
              <a:rPr lang="en-US" sz="1200" dirty="0"/>
              <a:t>Identify extent of customizations done to the solution,</a:t>
            </a:r>
          </a:p>
          <a:p>
            <a:pPr lvl="3">
              <a:buFont typeface="Courier New" pitchFamily="49" charset="0"/>
              <a:buChar char="o"/>
            </a:pPr>
            <a:r>
              <a:rPr lang="en-US" sz="1200" dirty="0"/>
              <a:t>Compare </a:t>
            </a:r>
            <a:r>
              <a:rPr lang="en-US" sz="1200" dirty="0">
                <a:hlinkClick r:id="rId4"/>
              </a:rPr>
              <a:t>DB scheme</a:t>
            </a:r>
            <a:r>
              <a:rPr lang="en-US" sz="1200" dirty="0"/>
              <a:t> and </a:t>
            </a:r>
            <a:r>
              <a:rPr lang="en-US" sz="1200" dirty="0">
                <a:hlinkClick r:id="rId5"/>
              </a:rPr>
              <a:t>code base</a:t>
            </a:r>
            <a:r>
              <a:rPr lang="en-US" sz="1200" dirty="0"/>
              <a:t> to </a:t>
            </a:r>
            <a:r>
              <a:rPr lang="en-US" sz="1200" dirty="0" smtClean="0"/>
              <a:t>fresh installation </a:t>
            </a:r>
            <a:r>
              <a:rPr lang="en-US" sz="1200" dirty="0"/>
              <a:t>of the same </a:t>
            </a:r>
            <a:r>
              <a:rPr lang="en-US" sz="1200" dirty="0">
                <a:hlinkClick r:id="rId6"/>
              </a:rPr>
              <a:t>version </a:t>
            </a:r>
            <a:r>
              <a:rPr lang="en-US" sz="1200" dirty="0"/>
              <a:t>(incl. build no</a:t>
            </a:r>
            <a:r>
              <a:rPr lang="en-US" sz="1200" dirty="0" smtClean="0"/>
              <a:t>),</a:t>
            </a:r>
          </a:p>
          <a:p>
            <a:pPr marL="1371600" lvl="3" indent="0">
              <a:buNone/>
            </a:pPr>
            <a:endParaRPr lang="en-US" sz="1200" dirty="0"/>
          </a:p>
          <a:p>
            <a:pPr lvl="1">
              <a:buFont typeface="+mj-lt"/>
              <a:buAutoNum type="arabicPeriod"/>
            </a:pPr>
            <a:r>
              <a:rPr lang="en-US" sz="1400" b="1" dirty="0" smtClean="0"/>
              <a:t>Upgrade DB</a:t>
            </a:r>
            <a:endParaRPr lang="en-US" sz="1400" b="1" dirty="0"/>
          </a:p>
          <a:p>
            <a:pPr lvl="2"/>
            <a:r>
              <a:rPr lang="en-US" sz="1200" dirty="0" smtClean="0"/>
              <a:t>Allocate maintenance (content freeze) window, </a:t>
            </a:r>
          </a:p>
          <a:p>
            <a:pPr lvl="3">
              <a:buFont typeface="Courier New" pitchFamily="49" charset="0"/>
              <a:buChar char="o"/>
            </a:pPr>
            <a:r>
              <a:rPr lang="en-US" sz="1200" dirty="0" smtClean="0"/>
              <a:t>If not available, a fresh copy of PROD DB needs to be upgraded before going live,</a:t>
            </a:r>
            <a:endParaRPr lang="en-US" sz="1200" dirty="0"/>
          </a:p>
          <a:p>
            <a:pPr lvl="2"/>
            <a:r>
              <a:rPr lang="en-US" sz="1200" dirty="0" smtClean="0"/>
              <a:t>Before upgrade remove all custom constraints to default (system) tables,</a:t>
            </a:r>
            <a:endParaRPr lang="en-US" sz="1200" dirty="0"/>
          </a:p>
          <a:p>
            <a:pPr lvl="2"/>
            <a:r>
              <a:rPr lang="en-US" sz="1200" dirty="0" smtClean="0"/>
              <a:t>DO NOT execute SQL upgrade script multiple times,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9725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Upgrade Like a Pro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Autofit/>
          </a:bodyPr>
          <a:lstStyle/>
          <a:p>
            <a:pPr marL="800100" lvl="1" indent="-342900">
              <a:buFont typeface="+mj-lt"/>
              <a:buAutoNum type="arabicPeriod" startAt="3"/>
            </a:pPr>
            <a:endParaRPr lang="en-US" sz="1400" b="1" dirty="0" smtClean="0"/>
          </a:p>
          <a:p>
            <a:pPr marL="800100" lvl="1" indent="-342900">
              <a:buFont typeface="+mj-lt"/>
              <a:buAutoNum type="arabicPeriod" startAt="3"/>
            </a:pPr>
            <a:r>
              <a:rPr lang="en-US" sz="1400" b="1" dirty="0" smtClean="0"/>
              <a:t>Upgrade code base</a:t>
            </a:r>
            <a:endParaRPr lang="en-US" sz="1400" b="1" dirty="0"/>
          </a:p>
          <a:p>
            <a:pPr lvl="2"/>
            <a:r>
              <a:rPr lang="en-US" sz="1200" dirty="0" smtClean="0"/>
              <a:t>Compare current version of code base (one being upgraded) to clean/fresh install of the same version (incl. build),</a:t>
            </a:r>
            <a:endParaRPr lang="en-US" sz="1200" dirty="0"/>
          </a:p>
          <a:p>
            <a:pPr lvl="2"/>
            <a:r>
              <a:rPr lang="en-US" sz="1200" dirty="0" smtClean="0"/>
              <a:t>Deploy upgrade files (upgrading to v6 and above) OR locate upgrade files in installation folder (upgrading to v5.5R2 and earlier),</a:t>
            </a:r>
            <a:endParaRPr lang="en-US" sz="1200" dirty="0"/>
          </a:p>
          <a:p>
            <a:pPr lvl="2"/>
            <a:r>
              <a:rPr lang="en-US" sz="1200" dirty="0" smtClean="0"/>
              <a:t>Go through the list of customized system files, compare code of every file to clean/fresh version, to understand changes. Then copy changes to  same file located in upgrade package,</a:t>
            </a:r>
          </a:p>
          <a:p>
            <a:pPr lvl="2"/>
            <a:r>
              <a:rPr lang="en-US" sz="1200" dirty="0" smtClean="0"/>
              <a:t>All custom files added in the current version, needs to be copied over to upgrade package,</a:t>
            </a:r>
          </a:p>
          <a:p>
            <a:pPr lvl="3">
              <a:buFont typeface="Arial" pitchFamily="34" charset="0"/>
              <a:buChar char="•"/>
            </a:pPr>
            <a:r>
              <a:rPr lang="en-US" sz="1200" dirty="0" smtClean="0"/>
              <a:t>Make sure parent folder, where custom files were added in the current version, exists in the same location in upgrade package as well,</a:t>
            </a:r>
          </a:p>
          <a:p>
            <a:pPr lvl="2"/>
            <a:r>
              <a:rPr lang="en-US" sz="1200" dirty="0" smtClean="0"/>
              <a:t>Follow upgrade instructions and remove all files/folders as required,</a:t>
            </a:r>
          </a:p>
          <a:p>
            <a:pPr lvl="2"/>
            <a:r>
              <a:rPr lang="en-US" sz="1200" dirty="0"/>
              <a:t>Apply upgrade files (at this point all customizations are merged to upgrade package) to code base.</a:t>
            </a:r>
          </a:p>
          <a:p>
            <a:pPr lvl="2"/>
            <a:r>
              <a:rPr lang="en-US" sz="1200" dirty="0"/>
              <a:t>Upgrade </a:t>
            </a:r>
            <a:r>
              <a:rPr lang="en-US" sz="1200" i="1" dirty="0"/>
              <a:t>web.config</a:t>
            </a:r>
            <a:r>
              <a:rPr lang="en-US" sz="1200" dirty="0"/>
              <a:t> file</a:t>
            </a:r>
            <a:r>
              <a:rPr lang="en-US" sz="1200" dirty="0" smtClean="0"/>
              <a:t>,</a:t>
            </a:r>
            <a:r>
              <a:rPr lang="en-US" sz="1200" dirty="0"/>
              <a:t> </a:t>
            </a:r>
            <a:endParaRPr lang="en-US" sz="1200" dirty="0" smtClean="0"/>
          </a:p>
          <a:p>
            <a:pPr lvl="3">
              <a:buFont typeface="Arial" pitchFamily="34" charset="0"/>
              <a:buChar char="•"/>
            </a:pPr>
            <a:r>
              <a:rPr lang="en-US" sz="1200" dirty="0" smtClean="0"/>
              <a:t>Copy custom changes from current version of config file to one from upgrade package,</a:t>
            </a:r>
          </a:p>
          <a:p>
            <a:pPr lvl="2"/>
            <a:r>
              <a:rPr lang="en-US" sz="1200" dirty="0" smtClean="0"/>
              <a:t>Make sure solution builds without errors after code base upgrade,</a:t>
            </a:r>
          </a:p>
          <a:p>
            <a:pPr lvl="3">
              <a:buFont typeface="Arial" pitchFamily="34" charset="0"/>
              <a:buChar char="•"/>
            </a:pPr>
            <a:r>
              <a:rPr lang="en-US" sz="1200" dirty="0" smtClean="0"/>
              <a:t>Validate there are no syntax errors as result of merging customizations and/or using deprecated API,</a:t>
            </a:r>
          </a:p>
          <a:p>
            <a:pPr lvl="2"/>
            <a:r>
              <a:rPr lang="en-US" sz="1200" dirty="0" smtClean="0"/>
              <a:t>Login to CMS Site manager</a:t>
            </a:r>
            <a:r>
              <a:rPr lang="en-US" sz="1200" dirty="0"/>
              <a:t> </a:t>
            </a:r>
            <a:r>
              <a:rPr lang="en-US" sz="1200" dirty="0" smtClean="0"/>
              <a:t>and check that </a:t>
            </a:r>
            <a:r>
              <a:rPr lang="en-US" sz="1200" i="1" dirty="0" smtClean="0"/>
              <a:t>Administration </a:t>
            </a:r>
            <a:r>
              <a:rPr lang="en-US" sz="1200" i="1" dirty="0" smtClean="0">
                <a:sym typeface="Wingdings" pitchFamily="2" charset="2"/>
              </a:rPr>
              <a:t> Event log</a:t>
            </a:r>
            <a:r>
              <a:rPr lang="en-US" sz="1200" dirty="0" smtClean="0">
                <a:sym typeface="Wingdings" pitchFamily="2" charset="2"/>
              </a:rPr>
              <a:t> informs about successful upgrade, </a:t>
            </a:r>
            <a:endParaRPr lang="en-US" sz="1200" dirty="0"/>
          </a:p>
          <a:p>
            <a:pPr lvl="3">
              <a:buFont typeface="Arial" pitchFamily="34" charset="0"/>
              <a:buChar char="•"/>
            </a:pPr>
            <a:r>
              <a:rPr lang="en-US" sz="1200" dirty="0" smtClean="0"/>
              <a:t>Upgrade is not completed unless confirmed in the </a:t>
            </a:r>
            <a:r>
              <a:rPr lang="en-US" sz="1200" i="1" dirty="0" smtClean="0"/>
              <a:t>Event log</a:t>
            </a:r>
            <a:r>
              <a:rPr lang="en-US" sz="1200" dirty="0" smtClean="0"/>
              <a:t>,</a:t>
            </a:r>
          </a:p>
          <a:p>
            <a:pPr lvl="2"/>
            <a:r>
              <a:rPr lang="en-US" sz="1200" dirty="0" smtClean="0"/>
              <a:t>Switch to CMS Desk, browse Live site, validate that important (core) functionality works properly,</a:t>
            </a:r>
          </a:p>
          <a:p>
            <a:pPr lvl="2"/>
            <a:r>
              <a:rPr lang="en-US" sz="1200" dirty="0" smtClean="0"/>
              <a:t>Keep an eye on </a:t>
            </a:r>
            <a:r>
              <a:rPr lang="en-US" sz="1200" i="1" dirty="0" smtClean="0"/>
              <a:t>Event log</a:t>
            </a:r>
            <a:r>
              <a:rPr lang="en-US" sz="1200" dirty="0" smtClean="0"/>
              <a:t>, looking for any warnings and errors,</a:t>
            </a:r>
          </a:p>
          <a:p>
            <a:pPr lvl="3">
              <a:buFont typeface="Arial" pitchFamily="34" charset="0"/>
              <a:buChar char="•"/>
            </a:pPr>
            <a:r>
              <a:rPr lang="en-US" sz="1200" dirty="0" smtClean="0"/>
              <a:t>Make sure no worker threads are ‘hanging’ in the system,</a:t>
            </a:r>
          </a:p>
          <a:p>
            <a:pPr lvl="3">
              <a:buFont typeface="Arial" pitchFamily="34" charset="0"/>
              <a:buChar char="•"/>
            </a:pPr>
            <a:r>
              <a:rPr lang="en-US" sz="1200" dirty="0" smtClean="0"/>
              <a:t>Make sure Smart Search indexes can be rebuild,</a:t>
            </a:r>
          </a:p>
          <a:p>
            <a:pPr marL="1371600" lvl="3" indent="0">
              <a:buNone/>
            </a:pPr>
            <a:endParaRPr lang="en-US" sz="1200" dirty="0" smtClean="0"/>
          </a:p>
          <a:p>
            <a:pPr marL="800100" lvl="1" indent="-342900">
              <a:buFont typeface="+mj-lt"/>
              <a:buAutoNum type="arabicPeriod" startAt="4"/>
            </a:pPr>
            <a:r>
              <a:rPr lang="en-US" sz="1600" b="1" dirty="0" smtClean="0"/>
              <a:t>UPGRADE COMPLETED</a:t>
            </a:r>
            <a:endParaRPr lang="en-US" sz="2000" b="1" dirty="0"/>
          </a:p>
          <a:p>
            <a:pPr lvl="2"/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950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Special Scenarios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472608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rabicPeriod"/>
            </a:pPr>
            <a:endParaRPr lang="en-US" sz="14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Upgrading solution including full-source code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Upgrade of the website identical,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Upgrade package for source code obtained from Kentico,</a:t>
            </a:r>
            <a:endParaRPr lang="en-US" sz="12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Upgrading of the source code by merging customizations to source code upgrade package files,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Solution needs to be re-compiled (incl. custom assemblies),</a:t>
            </a:r>
            <a:endParaRPr lang="en-US" sz="1200" dirty="0"/>
          </a:p>
          <a:p>
            <a:pPr marL="685800" lvl="1">
              <a:buFont typeface="Arial" pitchFamily="34" charset="0"/>
              <a:buChar char="•"/>
            </a:pP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Upgrading Azure </a:t>
            </a:r>
            <a:r>
              <a:rPr lang="en-US" sz="1400" dirty="0" smtClean="0"/>
              <a:t>project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Upgrade of the website identical,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Upgrade performed offline, Azure package re-deployed to cloud into Stage instance,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VIP swap to deploy upgraded version to Production with minimal downtime</a:t>
            </a:r>
            <a:r>
              <a:rPr lang="en-US" sz="1200" dirty="0" smtClean="0"/>
              <a:t>,</a:t>
            </a:r>
          </a:p>
          <a:p>
            <a:pPr marL="342900" lvl="1" indent="0">
              <a:buNone/>
            </a:pP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400" dirty="0"/>
              <a:t>Upgrading across multiple versions (e.g. v5 </a:t>
            </a:r>
            <a:r>
              <a:rPr lang="en-US" sz="1400" dirty="0">
                <a:sym typeface="Wingdings" pitchFamily="2" charset="2"/>
              </a:rPr>
              <a:t> v7</a:t>
            </a:r>
            <a:r>
              <a:rPr lang="en-US" sz="1400" dirty="0" smtClean="0">
                <a:sym typeface="Wingdings" pitchFamily="2" charset="2"/>
              </a:rPr>
              <a:t>)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Update current code base version to the last version without merging custom files and changes,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/>
              <a:t>Perform code base merge with target version</a:t>
            </a:r>
            <a:r>
              <a:rPr lang="en-US" sz="1200" dirty="0" smtClean="0"/>
              <a:t>,</a:t>
            </a:r>
          </a:p>
          <a:p>
            <a:pPr marL="342900" lvl="1" indent="0">
              <a:buNone/>
            </a:pP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400" dirty="0" smtClean="0"/>
              <a:t>No maintenance (content) window</a:t>
            </a:r>
            <a:endParaRPr lang="en-US" sz="14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Upgrade copy of the website,</a:t>
            </a:r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Take fresh backup of prod DB and perform DB upgrade without merging any code,</a:t>
            </a:r>
            <a:endParaRPr lang="en-US" sz="1200" dirty="0"/>
          </a:p>
          <a:p>
            <a:pPr marL="628650" lvl="1">
              <a:buFont typeface="Arial" pitchFamily="34" charset="0"/>
              <a:buChar char="•"/>
            </a:pPr>
            <a:r>
              <a:rPr lang="en-US" sz="1200" dirty="0" smtClean="0"/>
              <a:t>Point previously upgraded code base </a:t>
            </a:r>
            <a:r>
              <a:rPr lang="en-US" sz="1200" smtClean="0"/>
              <a:t>to the </a:t>
            </a:r>
            <a:r>
              <a:rPr lang="en-US" sz="1200" dirty="0" smtClean="0"/>
              <a:t>latest version of upgraded DB.</a:t>
            </a:r>
            <a:endParaRPr lang="en-US" sz="1200" dirty="0"/>
          </a:p>
          <a:p>
            <a:pPr marL="685800" lvl="1" indent="-342900">
              <a:buFont typeface="+mj-lt"/>
              <a:buAutoNum type="arabicPeriod"/>
            </a:pPr>
            <a:endParaRPr lang="en-US" sz="1400" dirty="0" smtClean="0"/>
          </a:p>
          <a:p>
            <a:pPr marL="1028700" lvl="2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674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2564904"/>
            <a:ext cx="83119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THANK YOU!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55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2718</TotalTime>
  <Words>870</Words>
  <Application>Microsoft Office PowerPoint</Application>
  <PresentationFormat>On-screen Show (4:3)</PresentationFormat>
  <Paragraphs>122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Blue</vt:lpstr>
      <vt:lpstr>PowerPoint Presentation</vt:lpstr>
      <vt:lpstr>Agenda</vt:lpstr>
      <vt:lpstr>Why to Upgrade?</vt:lpstr>
      <vt:lpstr>What Happens During Upgrade?</vt:lpstr>
      <vt:lpstr>Upgrade-proof Development</vt:lpstr>
      <vt:lpstr>Upgrade Like a Pro</vt:lpstr>
      <vt:lpstr>Upgrade Like a Pro</vt:lpstr>
      <vt:lpstr>Special Scenarios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petrp</dc:creator>
  <cp:lastModifiedBy>KarolJ</cp:lastModifiedBy>
  <cp:revision>235</cp:revision>
  <dcterms:created xsi:type="dcterms:W3CDTF">2010-08-13T11:01:32Z</dcterms:created>
  <dcterms:modified xsi:type="dcterms:W3CDTF">2013-01-31T11:05:33Z</dcterms:modified>
</cp:coreProperties>
</file>