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288" r:id="rId3"/>
    <p:sldId id="286" r:id="rId4"/>
    <p:sldId id="268" r:id="rId5"/>
    <p:sldId id="287" r:id="rId6"/>
    <p:sldId id="269" r:id="rId7"/>
    <p:sldId id="271" r:id="rId8"/>
    <p:sldId id="28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2" r:id="rId19"/>
    <p:sldId id="291" r:id="rId20"/>
    <p:sldId id="29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1331" autoAdjust="0"/>
  </p:normalViewPr>
  <p:slideViewPr>
    <p:cSldViewPr>
      <p:cViewPr varScale="1">
        <p:scale>
          <a:sx n="96" d="100"/>
          <a:sy n="96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2950E-AF15-4BCF-8E3F-7DA209A23917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70AE6-6741-4598-88DD-3A80BF4D59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9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C72DC-E669-4D0B-A846-60CD27D8915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25.2.2013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integrationguide/important_types.htm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devnet.kentico.com/docs/integrationguide/outgoing_tasks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integrationguide/implementation_of_outbound_direction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net.kentico.com/docs/integrationguide/important_types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devnet.kentico.com/docs/integrationguide/implementation_of_inbound_direction.htm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hyperlink" Target="http://devnet.kentico.com/docs/integrationguide/important_types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ico.com/Support/Consulting/Overview" TargetMode="External"/><Relationship Id="rId2" Type="http://schemas.openxmlformats.org/officeDocument/2006/relationships/hyperlink" Target="mailto:miro@kentic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rest_overview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net.kentico.com/docs/devguide/scheduler_overview.htm" TargetMode="External"/><Relationship Id="rId5" Type="http://schemas.openxmlformats.org/officeDocument/2006/relationships/hyperlink" Target="http://devnet.kentico.com/docs/devguide/using_api_and_cms_controls_outside_cms_project.htm" TargetMode="External"/><Relationship Id="rId4" Type="http://schemas.openxmlformats.org/officeDocument/2006/relationships/hyperlink" Target="http://devnet.kentico.com/docs/devguide/event_handlers_overview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4005064"/>
            <a:ext cx="8640960" cy="107157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Integration </a:t>
            </a:r>
            <a:r>
              <a:rPr lang="en-US" b="1" dirty="0" smtClean="0"/>
              <a:t>Bus</a:t>
            </a:r>
            <a:endParaRPr lang="cs-CZ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2/25/2013</a:t>
            </a:r>
            <a:r>
              <a:rPr lang="en-US" dirty="0"/>
              <a:t>			</a:t>
            </a:r>
            <a:r>
              <a:rPr lang="en-US" dirty="0" err="1"/>
              <a:t>Miro</a:t>
            </a:r>
            <a:r>
              <a:rPr lang="en-US" dirty="0"/>
              <a:t> Remias, Solution Architect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9731424" cy="576064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Translation Management – Asynchronous Processing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786618" cy="4864397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59632" y="1623068"/>
            <a:ext cx="1656184" cy="648072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02384" y="2711924"/>
            <a:ext cx="648072" cy="504056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94440" y="2661714"/>
            <a:ext cx="3168352" cy="1183260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2384" y="5454652"/>
            <a:ext cx="648072" cy="504056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792" y="6285201"/>
            <a:ext cx="6418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NOTE:</a:t>
            </a:r>
            <a:r>
              <a:rPr lang="en-US" sz="1400" i="1" dirty="0" smtClean="0"/>
              <a:t> You can transfer columns also of child objects – useful for ‘</a:t>
            </a:r>
            <a:r>
              <a:rPr lang="en-US" sz="1400" i="1" dirty="0" err="1" smtClean="0"/>
              <a:t>SnapShot</a:t>
            </a:r>
            <a:r>
              <a:rPr lang="en-US" sz="1400" i="1" dirty="0" smtClean="0"/>
              <a:t>’ data type 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2309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Synchronous Processing - Direction From The CMS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7" y="1700808"/>
            <a:ext cx="5246053" cy="36550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772816"/>
            <a:ext cx="3168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Processing of synchronous tasks starts </a:t>
            </a:r>
            <a:r>
              <a:rPr lang="en-US" b="1" dirty="0"/>
              <a:t>immediately after some object or document</a:t>
            </a:r>
            <a:r>
              <a:rPr lang="en-US" dirty="0"/>
              <a:t> matching some subscription </a:t>
            </a:r>
            <a:r>
              <a:rPr lang="en-US" b="1" dirty="0"/>
              <a:t>is changed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Unlike </a:t>
            </a:r>
            <a:r>
              <a:rPr lang="en-US" dirty="0"/>
              <a:t>the asynchronous processing where the logging and processing is postponed till the application reaches </a:t>
            </a:r>
            <a:r>
              <a:rPr lang="en-US" i="1" dirty="0" err="1"/>
              <a:t>EndRequest</a:t>
            </a:r>
            <a:r>
              <a:rPr lang="en-US" dirty="0"/>
              <a:t>, this type of processing </a:t>
            </a:r>
            <a:r>
              <a:rPr lang="en-US" b="1" dirty="0"/>
              <a:t>sends the data instantly to the subscribed connectors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3360" y="5355845"/>
            <a:ext cx="5093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NOTE: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i="1" dirty="0" smtClean="0"/>
              <a:t>CONTEXT IS AVAILABLE!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i="1" dirty="0" smtClean="0"/>
              <a:t>OBJECT CAN BE LOST!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i="1" dirty="0" smtClean="0"/>
              <a:t>EXCEPTION/ERROR </a:t>
            </a:r>
            <a:r>
              <a:rPr lang="en-US" sz="1200" b="1" i="1" dirty="0" smtClean="0"/>
              <a:t>LOGGED IN KENTICO EVENT LOG</a:t>
            </a:r>
            <a:r>
              <a:rPr lang="en-US" sz="1200" i="1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i="1" dirty="0" smtClean="0"/>
              <a:t>SLOWS DOWN PAGE PROCESSING!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i="1" dirty="0" smtClean="0"/>
              <a:t>NO </a:t>
            </a:r>
            <a:r>
              <a:rPr lang="en-US" sz="1200" b="1" i="1" dirty="0" err="1" smtClean="0"/>
              <a:t>TranslateColumnsToExternal</a:t>
            </a:r>
            <a:r>
              <a:rPr lang="en-US" sz="1200" i="1" dirty="0" smtClean="0"/>
              <a:t>() method, custom implementation needed!</a:t>
            </a:r>
            <a:endParaRPr lang="en-US" sz="1200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719360" y="3859941"/>
            <a:ext cx="1298504" cy="0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081330" y="3959104"/>
            <a:ext cx="9046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External system</a:t>
            </a:r>
            <a:endParaRPr lang="en-US" sz="9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14245" y="3518801"/>
            <a:ext cx="0" cy="908786"/>
          </a:xfrm>
          <a:prstGeom prst="straightConnector1">
            <a:avLst/>
          </a:prstGeom>
          <a:ln w="31750">
            <a:solidFill>
              <a:schemeClr val="accent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18963" y="3476318"/>
            <a:ext cx="0" cy="383623"/>
          </a:xfrm>
          <a:prstGeom prst="straightConnector1">
            <a:avLst/>
          </a:prstGeom>
          <a:ln w="3175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614245" y="4427587"/>
            <a:ext cx="1371692" cy="0"/>
          </a:xfrm>
          <a:prstGeom prst="straightConnector1">
            <a:avLst/>
          </a:prstGeom>
          <a:ln w="3175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7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loud 34"/>
          <p:cNvSpPr/>
          <p:nvPr/>
        </p:nvSpPr>
        <p:spPr>
          <a:xfrm>
            <a:off x="3221848" y="4380785"/>
            <a:ext cx="1872208" cy="86409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Direction From The CMS – Implementation I/III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4500" y="1196752"/>
            <a:ext cx="849998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We should be decided</a:t>
            </a:r>
            <a:r>
              <a:rPr lang="en-US" sz="2000" b="1" dirty="0"/>
              <a:t>:</a:t>
            </a:r>
          </a:p>
          <a:p>
            <a:r>
              <a:rPr lang="en-US" dirty="0"/>
              <a:t>  </a:t>
            </a:r>
            <a:r>
              <a:rPr lang="en-US" dirty="0" smtClean="0"/>
              <a:t>       • 	Which </a:t>
            </a:r>
            <a:r>
              <a:rPr lang="en-US" b="1" dirty="0"/>
              <a:t>objects</a:t>
            </a:r>
            <a:r>
              <a:rPr lang="en-US" dirty="0"/>
              <a:t> </a:t>
            </a:r>
            <a:r>
              <a:rPr lang="en-US" dirty="0" smtClean="0"/>
              <a:t>and/or </a:t>
            </a:r>
            <a:r>
              <a:rPr lang="en-US" b="1" dirty="0"/>
              <a:t>documents</a:t>
            </a:r>
            <a:r>
              <a:rPr lang="en-US" dirty="0"/>
              <a:t> you want to </a:t>
            </a:r>
            <a:r>
              <a:rPr lang="en-US" dirty="0" smtClean="0"/>
              <a:t>synchronize,</a:t>
            </a:r>
            <a:endParaRPr lang="en-US" dirty="0"/>
          </a:p>
          <a:p>
            <a:pPr lvl="1"/>
            <a:r>
              <a:rPr lang="en-US" dirty="0" smtClean="0"/>
              <a:t>• 	Which </a:t>
            </a:r>
            <a:r>
              <a:rPr lang="en-US" dirty="0">
                <a:hlinkClick r:id="rId3"/>
              </a:rPr>
              <a:t>data type</a:t>
            </a:r>
            <a:r>
              <a:rPr lang="en-US" dirty="0"/>
              <a:t> you want to </a:t>
            </a:r>
            <a:r>
              <a:rPr lang="en-US" dirty="0" smtClean="0"/>
              <a:t>use,</a:t>
            </a:r>
            <a:endParaRPr lang="en-US" dirty="0"/>
          </a:p>
          <a:p>
            <a:pPr lvl="1"/>
            <a:r>
              <a:rPr lang="en-US" dirty="0" smtClean="0"/>
              <a:t>• 	Whether </a:t>
            </a:r>
            <a:r>
              <a:rPr lang="en-US" dirty="0"/>
              <a:t>you want to use the </a:t>
            </a:r>
            <a:r>
              <a:rPr lang="en-US" dirty="0">
                <a:hlinkClick r:id="rId4"/>
              </a:rPr>
              <a:t>synchronous</a:t>
            </a:r>
            <a:r>
              <a:rPr lang="en-US" dirty="0"/>
              <a:t> or the </a:t>
            </a:r>
            <a:r>
              <a:rPr lang="en-US" dirty="0">
                <a:hlinkClick r:id="rId4"/>
              </a:rPr>
              <a:t>asynchronous</a:t>
            </a:r>
            <a:r>
              <a:rPr lang="en-US" dirty="0"/>
              <a:t> </a:t>
            </a:r>
            <a:r>
              <a:rPr lang="en-US" dirty="0" smtClean="0"/>
              <a:t>mode,</a:t>
            </a:r>
          </a:p>
          <a:p>
            <a:endParaRPr lang="en-US" dirty="0">
              <a:effectLst/>
            </a:endParaRPr>
          </a:p>
          <a:p>
            <a:r>
              <a:rPr lang="en-US" sz="2000" b="1" dirty="0" smtClean="0"/>
              <a:t>Sample Scenario</a:t>
            </a:r>
          </a:p>
          <a:p>
            <a:pPr marL="893763" lvl="1" indent="-436563">
              <a:buFont typeface="Arial" pitchFamily="34" charset="0"/>
              <a:buChar char="•"/>
            </a:pPr>
            <a:r>
              <a:rPr lang="en-US" dirty="0" smtClean="0"/>
              <a:t>Event booking attendees – TWO WAY synchronization with external web site.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392" y="3356992"/>
            <a:ext cx="6408714" cy="3177423"/>
          </a:xfrm>
          <a:prstGeom prst="rect">
            <a:avLst/>
          </a:prstGeom>
          <a:solidFill>
            <a:schemeClr val="accent6">
              <a:lumMod val="40000"/>
              <a:lumOff val="60000"/>
              <a:alpha val="21000"/>
            </a:schemeClr>
          </a:solidFill>
          <a:ln>
            <a:solidFill>
              <a:schemeClr val="accent6">
                <a:lumMod val="60000"/>
                <a:lumOff val="4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3979514"/>
            <a:ext cx="504056" cy="50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99" y="5203650"/>
            <a:ext cx="540060" cy="54006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123726" y="4664019"/>
            <a:ext cx="0" cy="4060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13" y="3927291"/>
            <a:ext cx="504056" cy="5040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0" y="5220007"/>
            <a:ext cx="540060" cy="54006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6174529" y="4578253"/>
            <a:ext cx="0" cy="4691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11759" y="4231542"/>
            <a:ext cx="3492387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132606" y="5511470"/>
            <a:ext cx="355807" cy="2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92669" y="3535299"/>
            <a:ext cx="947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KENTICO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28810" y="3538612"/>
            <a:ext cx="12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EXTERNAL SYSTEM</a:t>
            </a:r>
            <a:endParaRPr lang="en-US" sz="1000" b="1" dirty="0"/>
          </a:p>
        </p:txBody>
      </p:sp>
      <p:sp>
        <p:nvSpPr>
          <p:cNvPr id="34" name="Right Arrow 33"/>
          <p:cNvSpPr/>
          <p:nvPr/>
        </p:nvSpPr>
        <p:spPr>
          <a:xfrm>
            <a:off x="3806256" y="3575404"/>
            <a:ext cx="650547" cy="214888"/>
          </a:xfrm>
          <a:prstGeom prst="rightArrow">
            <a:avLst/>
          </a:prstGeom>
          <a:solidFill>
            <a:schemeClr val="accent1">
              <a:lumMod val="75000"/>
              <a:alpha val="60000"/>
            </a:schemeClr>
          </a:solidFill>
          <a:ln>
            <a:solidFill>
              <a:schemeClr val="accent1">
                <a:lumMod val="75000"/>
                <a:alpha val="6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486" y="4664019"/>
            <a:ext cx="268931" cy="26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Classes – Direction From CMS II/III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4" y="1108849"/>
            <a:ext cx="8229600" cy="4687416"/>
          </a:xfrm>
        </p:spPr>
        <p:txBody>
          <a:bodyPr>
            <a:normAutofit/>
          </a:bodyPr>
          <a:lstStyle/>
          <a:p>
            <a:r>
              <a:rPr lang="en-US" sz="1800" dirty="0"/>
              <a:t>Base connector class </a:t>
            </a:r>
          </a:p>
          <a:p>
            <a:pPr lvl="1"/>
            <a:r>
              <a:rPr lang="cs-CZ" sz="1600" b="1" dirty="0"/>
              <a:t>BaseIntegrationConnector</a:t>
            </a:r>
            <a:endParaRPr lang="en-US" sz="1600" b="1" dirty="0"/>
          </a:p>
          <a:p>
            <a:pPr lvl="1"/>
            <a:r>
              <a:rPr lang="en-US" sz="1600" b="1" dirty="0"/>
              <a:t>Init() </a:t>
            </a:r>
          </a:p>
          <a:p>
            <a:pPr lvl="2"/>
            <a:r>
              <a:rPr lang="en-US" sz="1200" dirty="0" smtClean="0"/>
              <a:t>Method to override initialization of the </a:t>
            </a:r>
            <a:r>
              <a:rPr lang="en-US" sz="1200" dirty="0"/>
              <a:t>connector defining </a:t>
            </a:r>
            <a:endParaRPr lang="en-US" sz="1200" dirty="0" smtClean="0"/>
          </a:p>
          <a:p>
            <a:pPr marL="914400" lvl="2" indent="0">
              <a:buNone/>
            </a:pPr>
            <a:r>
              <a:rPr lang="en-US" sz="1200" b="1" dirty="0" err="1" smtClean="0"/>
              <a:t>ConnectorName</a:t>
            </a:r>
            <a:r>
              <a:rPr lang="en-US" sz="1200" dirty="0" smtClean="0"/>
              <a:t> </a:t>
            </a:r>
            <a:r>
              <a:rPr lang="en-US" sz="1200" dirty="0"/>
              <a:t>property and </a:t>
            </a:r>
            <a:r>
              <a:rPr lang="en-US" sz="1200" b="1" dirty="0"/>
              <a:t>subscriptions</a:t>
            </a:r>
          </a:p>
          <a:p>
            <a:pPr lvl="0"/>
            <a:r>
              <a:rPr lang="en-US" sz="1800" dirty="0" smtClean="0"/>
              <a:t>Subscriptions</a:t>
            </a:r>
          </a:p>
          <a:p>
            <a:pPr lvl="1"/>
            <a:r>
              <a:rPr lang="cs-CZ" sz="1600" b="1" dirty="0"/>
              <a:t>ObjectIntegrationSubscription</a:t>
            </a:r>
            <a:r>
              <a:rPr lang="en-US" sz="1600" b="1" dirty="0"/>
              <a:t>, </a:t>
            </a:r>
            <a:r>
              <a:rPr lang="cs-CZ" sz="1600" b="1" dirty="0"/>
              <a:t>DocumentIntegrationSubscription</a:t>
            </a:r>
            <a:r>
              <a:rPr lang="en-US" sz="1600" b="1" dirty="0"/>
              <a:t> </a:t>
            </a:r>
          </a:p>
          <a:p>
            <a:pPr lvl="2"/>
            <a:r>
              <a:rPr lang="en-US" sz="1200" dirty="0" smtClean="0"/>
              <a:t>Classes for subscriptions - defining  process type, task type</a:t>
            </a:r>
          </a:p>
          <a:p>
            <a:pPr lvl="1"/>
            <a:r>
              <a:rPr lang="en-US" sz="1600" dirty="0" smtClean="0"/>
              <a:t>Other helper  methods  in base connector </a:t>
            </a:r>
            <a:r>
              <a:rPr lang="en-US" sz="1600" b="1" dirty="0" err="1"/>
              <a:t>SubscribeToXXX</a:t>
            </a:r>
            <a:r>
              <a:rPr lang="en-US" sz="1600" b="1" dirty="0"/>
              <a:t>()</a:t>
            </a:r>
          </a:p>
          <a:p>
            <a:pPr lvl="2"/>
            <a:r>
              <a:rPr lang="en-US" sz="1200" dirty="0" err="1"/>
              <a:t>SubscribeToObjects</a:t>
            </a:r>
            <a:r>
              <a:rPr lang="en-US" sz="1200" dirty="0"/>
              <a:t>(), </a:t>
            </a:r>
            <a:r>
              <a:rPr lang="en-US" sz="1200" dirty="0" err="1"/>
              <a:t>SubscribeToAllDocuments</a:t>
            </a:r>
            <a:r>
              <a:rPr lang="en-US" sz="1200" dirty="0"/>
              <a:t>()…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33434" y="3970087"/>
            <a:ext cx="87030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Methods to be </a:t>
            </a:r>
            <a:r>
              <a:rPr lang="en-US" sz="1600" dirty="0" smtClean="0">
                <a:hlinkClick r:id="rId3"/>
              </a:rPr>
              <a:t>implemented</a:t>
            </a:r>
            <a:endParaRPr lang="en-US" sz="1600" dirty="0" smtClean="0"/>
          </a:p>
          <a:p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hlinkClick r:id="rId3"/>
              </a:rPr>
              <a:t>ProcessInternalTaskAsync</a:t>
            </a:r>
            <a:r>
              <a:rPr lang="en-US" sz="1600" dirty="0" smtClean="0"/>
              <a:t> </a:t>
            </a:r>
            <a:r>
              <a:rPr lang="en-US" sz="1600" dirty="0"/>
              <a:t>- ensures asynchronous processing of objects or documents (depending on </a:t>
            </a:r>
            <a:r>
              <a:rPr lang="en-US" sz="1600" dirty="0" smtClean="0"/>
              <a:t>the </a:t>
            </a:r>
            <a:r>
              <a:rPr lang="en-US" sz="1600" dirty="0"/>
              <a:t>chosen override</a:t>
            </a:r>
            <a:r>
              <a:rPr lang="en-US" sz="1600" dirty="0" smtClean="0"/>
              <a:t>).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hlinkClick r:id="rId3"/>
              </a:rPr>
              <a:t>GetExternalObjectID</a:t>
            </a:r>
            <a:r>
              <a:rPr lang="en-US" sz="1600" dirty="0" smtClean="0"/>
              <a:t> - used in asynchronous processing for ID translations when synchronized objects or documents reference objects inheriting from </a:t>
            </a:r>
            <a:r>
              <a:rPr lang="en-US" sz="1600" dirty="0" err="1" smtClean="0">
                <a:hlinkClick r:id="rId4"/>
              </a:rPr>
              <a:t>BaseInfo</a:t>
            </a:r>
            <a:r>
              <a:rPr lang="en-US" sz="1600" dirty="0" smtClean="0"/>
              <a:t>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hlinkClick r:id="rId3"/>
              </a:rPr>
              <a:t>GetExternalDocumentID</a:t>
            </a:r>
            <a:r>
              <a:rPr lang="en-US" sz="1600" dirty="0" smtClean="0"/>
              <a:t> </a:t>
            </a:r>
            <a:r>
              <a:rPr lang="en-US" sz="1600" dirty="0"/>
              <a:t>- used in asynchronous processing for ID translations when synchronized </a:t>
            </a:r>
            <a:r>
              <a:rPr lang="en-US" sz="1600" dirty="0" smtClean="0"/>
              <a:t>objects </a:t>
            </a:r>
            <a:r>
              <a:rPr lang="en-US" sz="1600" dirty="0"/>
              <a:t>or documents reference documents (</a:t>
            </a:r>
            <a:r>
              <a:rPr lang="en-US" sz="1600" dirty="0" err="1">
                <a:hlinkClick r:id="rId4"/>
              </a:rPr>
              <a:t>TreeNode</a:t>
            </a:r>
            <a:r>
              <a:rPr lang="en-US" sz="1600" dirty="0" smtClean="0"/>
              <a:t>). 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err="1" smtClean="0">
                <a:hlinkClick r:id="rId3"/>
              </a:rPr>
              <a:t>ProcessInternalTaskSync</a:t>
            </a:r>
            <a:r>
              <a:rPr lang="en-US" sz="1600" dirty="0" smtClean="0"/>
              <a:t> </a:t>
            </a:r>
            <a:r>
              <a:rPr lang="en-US" sz="1600" dirty="0"/>
              <a:t>- ensures synchronous processing of objects or documents (depending on </a:t>
            </a:r>
            <a:r>
              <a:rPr lang="en-US" sz="1600" dirty="0" smtClean="0"/>
              <a:t>the </a:t>
            </a:r>
            <a:r>
              <a:rPr lang="en-US" sz="1600" dirty="0"/>
              <a:t>chosen override</a:t>
            </a:r>
            <a:r>
              <a:rPr lang="en-US" sz="1600" dirty="0" smtClean="0"/>
              <a:t>).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5942881" y="1268760"/>
            <a:ext cx="2772308" cy="1368151"/>
          </a:xfrm>
          <a:prstGeom prst="rect">
            <a:avLst/>
          </a:prstGeom>
          <a:solidFill>
            <a:schemeClr val="tx2">
              <a:lumMod val="40000"/>
              <a:lumOff val="60000"/>
              <a:alpha val="52000"/>
            </a:schemeClr>
          </a:solidFill>
          <a:ln>
            <a:solidFill>
              <a:schemeClr val="tx2">
                <a:lumMod val="60000"/>
                <a:lumOff val="4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68895" y="1665125"/>
            <a:ext cx="2520280" cy="850676"/>
          </a:xfrm>
          <a:prstGeom prst="rect">
            <a:avLst/>
          </a:prstGeom>
          <a:solidFill>
            <a:schemeClr val="accent4">
              <a:lumMod val="75000"/>
              <a:alpha val="88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29771" y="2090463"/>
            <a:ext cx="1058671" cy="28803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32458" y="2090462"/>
            <a:ext cx="1044116" cy="28803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28607" y="1268760"/>
            <a:ext cx="1712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/>
              <a:t>CustomConnector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6093758" y="1693368"/>
            <a:ext cx="24096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</a:rPr>
              <a:t>BaseIntegrationConnector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32458" y="2090463"/>
            <a:ext cx="1060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Subscription2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62648" y="2101495"/>
            <a:ext cx="1060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Subscription1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Direction From The CMS </a:t>
            </a:r>
            <a:r>
              <a:rPr lang="en-US" dirty="0"/>
              <a:t>– </a:t>
            </a:r>
            <a:r>
              <a:rPr lang="en-US" dirty="0" smtClean="0"/>
              <a:t>Implementation III/III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9552" y="1484783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Task processing options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Utilize </a:t>
            </a:r>
            <a:r>
              <a:rPr lang="en-US" b="1" dirty="0"/>
              <a:t>API of the external system </a:t>
            </a:r>
            <a:r>
              <a:rPr lang="en-US" dirty="0"/>
              <a:t>if you add references to its namespaces.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b="1" i="1" dirty="0" err="1"/>
              <a:t>CMSConnectionScope</a:t>
            </a:r>
            <a:r>
              <a:rPr lang="en-US" dirty="0"/>
              <a:t> and </a:t>
            </a:r>
            <a:r>
              <a:rPr lang="en-US" i="1" dirty="0" err="1"/>
              <a:t>GeneralConnection</a:t>
            </a:r>
            <a:r>
              <a:rPr lang="en-US" dirty="0"/>
              <a:t> and perform a query upon the external database.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Push </a:t>
            </a:r>
            <a:r>
              <a:rPr lang="en-US" dirty="0"/>
              <a:t>the data to an external endpoint in a format which it is able to </a:t>
            </a:r>
            <a:r>
              <a:rPr lang="en-US" dirty="0" smtClean="0"/>
              <a:t>consume -e.g</a:t>
            </a:r>
            <a:r>
              <a:rPr lang="en-US" dirty="0"/>
              <a:t>. by a </a:t>
            </a:r>
            <a:r>
              <a:rPr lang="en-US" b="1" dirty="0"/>
              <a:t>web service </a:t>
            </a:r>
            <a:r>
              <a:rPr lang="en-US" dirty="0"/>
              <a:t>existing in the external system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smtClean="0"/>
              <a:t>Are there other ways?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26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To The CMS I/II (Inbound)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3611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2147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Connector DLLs in external system</a:t>
            </a:r>
            <a:endParaRPr lang="en-US" sz="2400" b="1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9600" y="5105400"/>
            <a:ext cx="8077200" cy="905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1"/>
          <p:cNvGrpSpPr/>
          <p:nvPr/>
        </p:nvGrpSpPr>
        <p:grpSpPr>
          <a:xfrm>
            <a:off x="1143000" y="1973053"/>
            <a:ext cx="6948772" cy="3132347"/>
            <a:chOff x="1143000" y="1752600"/>
            <a:chExt cx="6948772" cy="3132347"/>
          </a:xfrm>
        </p:grpSpPr>
        <p:sp>
          <p:nvSpPr>
            <p:cNvPr id="17" name="Rectangle 16"/>
            <p:cNvSpPr/>
            <p:nvPr/>
          </p:nvSpPr>
          <p:spPr>
            <a:xfrm>
              <a:off x="4851412" y="1752600"/>
              <a:ext cx="3240360" cy="31323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Kentico CMS</a:t>
              </a:r>
              <a:endParaRPr lang="en-US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75448" y="3984848"/>
              <a:ext cx="2596691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19564" y="2214735"/>
              <a:ext cx="1552575" cy="4953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/>
                <a:t>Objects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3000" y="1752600"/>
              <a:ext cx="2628292" cy="313234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smtClean="0"/>
                <a:t>External System</a:t>
              </a:r>
              <a:endParaRPr lang="en-US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64060" y="2218928"/>
              <a:ext cx="12192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Connector</a:t>
              </a:r>
              <a:endParaRPr lang="en-US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59523" y="4164868"/>
              <a:ext cx="1764197" cy="381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Tasks queue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6" idx="2"/>
            </p:cNvCxnSpPr>
            <p:nvPr/>
          </p:nvCxnSpPr>
          <p:spPr>
            <a:xfrm>
              <a:off x="6995852" y="3300772"/>
              <a:ext cx="0" cy="864096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899556" y="39912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bg1"/>
                  </a:solidFill>
                </a:rPr>
                <a:t>Tasks </a:t>
              </a:r>
            </a:p>
            <a:p>
              <a:r>
                <a:rPr lang="en-US" sz="1200" i="1" dirty="0" smtClean="0">
                  <a:solidFill>
                    <a:schemeClr val="bg1"/>
                  </a:solidFill>
                </a:rPr>
                <a:t>logging</a:t>
              </a:r>
              <a:endParaRPr lang="en-US" sz="1200" i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76020" y="3451175"/>
              <a:ext cx="8357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Tasks </a:t>
              </a:r>
            </a:p>
            <a:p>
              <a:r>
                <a:rPr lang="en-US" sz="1200" i="1" dirty="0" smtClean="0"/>
                <a:t>processing</a:t>
              </a:r>
              <a:endParaRPr lang="en-US" sz="1200" i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19564" y="2794620"/>
              <a:ext cx="1552575" cy="506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/>
                <a:t>Documents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483260" y="2580692"/>
              <a:ext cx="1363098" cy="0"/>
            </a:xfrm>
            <a:prstGeom prst="straightConnector1">
              <a:avLst/>
            </a:prstGeom>
            <a:ln w="635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19464" y="4052790"/>
              <a:ext cx="609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DB</a:t>
              </a:r>
              <a:endParaRPr lang="cs-CZ" sz="2000" b="1" dirty="0"/>
            </a:p>
          </p:txBody>
        </p:sp>
        <p:cxnSp>
          <p:nvCxnSpPr>
            <p:cNvPr id="29" name="Shape 17"/>
            <p:cNvCxnSpPr/>
            <p:nvPr/>
          </p:nvCxnSpPr>
          <p:spPr>
            <a:xfrm>
              <a:off x="2873660" y="2904728"/>
              <a:ext cx="2985863" cy="1548172"/>
            </a:xfrm>
            <a:prstGeom prst="bentConnector3">
              <a:avLst>
                <a:gd name="adj1" fmla="val -549"/>
              </a:avLst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131332" y="4164868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&lt;XML&gt;</a:t>
              </a:r>
              <a:endParaRPr lang="cs-CZ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99128" y="3533055"/>
              <a:ext cx="1800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&lt;Type-safe object&gt;</a:t>
              </a:r>
              <a:endParaRPr lang="cs-CZ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00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/>
          <a:lstStyle/>
          <a:p>
            <a:r>
              <a:rPr lang="en-US" dirty="0" smtClean="0"/>
              <a:t>Direction To The CMS II/II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611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1340768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Connector DLLs in CMS using service</a:t>
            </a:r>
            <a:endParaRPr lang="en-US" sz="2400" b="1" dirty="0"/>
          </a:p>
        </p:txBody>
      </p:sp>
      <p:grpSp>
        <p:nvGrpSpPr>
          <p:cNvPr id="4" name="Group 46"/>
          <p:cNvGrpSpPr/>
          <p:nvPr/>
        </p:nvGrpSpPr>
        <p:grpSpPr>
          <a:xfrm>
            <a:off x="570130" y="2223337"/>
            <a:ext cx="8388932" cy="3132348"/>
            <a:chOff x="575556" y="1744452"/>
            <a:chExt cx="8388932" cy="3132348"/>
          </a:xfrm>
        </p:grpSpPr>
        <p:sp>
          <p:nvSpPr>
            <p:cNvPr id="23" name="Rectangle 22"/>
            <p:cNvSpPr/>
            <p:nvPr/>
          </p:nvSpPr>
          <p:spPr>
            <a:xfrm>
              <a:off x="3455876" y="1744452"/>
              <a:ext cx="5156212" cy="31323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Kentico CMS</a:t>
              </a:r>
              <a:endParaRPr lang="en-US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46139" y="3976700"/>
              <a:ext cx="4533571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8148" y="4044642"/>
              <a:ext cx="609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DB</a:t>
              </a:r>
              <a:endParaRPr lang="cs-CZ" sz="20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24600" y="2314599"/>
              <a:ext cx="1552575" cy="4953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/>
                <a:t>Objects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5556" y="1744452"/>
              <a:ext cx="1476164" cy="313234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External System</a:t>
              </a:r>
              <a:endParaRPr lang="en-US" b="1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99992" y="2318792"/>
              <a:ext cx="12192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Connector</a:t>
              </a:r>
              <a:endParaRPr lang="en-US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351573" y="4156720"/>
              <a:ext cx="3715687" cy="381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Tasks queue</a:t>
              </a:r>
              <a:endParaRPr lang="en-US" dirty="0"/>
            </a:p>
          </p:txBody>
        </p:sp>
        <p:cxnSp>
          <p:nvCxnSpPr>
            <p:cNvPr id="37" name="Straight Arrow Connector 36"/>
            <p:cNvCxnSpPr>
              <a:stCxn id="40" idx="2"/>
            </p:cNvCxnSpPr>
            <p:nvPr/>
          </p:nvCxnSpPr>
          <p:spPr>
            <a:xfrm>
              <a:off x="7500888" y="3400636"/>
              <a:ext cx="0" cy="756084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5" idx="2"/>
            </p:cNvCxnSpPr>
            <p:nvPr/>
          </p:nvCxnSpPr>
          <p:spPr>
            <a:xfrm flipV="1">
              <a:off x="5109592" y="3004592"/>
              <a:ext cx="0" cy="1152128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516688" y="3508648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Tasks </a:t>
              </a:r>
            </a:p>
            <a:p>
              <a:r>
                <a:rPr lang="en-US" sz="1200" i="1" dirty="0" smtClean="0"/>
                <a:t>processing</a:t>
              </a:r>
              <a:endParaRPr lang="en-US" sz="1200" i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724600" y="2894484"/>
              <a:ext cx="1552575" cy="506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/>
                <a:t>Documents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2051720" y="2644552"/>
              <a:ext cx="972108" cy="0"/>
            </a:xfrm>
            <a:prstGeom prst="straightConnector1">
              <a:avLst/>
            </a:prstGeom>
            <a:ln w="635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ounded Rectangle 41"/>
            <p:cNvSpPr/>
            <p:nvPr/>
          </p:nvSpPr>
          <p:spPr>
            <a:xfrm>
              <a:off x="3023828" y="2326642"/>
              <a:ext cx="1152128" cy="6694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Service</a:t>
              </a:r>
            </a:p>
            <a:p>
              <a:pPr algn="ctr"/>
              <a:r>
                <a:rPr lang="en-US" sz="1400" b="1" dirty="0" smtClean="0"/>
                <a:t>(Web, WCF)</a:t>
              </a:r>
              <a:endParaRPr lang="en-US" sz="1400" b="1" dirty="0"/>
            </a:p>
          </p:txBody>
        </p:sp>
        <p:cxnSp>
          <p:nvCxnSpPr>
            <p:cNvPr id="43" name="Straight Arrow Connector 42"/>
            <p:cNvCxnSpPr>
              <a:stCxn id="35" idx="1"/>
              <a:endCxn id="42" idx="3"/>
            </p:cNvCxnSpPr>
            <p:nvPr/>
          </p:nvCxnSpPr>
          <p:spPr>
            <a:xfrm flipH="1" flipV="1">
              <a:off x="4175956" y="2661344"/>
              <a:ext cx="324036" cy="348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109592" y="3508648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Tasks </a:t>
              </a:r>
            </a:p>
            <a:p>
              <a:r>
                <a:rPr lang="en-US" sz="1200" i="1" dirty="0" smtClean="0"/>
                <a:t>logging</a:t>
              </a:r>
              <a:endParaRPr lang="en-US" sz="1200" i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27984" y="3544652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&lt;XML&gt;</a:t>
              </a:r>
              <a:endParaRPr lang="cs-CZ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12160" y="3560911"/>
              <a:ext cx="1800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&lt;Type-safe object&gt;</a:t>
              </a:r>
              <a:endParaRPr lang="cs-CZ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44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Task Processing - Direction To The CMS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90027"/>
            <a:ext cx="5744377" cy="490606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27584" y="2707656"/>
            <a:ext cx="2880320" cy="1728192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821" y="5089232"/>
            <a:ext cx="540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ALTERNATIVES:</a:t>
            </a:r>
          </a:p>
          <a:p>
            <a:endParaRPr lang="en-US" sz="1400" dirty="0" smtClean="0"/>
          </a:p>
          <a:p>
            <a:r>
              <a:rPr lang="en-US" sz="1400" dirty="0" smtClean="0"/>
              <a:t>• Making </a:t>
            </a:r>
            <a:r>
              <a:rPr lang="en-US" sz="1400" dirty="0"/>
              <a:t>a </a:t>
            </a:r>
            <a:r>
              <a:rPr lang="en-US" sz="1400" b="1" dirty="0"/>
              <a:t>request to a special </a:t>
            </a:r>
            <a:r>
              <a:rPr lang="en-US" sz="1400" b="1" dirty="0" smtClean="0"/>
              <a:t>page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100" dirty="0" smtClean="0"/>
              <a:t>(</a:t>
            </a:r>
            <a:r>
              <a:rPr lang="en-US" sz="1100" i="1" dirty="0" smtClean="0"/>
              <a:t>~/</a:t>
            </a:r>
            <a:r>
              <a:rPr lang="en-US" sz="1100" i="1" dirty="0" err="1"/>
              <a:t>CMSPages</a:t>
            </a:r>
            <a:r>
              <a:rPr lang="en-US" sz="1100" i="1" dirty="0"/>
              <a:t>/IntegrationNotify.aspx</a:t>
            </a:r>
            <a:r>
              <a:rPr lang="en-US" sz="1400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b="1" dirty="0" smtClean="0"/>
              <a:t>NOTE: </a:t>
            </a:r>
            <a:r>
              <a:rPr lang="en-US" sz="1400" dirty="0" smtClean="0"/>
              <a:t>Can be done with Kentico API.</a:t>
            </a:r>
            <a:endParaRPr lang="en-US" sz="1400" dirty="0"/>
          </a:p>
          <a:p>
            <a:r>
              <a:rPr lang="en-US" sz="1400" dirty="0"/>
              <a:t>• </a:t>
            </a:r>
            <a:r>
              <a:rPr lang="en-US" sz="1400" dirty="0" smtClean="0"/>
              <a:t>Manually </a:t>
            </a:r>
            <a:r>
              <a:rPr lang="en-US" sz="1400" dirty="0"/>
              <a:t>by clicking </a:t>
            </a:r>
            <a:r>
              <a:rPr lang="en-US" sz="1400" b="1" dirty="0"/>
              <a:t>Synchronize</a:t>
            </a:r>
            <a:r>
              <a:rPr lang="en-US" sz="1400" dirty="0"/>
              <a:t> </a:t>
            </a:r>
            <a:r>
              <a:rPr lang="en-US" sz="1400" b="1" dirty="0"/>
              <a:t>in UI</a:t>
            </a:r>
            <a:r>
              <a:rPr lang="en-US" sz="1400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34" y="2473610"/>
            <a:ext cx="2357595" cy="155230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295871" y="2126538"/>
            <a:ext cx="2772817" cy="2309310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accent6">
                <a:lumMod val="75000"/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875766" y="3184739"/>
            <a:ext cx="775825" cy="0"/>
          </a:xfrm>
          <a:prstGeom prst="straightConnector1">
            <a:avLst/>
          </a:prstGeom>
          <a:ln w="47625">
            <a:solidFill>
              <a:schemeClr val="accent6">
                <a:lumMod val="75000"/>
                <a:alpha val="7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84222" y="3184739"/>
            <a:ext cx="891852" cy="625554"/>
          </a:xfrm>
          <a:prstGeom prst="straightConnector1">
            <a:avLst/>
          </a:prstGeom>
          <a:ln w="47625">
            <a:solidFill>
              <a:schemeClr val="accent6">
                <a:lumMod val="75000"/>
                <a:alpha val="7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75766" y="2104278"/>
            <a:ext cx="840211" cy="369332"/>
          </a:xfrm>
          <a:prstGeom prst="straightConnector1">
            <a:avLst/>
          </a:prstGeom>
          <a:ln w="47625">
            <a:solidFill>
              <a:schemeClr val="accent6">
                <a:lumMod val="75000"/>
                <a:alpha val="7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737" y="3050273"/>
            <a:ext cx="268931" cy="26893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3781875" y="1685617"/>
            <a:ext cx="2448273" cy="660144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050272"/>
            <a:ext cx="268931" cy="268931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422696" y="4901369"/>
            <a:ext cx="1326791" cy="658054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6687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Direction To The CMS - Implementation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520" y="1191428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following </a:t>
            </a:r>
            <a:r>
              <a:rPr lang="en-US" sz="1600" b="1" dirty="0"/>
              <a:t>methods need to be implemented </a:t>
            </a:r>
            <a:r>
              <a:rPr lang="en-US" sz="1600" dirty="0"/>
              <a:t>to ensure synchronization in the </a:t>
            </a:r>
            <a:r>
              <a:rPr lang="en-US" sz="1600" b="1" dirty="0"/>
              <a:t>inbound</a:t>
            </a:r>
            <a:r>
              <a:rPr lang="en-US" sz="1600" dirty="0"/>
              <a:t> direction:</a:t>
            </a:r>
          </a:p>
          <a:p>
            <a:r>
              <a:rPr lang="en-US" sz="1600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hlinkClick r:id="rId3"/>
              </a:rPr>
              <a:t>PrepareInternalObject</a:t>
            </a:r>
            <a:r>
              <a:rPr lang="en-US" sz="1600" dirty="0" smtClean="0"/>
              <a:t> </a:t>
            </a:r>
            <a:r>
              <a:rPr lang="en-US" sz="1600" dirty="0"/>
              <a:t>- ensures processing of an object or a </a:t>
            </a:r>
            <a:r>
              <a:rPr lang="en-US" sz="1600" dirty="0" smtClean="0"/>
              <a:t>document.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hlinkClick r:id="rId3"/>
              </a:rPr>
              <a:t>GetInteralObjectParams</a:t>
            </a:r>
            <a:r>
              <a:rPr lang="en-US" sz="1600" dirty="0" smtClean="0"/>
              <a:t> </a:t>
            </a:r>
            <a:r>
              <a:rPr lang="en-US" sz="1600" dirty="0"/>
              <a:t>- prepares translation information for an object or a document that has a foreign key to an object (</a:t>
            </a:r>
            <a:r>
              <a:rPr lang="en-US" sz="1600" dirty="0" err="1">
                <a:hlinkClick r:id="rId4"/>
              </a:rPr>
              <a:t>BaseInfo</a:t>
            </a:r>
            <a:r>
              <a:rPr lang="en-US" sz="1600" dirty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hlinkClick r:id="rId3"/>
              </a:rPr>
              <a:t>GetInternalDocumentParams</a:t>
            </a:r>
            <a:r>
              <a:rPr lang="en-US" sz="1600" dirty="0" smtClean="0"/>
              <a:t> </a:t>
            </a:r>
            <a:r>
              <a:rPr lang="en-US" sz="1600" dirty="0"/>
              <a:t>- prepares translation information for an object or a document that has a foreign key to a document (</a:t>
            </a:r>
            <a:r>
              <a:rPr lang="en-US" sz="1600" dirty="0" err="1">
                <a:hlinkClick r:id="rId4"/>
              </a:rPr>
              <a:t>TreeNode</a:t>
            </a:r>
            <a:r>
              <a:rPr lang="en-US" sz="1600" dirty="0"/>
              <a:t>).</a:t>
            </a:r>
          </a:p>
          <a:p>
            <a:r>
              <a:rPr lang="en-US" dirty="0"/>
              <a:t> 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855" y="4117831"/>
            <a:ext cx="457200" cy="457200"/>
          </a:xfrm>
          <a:prstGeom prst="rect">
            <a:avLst/>
          </a:prstGeom>
        </p:spPr>
      </p:pic>
      <p:sp>
        <p:nvSpPr>
          <p:cNvPr id="32" name="Oval 31"/>
          <p:cNvSpPr/>
          <p:nvPr/>
        </p:nvSpPr>
        <p:spPr>
          <a:xfrm>
            <a:off x="1992370" y="5772221"/>
            <a:ext cx="298717" cy="241332"/>
          </a:xfrm>
          <a:prstGeom prst="ellipse">
            <a:avLst/>
          </a:prstGeom>
          <a:solidFill>
            <a:schemeClr val="accent4">
              <a:lumMod val="75000"/>
              <a:alpha val="38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159732" y="5892887"/>
            <a:ext cx="3654406" cy="72"/>
          </a:xfrm>
          <a:prstGeom prst="straightConnector1">
            <a:avLst/>
          </a:prstGeom>
          <a:ln w="12700">
            <a:solidFill>
              <a:schemeClr val="accent1">
                <a:shade val="95000"/>
                <a:satMod val="105000"/>
                <a:alpha val="9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86190" y="6039877"/>
            <a:ext cx="947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WEB SERVICE</a:t>
            </a:r>
            <a:endParaRPr lang="en-US" sz="1000" b="1" dirty="0"/>
          </a:p>
        </p:txBody>
      </p:sp>
      <p:sp>
        <p:nvSpPr>
          <p:cNvPr id="38" name="Cloud 37"/>
          <p:cNvSpPr/>
          <p:nvPr/>
        </p:nvSpPr>
        <p:spPr>
          <a:xfrm>
            <a:off x="3221848" y="4243646"/>
            <a:ext cx="1872208" cy="86409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27172" y="3344238"/>
            <a:ext cx="6408714" cy="3177423"/>
          </a:xfrm>
          <a:prstGeom prst="rect">
            <a:avLst/>
          </a:prstGeom>
          <a:solidFill>
            <a:schemeClr val="accent6">
              <a:lumMod val="40000"/>
              <a:lumOff val="60000"/>
              <a:alpha val="21000"/>
            </a:schemeClr>
          </a:solidFill>
          <a:ln>
            <a:solidFill>
              <a:schemeClr val="accent6">
                <a:lumMod val="60000"/>
                <a:lumOff val="4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3842375"/>
            <a:ext cx="504056" cy="50405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99" y="5066511"/>
            <a:ext cx="540060" cy="54006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>
            <a:off x="2123726" y="4418439"/>
            <a:ext cx="0" cy="5145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0" y="3842375"/>
            <a:ext cx="504056" cy="50405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0" y="5622928"/>
            <a:ext cx="540060" cy="540060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6158456" y="4440391"/>
            <a:ext cx="0" cy="1000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124402" y="5892959"/>
            <a:ext cx="355807" cy="24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92669" y="3398160"/>
            <a:ext cx="947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KENTICO</a:t>
            </a:r>
            <a:endParaRPr lang="en-US" sz="1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28810" y="3401473"/>
            <a:ext cx="12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EXTERNAL SYSTEM</a:t>
            </a:r>
            <a:endParaRPr lang="en-US" sz="1000" b="1" dirty="0"/>
          </a:p>
        </p:txBody>
      </p:sp>
      <p:sp>
        <p:nvSpPr>
          <p:cNvPr id="50" name="Right Arrow 49"/>
          <p:cNvSpPr/>
          <p:nvPr/>
        </p:nvSpPr>
        <p:spPr>
          <a:xfrm rot="10800000">
            <a:off x="3806256" y="3438265"/>
            <a:ext cx="650547" cy="214888"/>
          </a:xfrm>
          <a:prstGeom prst="rightArrow">
            <a:avLst/>
          </a:prstGeom>
          <a:solidFill>
            <a:schemeClr val="accent1">
              <a:lumMod val="75000"/>
              <a:alpha val="60000"/>
            </a:schemeClr>
          </a:solidFill>
          <a:ln>
            <a:solidFill>
              <a:schemeClr val="accent1">
                <a:lumMod val="75000"/>
                <a:alpha val="6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486" y="4526880"/>
            <a:ext cx="268931" cy="268931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>
          <a:xfrm flipH="1" flipV="1">
            <a:off x="2483769" y="4094403"/>
            <a:ext cx="3330369" cy="1677818"/>
          </a:xfrm>
          <a:prstGeom prst="straightConnector1">
            <a:avLst/>
          </a:prstGeom>
          <a:ln w="12700">
            <a:solidFill>
              <a:schemeClr val="accent1">
                <a:shade val="95000"/>
                <a:satMod val="105000"/>
                <a:alpha val="9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6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323528" y="1340768"/>
            <a:ext cx="840287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en-US" b="1" dirty="0" smtClean="0"/>
              <a:t>Robust solution </a:t>
            </a:r>
            <a:r>
              <a:rPr lang="en-US" dirty="0" smtClean="0"/>
              <a:t>with built-in QUEUE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 smtClean="0"/>
              <a:t>Task processing – ONE BY ONE,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b="1" dirty="0" smtClean="0"/>
              <a:t>TEST the performance </a:t>
            </a:r>
            <a:r>
              <a:rPr lang="en-US" dirty="0" smtClean="0"/>
              <a:t>of your connector,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 smtClean="0"/>
              <a:t>Might NOT BE suitable FOR simple scenarios,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b="1" dirty="0" smtClean="0"/>
              <a:t>Think about other options </a:t>
            </a:r>
            <a:r>
              <a:rPr lang="en-US" dirty="0" smtClean="0"/>
              <a:t>(REST, HANDLERS, SCHEDULED TAKS etc</a:t>
            </a:r>
            <a:r>
              <a:rPr lang="en-US" dirty="0" smtClean="0"/>
              <a:t>.),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en-US" dirty="0"/>
          </a:p>
          <a:p>
            <a:pPr marL="742950" lvl="1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b="1" dirty="0" smtClean="0"/>
              <a:t>Future plans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Support for bulk operations to reduce amount of transactions,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General service to be called from external system,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en-US" sz="1600" dirty="0" smtClean="0"/>
          </a:p>
          <a:p>
            <a:pPr marL="742950" lvl="1" indent="-285750">
              <a:buFont typeface="Wingdings" pitchFamily="2" charset="2"/>
              <a:buChar char="ü"/>
            </a:pPr>
            <a:endParaRPr lang="en-US" sz="1600" dirty="0"/>
          </a:p>
          <a:p>
            <a:pPr marL="1085850" lvl="2" indent="-17145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529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285750">
              <a:lnSpc>
                <a:spcPct val="120000"/>
              </a:lnSpc>
            </a:pPr>
            <a:r>
              <a:rPr lang="en-US" b="1" dirty="0"/>
              <a:t>General Purpose</a:t>
            </a:r>
            <a:r>
              <a:rPr lang="cs-CZ" b="1" dirty="0"/>
              <a:t> </a:t>
            </a:r>
            <a:r>
              <a:rPr lang="cs-CZ" b="1" dirty="0" err="1"/>
              <a:t>Integration</a:t>
            </a:r>
            <a:r>
              <a:rPr lang="cs-CZ" b="1" dirty="0"/>
              <a:t> </a:t>
            </a:r>
            <a:r>
              <a:rPr lang="en-US" b="1" dirty="0" smtClean="0"/>
              <a:t>Options</a:t>
            </a:r>
          </a:p>
          <a:p>
            <a:pPr marL="914400" lvl="3" indent="-285750">
              <a:lnSpc>
                <a:spcPct val="120000"/>
              </a:lnSpc>
            </a:pPr>
            <a:r>
              <a:rPr lang="en-US" dirty="0" smtClean="0"/>
              <a:t>REST, Kentico API, Scheduled tasks, Event Handlers, Integration bus</a:t>
            </a:r>
          </a:p>
          <a:p>
            <a:pPr marL="457200" lvl="2" indent="-285750">
              <a:lnSpc>
                <a:spcPct val="120000"/>
              </a:lnSpc>
            </a:pPr>
            <a:r>
              <a:rPr lang="en-US" b="1" dirty="0" smtClean="0"/>
              <a:t>Integration bus</a:t>
            </a:r>
          </a:p>
          <a:p>
            <a:pPr marL="971550" lvl="3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Main idea</a:t>
            </a:r>
          </a:p>
          <a:p>
            <a:pPr marL="971550" lvl="3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How it works</a:t>
            </a:r>
          </a:p>
          <a:p>
            <a:pPr marL="1428750" lvl="4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Inbound &amp; outbound direction</a:t>
            </a:r>
          </a:p>
          <a:p>
            <a:pPr marL="1428750" lvl="4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Synchronous &amp; Asynchronous task processing</a:t>
            </a:r>
          </a:p>
          <a:p>
            <a:pPr marL="971550" lvl="3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Example: Sample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8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			</a:t>
            </a:r>
            <a:r>
              <a:rPr lang="en-US" sz="2400" b="1" dirty="0" err="1" smtClean="0"/>
              <a:t>Miro</a:t>
            </a:r>
            <a:r>
              <a:rPr lang="en-US" sz="2400" b="1" dirty="0" smtClean="0"/>
              <a:t> Remias</a:t>
            </a:r>
          </a:p>
          <a:p>
            <a:pPr marL="1371600" lvl="3" indent="0">
              <a:buNone/>
            </a:pPr>
            <a:r>
              <a:rPr lang="en-US" sz="1200" dirty="0" smtClean="0"/>
              <a:t>	</a:t>
            </a:r>
            <a:r>
              <a:rPr lang="en-US" sz="1400" dirty="0" smtClean="0"/>
              <a:t>e-mail: </a:t>
            </a:r>
            <a:r>
              <a:rPr lang="en-US" sz="1400" dirty="0" smtClean="0">
                <a:hlinkClick r:id="rId2"/>
              </a:rPr>
              <a:t>miro@kentico.com</a:t>
            </a:r>
            <a:endParaRPr lang="en-US" sz="1400" dirty="0" smtClean="0"/>
          </a:p>
          <a:p>
            <a:pPr marL="1371600" lvl="3" indent="0">
              <a:buNone/>
            </a:pPr>
            <a:r>
              <a:rPr lang="en-US" sz="1400" dirty="0" smtClean="0"/>
              <a:t>	consulting</a:t>
            </a:r>
            <a:r>
              <a:rPr lang="en-US" sz="1400" dirty="0"/>
              <a:t>: </a:t>
            </a:r>
            <a:r>
              <a:rPr lang="en-US" sz="1400" dirty="0">
                <a:hlinkClick r:id="rId3"/>
              </a:rPr>
              <a:t>http://www.kentico.com/Support/Consulting/Overview</a:t>
            </a:r>
            <a:endParaRPr lang="en-US" sz="1400" dirty="0" smtClean="0"/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84" y="1556792"/>
            <a:ext cx="177619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General Purpose</a:t>
            </a:r>
            <a:r>
              <a:rPr lang="cs-CZ" dirty="0" smtClean="0"/>
              <a:t> </a:t>
            </a:r>
            <a:r>
              <a:rPr lang="cs-CZ" dirty="0" err="1"/>
              <a:t>Integration</a:t>
            </a:r>
            <a:r>
              <a:rPr lang="cs-CZ" dirty="0"/>
              <a:t>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7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800" dirty="0" smtClean="0">
                <a:hlinkClick r:id="rId3"/>
              </a:rPr>
              <a:t>REST</a:t>
            </a:r>
            <a:r>
              <a:rPr lang="en-US" sz="1800" dirty="0" smtClean="0"/>
              <a:t> (READ, INSERT, UPDATE, DELETE)</a:t>
            </a:r>
          </a:p>
          <a:p>
            <a:pPr marL="914400" lvl="3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dirty="0" smtClean="0"/>
              <a:t>Used when there is </a:t>
            </a:r>
            <a:r>
              <a:rPr lang="en-US" sz="1100" b="1" dirty="0" smtClean="0"/>
              <a:t>NO DIRECT </a:t>
            </a:r>
            <a:r>
              <a:rPr lang="en-US" sz="1100" dirty="0" smtClean="0"/>
              <a:t>access to </a:t>
            </a:r>
            <a:r>
              <a:rPr lang="en-US" sz="1100" b="1" dirty="0" smtClean="0"/>
              <a:t>Kentico DB </a:t>
            </a:r>
            <a:r>
              <a:rPr lang="en-US" sz="1100" dirty="0" smtClean="0"/>
              <a:t>(or via Kentico API) from external system,</a:t>
            </a:r>
          </a:p>
          <a:p>
            <a:pPr marL="13716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Example: </a:t>
            </a:r>
            <a:r>
              <a:rPr lang="en-US" sz="1100" dirty="0" smtClean="0"/>
              <a:t>Client application for administrators to access Kentico Event Log,</a:t>
            </a:r>
          </a:p>
          <a:p>
            <a:pPr marL="914400" lvl="3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Outbound direction</a:t>
            </a:r>
            <a:r>
              <a:rPr lang="en-US" sz="1100" dirty="0" smtClean="0"/>
              <a:t>: needs to be ensured FROM the external system - </a:t>
            </a:r>
            <a:r>
              <a:rPr lang="en-US" sz="1100" b="1" dirty="0" smtClean="0"/>
              <a:t>NOT a REAL TIME synchronization,</a:t>
            </a:r>
            <a:endParaRPr lang="en-US" sz="1100" dirty="0" smtClean="0"/>
          </a:p>
          <a:p>
            <a:pPr marL="13716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NO notifications </a:t>
            </a:r>
            <a:r>
              <a:rPr lang="en-US" sz="1100" dirty="0" smtClean="0"/>
              <a:t>about system changes,</a:t>
            </a:r>
          </a:p>
          <a:p>
            <a:pPr marL="1828800" lvl="5" indent="-285750">
              <a:lnSpc>
                <a:spcPct val="120000"/>
              </a:lnSpc>
            </a:pPr>
            <a:r>
              <a:rPr lang="en-US" sz="1100" dirty="0" smtClean="0"/>
              <a:t>Possible solution: </a:t>
            </a:r>
            <a:r>
              <a:rPr lang="en-US" sz="1100" dirty="0" smtClean="0">
                <a:hlinkClick r:id="rId4"/>
              </a:rPr>
              <a:t>Event handlers</a:t>
            </a:r>
            <a:r>
              <a:rPr lang="en-US" sz="1100" dirty="0" smtClean="0"/>
              <a:t> (trigger for events),</a:t>
            </a:r>
          </a:p>
          <a:p>
            <a:pPr marL="914400" lvl="3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Both directions:</a:t>
            </a:r>
          </a:p>
          <a:p>
            <a:pPr marL="13716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dirty="0" smtClean="0"/>
              <a:t>NO processing (task) </a:t>
            </a:r>
            <a:r>
              <a:rPr lang="en-US" sz="1100" b="1" dirty="0" smtClean="0"/>
              <a:t>QUEUE – </a:t>
            </a:r>
            <a:r>
              <a:rPr lang="en-US" sz="1100" dirty="0" smtClean="0"/>
              <a:t>what if processing fails?</a:t>
            </a:r>
          </a:p>
          <a:p>
            <a:pPr marL="457200" lvl="2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800" dirty="0" smtClean="0"/>
              <a:t>Using </a:t>
            </a:r>
            <a:r>
              <a:rPr lang="en-US" sz="1800" dirty="0" smtClean="0">
                <a:hlinkClick r:id="rId5"/>
              </a:rPr>
              <a:t>Kenico API / controls outside of Kentico</a:t>
            </a:r>
            <a:endParaRPr lang="en-US" sz="1800" dirty="0" smtClean="0"/>
          </a:p>
          <a:p>
            <a:pPr marL="914400" lvl="3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dirty="0" smtClean="0"/>
              <a:t>Requires </a:t>
            </a:r>
            <a:r>
              <a:rPr lang="en-US" sz="1100" b="1" dirty="0" smtClean="0"/>
              <a:t>DIRECT</a:t>
            </a:r>
            <a:r>
              <a:rPr lang="en-US" sz="1100" dirty="0" smtClean="0"/>
              <a:t> access to </a:t>
            </a:r>
            <a:r>
              <a:rPr lang="en-US" sz="1100" b="1" dirty="0" smtClean="0"/>
              <a:t>Kentico DB </a:t>
            </a:r>
            <a:r>
              <a:rPr lang="en-US" sz="1100" dirty="0" smtClean="0"/>
              <a:t>(connection string),</a:t>
            </a:r>
          </a:p>
          <a:p>
            <a:pPr marL="914400" lvl="3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REAL TIME </a:t>
            </a:r>
            <a:r>
              <a:rPr lang="en-US" sz="1100" dirty="0" smtClean="0"/>
              <a:t>data access,</a:t>
            </a:r>
          </a:p>
          <a:p>
            <a:pPr marL="457200" lvl="2" indent="-285750">
              <a:lnSpc>
                <a:spcPct val="120000"/>
              </a:lnSpc>
            </a:pPr>
            <a:r>
              <a:rPr lang="en-US" sz="1800" dirty="0" smtClean="0">
                <a:hlinkClick r:id="rId4"/>
              </a:rPr>
              <a:t>Event handlers</a:t>
            </a:r>
            <a:endParaRPr lang="en-US" sz="1800" dirty="0" smtClean="0"/>
          </a:p>
          <a:p>
            <a:pPr marL="914400" lvl="3" indent="-285750">
              <a:lnSpc>
                <a:spcPct val="120000"/>
              </a:lnSpc>
            </a:pPr>
            <a:r>
              <a:rPr lang="en-US" sz="1100" b="1" dirty="0" smtClean="0"/>
              <a:t>REAL TIME </a:t>
            </a:r>
            <a:r>
              <a:rPr lang="en-US" sz="1100" dirty="0" smtClean="0"/>
              <a:t>synchronization ONLY for </a:t>
            </a:r>
            <a:r>
              <a:rPr lang="en-US" sz="1100" b="1" dirty="0" smtClean="0"/>
              <a:t>OUTBOUND</a:t>
            </a:r>
            <a:r>
              <a:rPr lang="en-US" sz="1100" dirty="0" smtClean="0"/>
              <a:t> direction,</a:t>
            </a:r>
          </a:p>
          <a:p>
            <a:pPr marL="13716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NO QUEUE </a:t>
            </a:r>
            <a:r>
              <a:rPr lang="en-US" sz="1100" dirty="0" smtClean="0"/>
              <a:t>if processing fails,</a:t>
            </a:r>
          </a:p>
          <a:p>
            <a:pPr marL="13716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dirty="0" smtClean="0"/>
              <a:t>Processing within page request – could </a:t>
            </a:r>
            <a:r>
              <a:rPr lang="en-US" sz="1100" b="1" dirty="0" smtClean="0"/>
              <a:t>SLOW DOWN </a:t>
            </a:r>
            <a:r>
              <a:rPr lang="en-US" sz="1100" dirty="0" smtClean="0"/>
              <a:t>the web site.</a:t>
            </a:r>
          </a:p>
          <a:p>
            <a:pPr marL="457200" lvl="2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800" dirty="0" smtClean="0"/>
              <a:t>Custom </a:t>
            </a:r>
            <a:r>
              <a:rPr lang="en-US" sz="1800" dirty="0" smtClean="0">
                <a:hlinkClick r:id="rId6"/>
              </a:rPr>
              <a:t>scheduled task(s)</a:t>
            </a:r>
            <a:endParaRPr lang="en-US" sz="1800" dirty="0" smtClean="0"/>
          </a:p>
          <a:p>
            <a:pPr marL="9144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dirty="0" smtClean="0"/>
              <a:t>Run in the </a:t>
            </a:r>
            <a:r>
              <a:rPr lang="en-US" sz="1100" b="1" dirty="0" smtClean="0"/>
              <a:t>context</a:t>
            </a:r>
            <a:r>
              <a:rPr lang="en-US" sz="1100" dirty="0" smtClean="0"/>
              <a:t> of the web site or as </a:t>
            </a:r>
            <a:r>
              <a:rPr lang="en-US" sz="1100" b="1" dirty="0" smtClean="0"/>
              <a:t>windows service,</a:t>
            </a:r>
          </a:p>
          <a:p>
            <a:pPr marL="914400" lvl="4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100" b="1" dirty="0" smtClean="0"/>
              <a:t>NOT </a:t>
            </a:r>
            <a:r>
              <a:rPr lang="en-US" sz="1100" dirty="0" smtClean="0"/>
              <a:t>mentioned for a </a:t>
            </a:r>
            <a:r>
              <a:rPr lang="en-US" sz="1100" b="1" dirty="0" smtClean="0"/>
              <a:t>REAL TIME synchronization,</a:t>
            </a:r>
          </a:p>
          <a:p>
            <a:pPr marL="1371600" lvl="5" indent="-285750">
              <a:lnSpc>
                <a:spcPct val="120000"/>
              </a:lnSpc>
            </a:pPr>
            <a:r>
              <a:rPr lang="en-US" sz="1100" dirty="0" smtClean="0"/>
              <a:t>Option to set the </a:t>
            </a:r>
            <a:r>
              <a:rPr lang="en-US" sz="1100" b="1" dirty="0" smtClean="0"/>
              <a:t>execution interval </a:t>
            </a:r>
            <a:r>
              <a:rPr lang="en-US" sz="1100" dirty="0" smtClean="0"/>
              <a:t>to</a:t>
            </a:r>
            <a:r>
              <a:rPr lang="en-US" sz="1100" b="1" dirty="0" smtClean="0"/>
              <a:t> 1 second – DON’T DO IT!,</a:t>
            </a:r>
          </a:p>
          <a:p>
            <a:pPr marL="1371600" lvl="5" indent="-285750">
              <a:lnSpc>
                <a:spcPct val="120000"/>
              </a:lnSpc>
            </a:pPr>
            <a:r>
              <a:rPr lang="en-US" sz="1100" b="1" dirty="0" smtClean="0"/>
              <a:t>Example: </a:t>
            </a:r>
            <a:r>
              <a:rPr lang="en-US" sz="1100" dirty="0" smtClean="0"/>
              <a:t>Synchronization of objects (e.g.: contacts) to external system (e.g.: </a:t>
            </a:r>
            <a:r>
              <a:rPr lang="en-US" sz="1100" dirty="0" err="1" smtClean="0"/>
              <a:t>SalesForce</a:t>
            </a:r>
            <a:r>
              <a:rPr lang="en-US" sz="1100" dirty="0" smtClean="0"/>
              <a:t>),</a:t>
            </a:r>
            <a:endParaRPr lang="en-US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21458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System Integration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068960"/>
            <a:ext cx="8077200" cy="30963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main idea?</a:t>
            </a:r>
          </a:p>
          <a:p>
            <a:r>
              <a:rPr lang="en-US" dirty="0" smtClean="0"/>
              <a:t>What is the connector?</a:t>
            </a:r>
          </a:p>
          <a:p>
            <a:r>
              <a:rPr lang="en-US" dirty="0" smtClean="0"/>
              <a:t>What was the goal?</a:t>
            </a:r>
          </a:p>
          <a:p>
            <a:endParaRPr lang="en-US" dirty="0" smtClean="0"/>
          </a:p>
          <a:p>
            <a:r>
              <a:rPr lang="en-US" b="1" dirty="0"/>
              <a:t>When to use it 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More </a:t>
            </a:r>
            <a:r>
              <a:rPr lang="en-US" b="1" dirty="0"/>
              <a:t>advanced scenarios </a:t>
            </a:r>
            <a:r>
              <a:rPr lang="en-US" dirty="0"/>
              <a:t>where REST Service is not enough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Active notifications </a:t>
            </a:r>
            <a:r>
              <a:rPr lang="en-US" dirty="0"/>
              <a:t>about changes in CMS are needed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Robust processing of incoming tasks is required </a:t>
            </a:r>
            <a:r>
              <a:rPr lang="en-US" dirty="0" smtClean="0"/>
              <a:t>- </a:t>
            </a:r>
            <a:r>
              <a:rPr lang="en-US" b="1" dirty="0" smtClean="0"/>
              <a:t>task queue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19"/>
          <p:cNvGrpSpPr/>
          <p:nvPr/>
        </p:nvGrpSpPr>
        <p:grpSpPr>
          <a:xfrm>
            <a:off x="1115616" y="1412776"/>
            <a:ext cx="6768752" cy="1279607"/>
            <a:chOff x="1268252" y="1524000"/>
            <a:chExt cx="6732748" cy="1440160"/>
          </a:xfrm>
        </p:grpSpPr>
        <p:sp>
          <p:nvSpPr>
            <p:cNvPr id="15" name="Rectangle 14"/>
            <p:cNvSpPr/>
            <p:nvPr/>
          </p:nvSpPr>
          <p:spPr>
            <a:xfrm>
              <a:off x="1268252" y="1524000"/>
              <a:ext cx="1836204" cy="1440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Kentico CMS</a:t>
              </a:r>
              <a:endParaRPr lang="en-US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0800" y="1524096"/>
              <a:ext cx="1800200" cy="14229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External System</a:t>
              </a:r>
              <a:endParaRPr lang="en-US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04556" y="1767129"/>
              <a:ext cx="1296144" cy="9725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Connector</a:t>
              </a:r>
              <a:endParaRPr lang="en-US" b="1" dirty="0"/>
            </a:p>
          </p:txBody>
        </p:sp>
        <p:cxnSp>
          <p:nvCxnSpPr>
            <p:cNvPr id="18" name="Straight Arrow Connector 17"/>
            <p:cNvCxnSpPr>
              <a:stCxn id="17" idx="3"/>
              <a:endCxn id="16" idx="1"/>
            </p:cNvCxnSpPr>
            <p:nvPr/>
          </p:nvCxnSpPr>
          <p:spPr>
            <a:xfrm flipV="1">
              <a:off x="5300700" y="2235582"/>
              <a:ext cx="900100" cy="17804"/>
            </a:xfrm>
            <a:prstGeom prst="straightConnector1">
              <a:avLst/>
            </a:prstGeom>
            <a:ln w="63500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3"/>
              <a:endCxn id="17" idx="1"/>
            </p:cNvCxnSpPr>
            <p:nvPr/>
          </p:nvCxnSpPr>
          <p:spPr>
            <a:xfrm>
              <a:off x="3104456" y="2244081"/>
              <a:ext cx="900101" cy="9305"/>
            </a:xfrm>
            <a:prstGeom prst="straightConnector1">
              <a:avLst/>
            </a:prstGeom>
            <a:ln w="63500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47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Sample Scenarios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#1 External logging of document modifications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Why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integration bus</a:t>
            </a:r>
            <a:r>
              <a:rPr lang="en-US" sz="2000" dirty="0" smtClean="0"/>
              <a:t>?</a:t>
            </a:r>
          </a:p>
          <a:p>
            <a:pPr lvl="2"/>
            <a:r>
              <a:rPr lang="en-US" sz="1800" dirty="0" smtClean="0"/>
              <a:t>REST module CAN NOT be used – on demand solution,</a:t>
            </a:r>
          </a:p>
          <a:p>
            <a:pPr lvl="2"/>
            <a:r>
              <a:rPr lang="en-US" sz="1800" dirty="0" smtClean="0"/>
              <a:t>If external system is DOWN, changes are still logged in Kentico and can be processed later once the external system is UP and RUNNING,</a:t>
            </a:r>
          </a:p>
          <a:p>
            <a:pPr lvl="3"/>
            <a:r>
              <a:rPr lang="en-US" sz="1600" dirty="0" smtClean="0"/>
              <a:t>Possibly you can use </a:t>
            </a:r>
            <a:r>
              <a:rPr lang="en-US" sz="1600" b="1" dirty="0" smtClean="0"/>
              <a:t>Event Handlers </a:t>
            </a:r>
            <a:r>
              <a:rPr lang="en-US" sz="1600" dirty="0" smtClean="0"/>
              <a:t>(triggers) – NO QUEUE if processing fails!</a:t>
            </a:r>
          </a:p>
          <a:p>
            <a:pPr lvl="3"/>
            <a:endParaRPr lang="en-US" sz="1600" dirty="0" smtClean="0"/>
          </a:p>
          <a:p>
            <a:r>
              <a:rPr lang="en-US" sz="2400" dirty="0"/>
              <a:t>#2 Products added to external system </a:t>
            </a:r>
            <a:r>
              <a:rPr lang="en-US" sz="2400" dirty="0" smtClean="0"/>
              <a:t>are </a:t>
            </a:r>
            <a:r>
              <a:rPr lang="en-US" sz="2400" dirty="0"/>
              <a:t>automatically imported </a:t>
            </a:r>
            <a:r>
              <a:rPr lang="en-US" sz="2400" dirty="0" smtClean="0"/>
              <a:t>to </a:t>
            </a:r>
            <a:r>
              <a:rPr lang="en-US" sz="2400" dirty="0"/>
              <a:t>the </a:t>
            </a:r>
            <a:r>
              <a:rPr lang="en-US" sz="2400" dirty="0" smtClean="0"/>
              <a:t>CMS</a:t>
            </a:r>
          </a:p>
          <a:p>
            <a:pPr marL="742950" lvl="2" indent="-342900"/>
            <a:r>
              <a:rPr lang="en-US" sz="2000" b="1" dirty="0"/>
              <a:t>Why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B050"/>
                </a:solidFill>
              </a:rPr>
              <a:t>integration bus</a:t>
            </a:r>
            <a:r>
              <a:rPr lang="en-US" sz="2000" dirty="0"/>
              <a:t>?</a:t>
            </a:r>
          </a:p>
          <a:p>
            <a:pPr lvl="2"/>
            <a:r>
              <a:rPr lang="en-US" sz="1600" dirty="0" smtClean="0"/>
              <a:t>REST CAN BE used if you </a:t>
            </a:r>
            <a:r>
              <a:rPr lang="en-US" sz="1600" b="1" dirty="0" smtClean="0"/>
              <a:t>DO NOT require failed product processing</a:t>
            </a:r>
            <a:r>
              <a:rPr lang="en-US" sz="1600" dirty="0" smtClean="0"/>
              <a:t>.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66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From The CMS (Outbound)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609600" y="4941168"/>
            <a:ext cx="8077200" cy="1210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b="1" dirty="0" smtClean="0"/>
              <a:t>Subscriptions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Tasks</a:t>
            </a:r>
            <a:r>
              <a:rPr kumimoji="0" lang="en-US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b="1" baseline="0" dirty="0" smtClean="0"/>
              <a:t>Data</a:t>
            </a:r>
            <a:r>
              <a:rPr lang="en-US" sz="2500" b="1" dirty="0" smtClean="0"/>
              <a:t> stored as XML in database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60"/>
          <p:cNvGrpSpPr/>
          <p:nvPr/>
        </p:nvGrpSpPr>
        <p:grpSpPr>
          <a:xfrm>
            <a:off x="990600" y="1447800"/>
            <a:ext cx="7128792" cy="3132348"/>
            <a:chOff x="431540" y="1600200"/>
            <a:chExt cx="7128792" cy="3132348"/>
          </a:xfrm>
        </p:grpSpPr>
        <p:sp>
          <p:nvSpPr>
            <p:cNvPr id="40" name="Rectangle 39"/>
            <p:cNvSpPr/>
            <p:nvPr/>
          </p:nvSpPr>
          <p:spPr>
            <a:xfrm>
              <a:off x="431540" y="1600200"/>
              <a:ext cx="5292588" cy="31323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Kentico CMS</a:t>
              </a:r>
              <a:endParaRPr lang="en-US" b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5800" y="3909448"/>
              <a:ext cx="4724400" cy="67908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85800" y="2032248"/>
              <a:ext cx="1552575" cy="4953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/>
                <a:t>Objects 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408204" y="1600200"/>
              <a:ext cx="1152128" cy="313234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External System</a:t>
              </a:r>
              <a:endParaRPr lang="en-US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91000" y="2199273"/>
              <a:ext cx="12192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Connector</a:t>
              </a:r>
              <a:endParaRPr lang="en-US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95636" y="4078088"/>
              <a:ext cx="3960440" cy="37825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Tasks queue</a:t>
              </a:r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56165" y="2260849"/>
              <a:ext cx="1295400" cy="228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Subscription 1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>
              <a:stCxn id="56" idx="2"/>
            </p:cNvCxnSpPr>
            <p:nvPr/>
          </p:nvCxnSpPr>
          <p:spPr>
            <a:xfrm>
              <a:off x="1462088" y="3118285"/>
              <a:ext cx="0" cy="959803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44" idx="2"/>
            </p:cNvCxnSpPr>
            <p:nvPr/>
          </p:nvCxnSpPr>
          <p:spPr>
            <a:xfrm flipV="1">
              <a:off x="4800600" y="2885073"/>
              <a:ext cx="0" cy="1193015"/>
            </a:xfrm>
            <a:prstGeom prst="straightConnector1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524000" y="3436404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Tasks </a:t>
              </a:r>
            </a:p>
            <a:p>
              <a:r>
                <a:rPr lang="en-US" sz="1200" i="1" dirty="0" smtClean="0"/>
                <a:t>logging</a:t>
              </a:r>
              <a:endParaRPr lang="en-US" sz="1200" i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47101" y="3436404"/>
              <a:ext cx="9490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Tasks </a:t>
              </a:r>
            </a:p>
            <a:p>
              <a:r>
                <a:rPr lang="en-US" sz="1200" i="1" dirty="0" smtClean="0"/>
                <a:t>processing</a:t>
              </a:r>
              <a:endParaRPr lang="en-US" sz="1200" i="1" dirty="0"/>
            </a:p>
          </p:txBody>
        </p:sp>
        <p:cxnSp>
          <p:nvCxnSpPr>
            <p:cNvPr id="51" name="Elbow Connector 50"/>
            <p:cNvCxnSpPr>
              <a:endCxn id="46" idx="3"/>
            </p:cNvCxnSpPr>
            <p:nvPr/>
          </p:nvCxnSpPr>
          <p:spPr>
            <a:xfrm rot="10800000" flipV="1">
              <a:off x="3851565" y="2260849"/>
              <a:ext cx="339436" cy="1143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>
              <a:stCxn id="46" idx="1"/>
            </p:cNvCxnSpPr>
            <p:nvPr/>
          </p:nvCxnSpPr>
          <p:spPr>
            <a:xfrm rot="10800000">
              <a:off x="2238375" y="2260849"/>
              <a:ext cx="317790" cy="1143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2556165" y="2601653"/>
              <a:ext cx="1295400" cy="228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Subscription 2</a:t>
              </a:r>
              <a:endParaRPr lang="en-US" sz="1600" dirty="0"/>
            </a:p>
          </p:txBody>
        </p:sp>
        <p:cxnSp>
          <p:nvCxnSpPr>
            <p:cNvPr id="54" name="Elbow Connector 53"/>
            <p:cNvCxnSpPr>
              <a:stCxn id="53" idx="3"/>
            </p:cNvCxnSpPr>
            <p:nvPr/>
          </p:nvCxnSpPr>
          <p:spPr>
            <a:xfrm>
              <a:off x="3851565" y="2715953"/>
              <a:ext cx="339435" cy="1143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53" idx="1"/>
              <a:endCxn id="56" idx="3"/>
            </p:cNvCxnSpPr>
            <p:nvPr/>
          </p:nvCxnSpPr>
          <p:spPr>
            <a:xfrm rot="10800000" flipV="1">
              <a:off x="2238375" y="2715953"/>
              <a:ext cx="317790" cy="14925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685800" y="2612133"/>
              <a:ext cx="1552575" cy="506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b="1" dirty="0" smtClean="0"/>
                <a:t>Documents</a:t>
              </a:r>
            </a:p>
          </p:txBody>
        </p:sp>
        <p:cxnSp>
          <p:nvCxnSpPr>
            <p:cNvPr id="57" name="Straight Arrow Connector 56"/>
            <p:cNvCxnSpPr>
              <a:stCxn id="44" idx="3"/>
            </p:cNvCxnSpPr>
            <p:nvPr/>
          </p:nvCxnSpPr>
          <p:spPr>
            <a:xfrm>
              <a:off x="5410200" y="2542173"/>
              <a:ext cx="998004" cy="0"/>
            </a:xfrm>
            <a:prstGeom prst="straightConnector1">
              <a:avLst/>
            </a:prstGeom>
            <a:ln w="63500">
              <a:solidFill>
                <a:schemeClr val="tx1">
                  <a:lumMod val="65000"/>
                  <a:lumOff val="3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721804" y="3976464"/>
              <a:ext cx="609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DB</a:t>
              </a:r>
              <a:endParaRPr lang="cs-CZ" sz="20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91580" y="3380655"/>
              <a:ext cx="8640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&lt;XML&gt;</a:t>
              </a:r>
              <a:endParaRPr lang="cs-CZ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11504" y="3380655"/>
              <a:ext cx="1800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&lt;Type-safe object&gt;</a:t>
              </a:r>
              <a:endParaRPr lang="cs-CZ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038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 From The CMS – Synch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77896"/>
            <a:ext cx="8496944" cy="533553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 smtClean="0"/>
              <a:t>Synchronous</a:t>
            </a:r>
            <a:r>
              <a:rPr lang="en-US" sz="2400" dirty="0" smtClean="0"/>
              <a:t>	 					</a:t>
            </a:r>
            <a:r>
              <a:rPr lang="en-US" sz="2400" b="1" dirty="0" smtClean="0"/>
              <a:t>Asynchronous</a:t>
            </a:r>
          </a:p>
          <a:p>
            <a:pPr lvl="0"/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  <a:p>
            <a:pPr marL="0" lvl="0" indent="0">
              <a:buNone/>
            </a:pPr>
            <a:r>
              <a:rPr lang="en-US" sz="1600" b="1" dirty="0" smtClean="0"/>
              <a:t>NOTE: </a:t>
            </a:r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s</a:t>
            </a:r>
            <a:r>
              <a:rPr lang="en-US" sz="1600" dirty="0" smtClean="0"/>
              <a:t>ame applies also for documents.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29543" y="2836294"/>
            <a:ext cx="1872208" cy="972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/>
              <a:t>Object processing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2037555" y="3340350"/>
            <a:ext cx="1260140" cy="31550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/>
              <a:t>CMS Object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092069" y="1972198"/>
            <a:ext cx="0" cy="6531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087481" y="4127335"/>
            <a:ext cx="0" cy="7251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endCxn id="26" idx="0"/>
          </p:cNvCxnSpPr>
          <p:nvPr/>
        </p:nvCxnSpPr>
        <p:spPr>
          <a:xfrm>
            <a:off x="1101451" y="2620270"/>
            <a:ext cx="1764196" cy="216024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26" idx="2"/>
          </p:cNvCxnSpPr>
          <p:nvPr/>
        </p:nvCxnSpPr>
        <p:spPr>
          <a:xfrm rot="5400000">
            <a:off x="1839533" y="3106324"/>
            <a:ext cx="324036" cy="1728192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273831" y="1972198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Object action</a:t>
            </a:r>
            <a:endParaRPr lang="en-US" sz="1200" i="1" dirty="0"/>
          </a:p>
        </p:txBody>
      </p:sp>
      <p:grpSp>
        <p:nvGrpSpPr>
          <p:cNvPr id="4" name="Group 32"/>
          <p:cNvGrpSpPr/>
          <p:nvPr/>
        </p:nvGrpSpPr>
        <p:grpSpPr>
          <a:xfrm>
            <a:off x="5174686" y="1546920"/>
            <a:ext cx="2709682" cy="4320480"/>
            <a:chOff x="5174686" y="1232756"/>
            <a:chExt cx="2709682" cy="432048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5174686" y="1232756"/>
              <a:ext cx="0" cy="72008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56448" y="1340768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Object action</a:t>
              </a:r>
              <a:endParaRPr lang="en-US" sz="1200" i="1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174686" y="1952836"/>
              <a:ext cx="0" cy="3600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hape 36"/>
            <p:cNvCxnSpPr/>
            <p:nvPr/>
          </p:nvCxnSpPr>
          <p:spPr>
            <a:xfrm>
              <a:off x="5174686" y="1952836"/>
              <a:ext cx="1764196" cy="216024"/>
            </a:xfrm>
            <a:prstGeom prst="bentConnector2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012160" y="4725144"/>
              <a:ext cx="1872208" cy="8280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Object processing</a:t>
              </a:r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120172" y="5129715"/>
              <a:ext cx="1260140" cy="315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b="1" dirty="0" smtClean="0"/>
                <a:t>CMS Object</a:t>
              </a:r>
              <a:endParaRPr lang="en-US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322226" y="2168860"/>
              <a:ext cx="1260140" cy="315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600" i="1" dirty="0" smtClean="0"/>
                <a:t>Thread</a:t>
              </a:r>
              <a:endParaRPr lang="en-US" i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12160" y="2744924"/>
              <a:ext cx="1872208" cy="71155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Task logging</a:t>
              </a:r>
              <a:endParaRPr lang="en-US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20172" y="3068960"/>
              <a:ext cx="684076" cy="315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b="1" dirty="0" smtClean="0"/>
                <a:t>XML</a:t>
              </a:r>
              <a:endParaRPr lang="en-US" b="1" dirty="0"/>
            </a:p>
          </p:txBody>
        </p:sp>
        <p:cxnSp>
          <p:nvCxnSpPr>
            <p:cNvPr id="43" name="Straight Arrow Connector 42"/>
            <p:cNvCxnSpPr>
              <a:stCxn id="40" idx="2"/>
            </p:cNvCxnSpPr>
            <p:nvPr/>
          </p:nvCxnSpPr>
          <p:spPr>
            <a:xfrm>
              <a:off x="6952296" y="2484369"/>
              <a:ext cx="4032" cy="2605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009928" y="3717032"/>
              <a:ext cx="1872208" cy="7200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33964" y="3948100"/>
              <a:ext cx="1406359" cy="381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Tasks queue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76156" y="3645024"/>
              <a:ext cx="609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DB</a:t>
              </a:r>
              <a:endParaRPr lang="cs-CZ" sz="2000" b="1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6948264" y="3465004"/>
              <a:ext cx="4032" cy="2605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948264" y="4464589"/>
              <a:ext cx="4032" cy="26055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487100" y="4580442"/>
            <a:ext cx="32418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i="1" dirty="0" smtClean="0"/>
              <a:t>CONTEXT IS AVAILABLE!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i="1" dirty="0" smtClean="0"/>
              <a:t>ACCESS TO </a:t>
            </a:r>
            <a:r>
              <a:rPr lang="en-US" sz="1400" dirty="0" smtClean="0"/>
              <a:t>PROPERTIES LIKE </a:t>
            </a:r>
            <a:r>
              <a:rPr lang="en-US" sz="1400" b="1" i="1" dirty="0" smtClean="0"/>
              <a:t>Parent</a:t>
            </a:r>
            <a:r>
              <a:rPr lang="en-US" sz="1400" i="1" dirty="0" smtClean="0"/>
              <a:t> </a:t>
            </a:r>
            <a:r>
              <a:rPr lang="en-US" sz="1400" dirty="0"/>
              <a:t>or </a:t>
            </a:r>
            <a:r>
              <a:rPr lang="en-US" sz="1400" b="1" i="1" dirty="0" smtClean="0"/>
              <a:t>Children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i="1" dirty="0" smtClean="0"/>
              <a:t>OBJECT CAN BE LOST!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i="1" dirty="0" smtClean="0"/>
              <a:t>SLOWS DOWN PAGE PROCESSING!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263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Data - Subscription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6592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smtClean="0"/>
              <a:t>Snapshot</a:t>
            </a:r>
            <a:r>
              <a:rPr lang="en-US" sz="1600" dirty="0" smtClean="0"/>
              <a:t> </a:t>
            </a:r>
            <a:r>
              <a:rPr lang="en-US" sz="1600" dirty="0"/>
              <a:t>– this type is useful when you want to synchronize multiple objects at once. E.g. a main object with its children, e.g. polls together with poll answers.</a:t>
            </a:r>
          </a:p>
          <a:p>
            <a:pPr>
              <a:lnSpc>
                <a:spcPct val="120000"/>
              </a:lnSpc>
            </a:pPr>
            <a:r>
              <a:rPr lang="en-US" sz="1600" b="1" dirty="0" err="1"/>
              <a:t>SimpleSnapshot</a:t>
            </a:r>
            <a:r>
              <a:rPr lang="en-US" sz="1600" dirty="0"/>
              <a:t> – use this type when you are planning to synchronize whole objects and when you want to preserve </a:t>
            </a:r>
            <a:r>
              <a:rPr lang="en-US" sz="1600" b="1" dirty="0"/>
              <a:t>foreign key bindings (translations)</a:t>
            </a:r>
            <a:r>
              <a:rPr lang="en-US" sz="16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1600" b="1" dirty="0" smtClean="0"/>
              <a:t>Simple</a:t>
            </a:r>
            <a:r>
              <a:rPr lang="en-US" sz="1600" dirty="0" smtClean="0"/>
              <a:t> </a:t>
            </a:r>
            <a:r>
              <a:rPr lang="en-US" sz="1600" dirty="0"/>
              <a:t>– use it when you are interested only in partial contents of an object (e.g. a text field), i.e. when you are not planning to synchronize the whole object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72369"/>
              </p:ext>
            </p:extLst>
          </p:nvPr>
        </p:nvGraphicFramePr>
        <p:xfrm>
          <a:off x="363118" y="4797152"/>
          <a:ext cx="8280916" cy="14984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68150"/>
                <a:gridCol w="997826"/>
                <a:gridCol w="1182988"/>
                <a:gridCol w="1182988"/>
                <a:gridCol w="1182988"/>
                <a:gridCol w="1182988"/>
                <a:gridCol w="1182988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Objects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Documents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Synch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Asynch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Translation data (only for </a:t>
                      </a:r>
                      <a:r>
                        <a:rPr lang="en-US" sz="1200" dirty="0" err="1" smtClean="0"/>
                        <a:t>Asynch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Child objects, bindings,</a:t>
                      </a:r>
                      <a:r>
                        <a:rPr lang="en-US" sz="1200" baseline="0" dirty="0" smtClean="0"/>
                        <a:t> categories etc.</a:t>
                      </a:r>
                      <a:endParaRPr lang="en-US" sz="1200" dirty="0"/>
                    </a:p>
                  </a:txBody>
                  <a:tcPr/>
                </a:tc>
              </a:tr>
              <a:tr h="265121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SnapShot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09736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SimpleSnapShot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6512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Simple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59632" y="3432438"/>
            <a:ext cx="1008112" cy="720080"/>
          </a:xfrm>
          <a:prstGeom prst="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46060" y="3432810"/>
            <a:ext cx="1008112" cy="720080"/>
          </a:xfrm>
          <a:prstGeom prst="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26180" y="3432438"/>
            <a:ext cx="216024" cy="720080"/>
          </a:xfrm>
          <a:prstGeom prst="rect">
            <a:avLst/>
          </a:prstGeom>
          <a:solidFill>
            <a:srgbClr val="92D050">
              <a:alpha val="66000"/>
            </a:srgbClr>
          </a:solidFill>
          <a:ln>
            <a:solidFill>
              <a:schemeClr val="accent3">
                <a:lumMod val="75000"/>
                <a:alpha val="6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39260" y="3496826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37008" y="3720470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37008" y="3936494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25432" y="349682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25432" y="3721234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22416" y="393763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20320" y="3509010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18068" y="3732654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18068" y="3948678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06492" y="350901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03476" y="39498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10332" y="3733418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2184" y="3741410"/>
            <a:ext cx="144016" cy="144016"/>
          </a:xfrm>
          <a:prstGeom prst="ellipse">
            <a:avLst/>
          </a:prstGeom>
          <a:solidFill>
            <a:schemeClr val="accent2">
              <a:lumMod val="75000"/>
              <a:alpha val="76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55604" y="3411870"/>
            <a:ext cx="1008112" cy="720080"/>
          </a:xfrm>
          <a:prstGeom prst="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35724" y="3411498"/>
            <a:ext cx="216024" cy="720080"/>
          </a:xfrm>
          <a:prstGeom prst="rect">
            <a:avLst/>
          </a:prstGeom>
          <a:solidFill>
            <a:srgbClr val="92D050">
              <a:alpha val="66000"/>
            </a:srgbClr>
          </a:solidFill>
          <a:ln>
            <a:solidFill>
              <a:schemeClr val="accent3">
                <a:lumMod val="75000"/>
                <a:alpha val="6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29864" y="3488070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27612" y="3711714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27612" y="3927738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16036" y="34880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13020" y="39288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19876" y="3712478"/>
            <a:ext cx="144016" cy="14401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71728" y="3720470"/>
            <a:ext cx="144016" cy="144016"/>
          </a:xfrm>
          <a:prstGeom prst="ellipse">
            <a:avLst/>
          </a:prstGeom>
          <a:solidFill>
            <a:schemeClr val="accent2">
              <a:lumMod val="75000"/>
              <a:alpha val="76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97568" y="3373011"/>
            <a:ext cx="434300" cy="175255"/>
          </a:xfrm>
          <a:prstGeom prst="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697568" y="3696094"/>
            <a:ext cx="434300" cy="175255"/>
          </a:xfrm>
          <a:prstGeom prst="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697568" y="4017984"/>
            <a:ext cx="434300" cy="175255"/>
          </a:xfrm>
          <a:prstGeom prst="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Oval 45"/>
          <p:cNvSpPr/>
          <p:nvPr/>
        </p:nvSpPr>
        <p:spPr>
          <a:xfrm>
            <a:off x="4503576" y="3216414"/>
            <a:ext cx="1800200" cy="1152128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6" idx="6"/>
            <a:endCxn id="35" idx="1"/>
          </p:cNvCxnSpPr>
          <p:nvPr/>
        </p:nvCxnSpPr>
        <p:spPr>
          <a:xfrm flipV="1">
            <a:off x="6303776" y="3460639"/>
            <a:ext cx="393792" cy="331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6"/>
            <a:endCxn id="44" idx="1"/>
          </p:cNvCxnSpPr>
          <p:nvPr/>
        </p:nvCxnSpPr>
        <p:spPr>
          <a:xfrm flipV="1">
            <a:off x="6303776" y="3783722"/>
            <a:ext cx="393792" cy="8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6" idx="6"/>
            <a:endCxn id="45" idx="1"/>
          </p:cNvCxnSpPr>
          <p:nvPr/>
        </p:nvCxnSpPr>
        <p:spPr>
          <a:xfrm>
            <a:off x="6303776" y="3792478"/>
            <a:ext cx="393792" cy="313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784" y="435323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Simple</a:t>
            </a:r>
            <a:endParaRPr 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884316" y="4369829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SimpleSnapShot</a:t>
            </a:r>
            <a:endParaRPr lang="en-US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987919" y="4375376"/>
            <a:ext cx="931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SnapShot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146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503402" cy="57606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Asynchronous Processing - Direction From The CMS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534" y="1224374"/>
            <a:ext cx="4968552" cy="38608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7544" y="508518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Connector </a:t>
            </a:r>
            <a:r>
              <a:rPr lang="en-US" sz="1600" dirty="0"/>
              <a:t>starts to fetch tasks from the </a:t>
            </a:r>
            <a:r>
              <a:rPr lang="en-US" sz="1600" b="1" dirty="0"/>
              <a:t>oldest</a:t>
            </a:r>
            <a:r>
              <a:rPr lang="en-US" sz="1600" dirty="0"/>
              <a:t> to the </a:t>
            </a:r>
            <a:r>
              <a:rPr lang="en-US" sz="1600" b="1" dirty="0" smtClean="0"/>
              <a:t>newest,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Task </a:t>
            </a:r>
            <a:r>
              <a:rPr lang="en-US" sz="1600" dirty="0"/>
              <a:t>is transformed to a </a:t>
            </a:r>
            <a:r>
              <a:rPr lang="en-US" sz="1600" b="1" dirty="0"/>
              <a:t>strongly typed object </a:t>
            </a:r>
            <a:r>
              <a:rPr lang="en-US" sz="1600" dirty="0"/>
              <a:t>and passed to the methods implemented by the developer in the connector class.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Some </a:t>
            </a:r>
            <a:r>
              <a:rPr lang="en-US" sz="1600" b="1" dirty="0"/>
              <a:t>additional methods might be called</a:t>
            </a:r>
            <a:r>
              <a:rPr lang="en-US" sz="1600" dirty="0"/>
              <a:t>, e.g. when a foreign key translation is desirable.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dirty="0"/>
              <a:t>the task is </a:t>
            </a:r>
            <a:r>
              <a:rPr lang="en-US" sz="1600" dirty="0" smtClean="0"/>
              <a:t>processed, the </a:t>
            </a:r>
            <a:r>
              <a:rPr lang="en-US" sz="1600" b="1" dirty="0"/>
              <a:t>result value </a:t>
            </a:r>
            <a:r>
              <a:rPr lang="en-US" sz="1600" b="1" dirty="0" smtClean="0"/>
              <a:t>is </a:t>
            </a:r>
            <a:r>
              <a:rPr lang="en-US" sz="1600" b="1" dirty="0"/>
              <a:t>returned to notify the </a:t>
            </a:r>
            <a:r>
              <a:rPr lang="en-US" sz="1600" b="1" dirty="0" smtClean="0"/>
              <a:t>connector </a:t>
            </a:r>
            <a:r>
              <a:rPr lang="en-US" sz="1600" dirty="0" smtClean="0"/>
              <a:t>- the </a:t>
            </a:r>
            <a:r>
              <a:rPr lang="en-US" sz="1600" dirty="0"/>
              <a:t>connector decides what to do next.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24128" y="2405055"/>
            <a:ext cx="1800200" cy="0"/>
          </a:xfrm>
          <a:prstGeom prst="straightConnector1">
            <a:avLst/>
          </a:prstGeom>
          <a:ln w="317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4168" y="2478170"/>
            <a:ext cx="1254115" cy="2373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External system</a:t>
            </a:r>
            <a:endParaRPr lang="en-US" sz="9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24128" y="2405053"/>
            <a:ext cx="0" cy="383623"/>
          </a:xfrm>
          <a:prstGeom prst="straightConnector1">
            <a:avLst/>
          </a:prstGeom>
          <a:ln w="3175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14330" y="2788678"/>
            <a:ext cx="1709998" cy="0"/>
          </a:xfrm>
          <a:prstGeom prst="straightConnector1">
            <a:avLst/>
          </a:prstGeom>
          <a:ln w="31750">
            <a:solidFill>
              <a:schemeClr val="accent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2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bug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Debugs</Template>
  <TotalTime>4958</TotalTime>
  <Words>1195</Words>
  <Application>Microsoft Office PowerPoint</Application>
  <PresentationFormat>On-screen Show (4:3)</PresentationFormat>
  <Paragraphs>282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Debugs</vt:lpstr>
      <vt:lpstr>Integration Bus</vt:lpstr>
      <vt:lpstr>Agenda</vt:lpstr>
      <vt:lpstr>General Purpose Integration Options</vt:lpstr>
      <vt:lpstr>System Integration Bus</vt:lpstr>
      <vt:lpstr>Sample Scenarios</vt:lpstr>
      <vt:lpstr>Direction From The CMS (Outbound)</vt:lpstr>
      <vt:lpstr>Direction From The CMS – Synch Types</vt:lpstr>
      <vt:lpstr>Type Of Data - Subscription</vt:lpstr>
      <vt:lpstr>Asynchronous Processing - Direction From The CMS</vt:lpstr>
      <vt:lpstr>Translation Management – Asynchronous Processing</vt:lpstr>
      <vt:lpstr>Synchronous Processing - Direction From The CMS</vt:lpstr>
      <vt:lpstr>Direction From The CMS – Implementation I/III</vt:lpstr>
      <vt:lpstr>Basic Classes – Direction From CMS II/III</vt:lpstr>
      <vt:lpstr>Direction From The CMS – Implementation III/III </vt:lpstr>
      <vt:lpstr>Direction To The CMS I/II (Inbound) </vt:lpstr>
      <vt:lpstr>Direction To The CMS II/II</vt:lpstr>
      <vt:lpstr>Task Processing - Direction To The CMS</vt:lpstr>
      <vt:lpstr>Direction To The CMS - Implementation</vt:lpstr>
      <vt:lpstr>Summary</vt:lpstr>
      <vt:lpstr>Contact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Kentico CMS Debugs</dc:title>
  <dc:creator>Stepan Kozak</dc:creator>
  <cp:lastModifiedBy>Miro Remias</cp:lastModifiedBy>
  <cp:revision>384</cp:revision>
  <dcterms:created xsi:type="dcterms:W3CDTF">2011-03-25T12:32:48Z</dcterms:created>
  <dcterms:modified xsi:type="dcterms:W3CDTF">2013-02-25T16:55:35Z</dcterms:modified>
</cp:coreProperties>
</file>