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6" r:id="rId14"/>
    <p:sldId id="284" r:id="rId15"/>
    <p:sldId id="287" r:id="rId16"/>
    <p:sldId id="272" r:id="rId17"/>
    <p:sldId id="273" r:id="rId18"/>
    <p:sldId id="263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3D"/>
    <a:srgbClr val="33CC33"/>
    <a:srgbClr val="F5F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7" autoAdjust="0"/>
    <p:restoredTop sz="99534" autoAdjust="0"/>
  </p:normalViewPr>
  <p:slideViewPr>
    <p:cSldViewPr>
      <p:cViewPr varScale="1">
        <p:scale>
          <a:sx n="113" d="100"/>
          <a:sy n="113" d="100"/>
        </p:scale>
        <p:origin x="-15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F328B2-57AA-4622-A236-8F066E72BAE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054C22-E8D7-47AB-99D6-9CCB05071C5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 smtClean="0"/>
            <a:t>Kentico </a:t>
          </a:r>
        </a:p>
        <a:p>
          <a:r>
            <a:rPr lang="en-US" sz="1400" b="1" dirty="0" smtClean="0"/>
            <a:t>Consulting Services</a:t>
          </a:r>
          <a:endParaRPr lang="en-US" sz="1400" b="1" dirty="0"/>
        </a:p>
      </dgm:t>
    </dgm:pt>
    <dgm:pt modelId="{BE9F3707-8779-4FC4-8706-835E49F8091E}" type="parTrans" cxnId="{F8DF440D-E6E8-4DD8-8B32-AD2D36C0BABB}">
      <dgm:prSet/>
      <dgm:spPr/>
      <dgm:t>
        <a:bodyPr/>
        <a:lstStyle/>
        <a:p>
          <a:endParaRPr lang="en-US"/>
        </a:p>
      </dgm:t>
    </dgm:pt>
    <dgm:pt modelId="{8BDF96BF-D9A3-4FBC-B51B-CF4AE36B3F18}" type="sibTrans" cxnId="{F8DF440D-E6E8-4DD8-8B32-AD2D36C0BABB}">
      <dgm:prSet/>
      <dgm:spPr/>
      <dgm:t>
        <a:bodyPr/>
        <a:lstStyle/>
        <a:p>
          <a:endParaRPr lang="en-US"/>
        </a:p>
      </dgm:t>
    </dgm:pt>
    <dgm:pt modelId="{CFA2ACA8-4A27-438C-B4D0-18FBBEBA984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Ad-hoc Consulting</a:t>
          </a:r>
          <a:endParaRPr lang="en-US" sz="1400" dirty="0"/>
        </a:p>
      </dgm:t>
    </dgm:pt>
    <dgm:pt modelId="{A80FDA28-87AD-4164-887F-834DB60EA127}" type="parTrans" cxnId="{974682CE-B21D-4921-A21F-EE606C77D0E1}">
      <dgm:prSet/>
      <dgm:spPr/>
      <dgm:t>
        <a:bodyPr/>
        <a:lstStyle/>
        <a:p>
          <a:endParaRPr lang="en-US"/>
        </a:p>
      </dgm:t>
    </dgm:pt>
    <dgm:pt modelId="{D406F5A5-36EA-46E2-932A-8DFCC7E2ECC4}" type="sibTrans" cxnId="{974682CE-B21D-4921-A21F-EE606C77D0E1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1A5C3725-C3B0-40B2-989F-C20AF8DC225B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Performance &amp; Health Audit</a:t>
          </a:r>
          <a:endParaRPr lang="en-US" sz="1400" dirty="0"/>
        </a:p>
      </dgm:t>
    </dgm:pt>
    <dgm:pt modelId="{44269968-6C0B-4244-97FA-24EFFA93DCF5}" type="parTrans" cxnId="{ED9383CF-167C-441D-B796-5AB299C0461E}">
      <dgm:prSet/>
      <dgm:spPr/>
      <dgm:t>
        <a:bodyPr/>
        <a:lstStyle/>
        <a:p>
          <a:endParaRPr lang="en-US"/>
        </a:p>
      </dgm:t>
    </dgm:pt>
    <dgm:pt modelId="{5661B487-06B4-4DCC-A02A-DEC9C745916A}" type="sibTrans" cxnId="{ED9383CF-167C-441D-B796-5AB299C0461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600C817D-0C68-4DB7-9AC5-C5C476A23FC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Upgrade Audit</a:t>
          </a:r>
          <a:endParaRPr lang="en-US" sz="1400" dirty="0"/>
        </a:p>
      </dgm:t>
    </dgm:pt>
    <dgm:pt modelId="{DE9A8376-7B03-4429-BCB3-0875CB1A25AA}" type="parTrans" cxnId="{FF060EBD-CC37-428A-8391-1F28EEFFC145}">
      <dgm:prSet/>
      <dgm:spPr/>
      <dgm:t>
        <a:bodyPr/>
        <a:lstStyle/>
        <a:p>
          <a:endParaRPr lang="en-US"/>
        </a:p>
      </dgm:t>
    </dgm:pt>
    <dgm:pt modelId="{BE2D4F7C-D850-46E3-A489-35D0A86EE462}" type="sibTrans" cxnId="{FF060EBD-CC37-428A-8391-1F28EEFFC14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C5888B07-75DB-489C-9B6F-2FBAE97D45C4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Upgrade Protection Plan</a:t>
          </a:r>
          <a:endParaRPr lang="en-US" sz="1400" dirty="0"/>
        </a:p>
      </dgm:t>
    </dgm:pt>
    <dgm:pt modelId="{486960F7-A644-4508-857D-6FCF649FD5F8}" type="parTrans" cxnId="{892413EA-97ED-4034-AA00-13D7E7A6681F}">
      <dgm:prSet/>
      <dgm:spPr/>
      <dgm:t>
        <a:bodyPr/>
        <a:lstStyle/>
        <a:p>
          <a:endParaRPr lang="en-US"/>
        </a:p>
      </dgm:t>
    </dgm:pt>
    <dgm:pt modelId="{300E4ED3-770D-4B86-84BD-0BA3EF22AE0A}" type="sibTrans" cxnId="{892413EA-97ED-4034-AA00-13D7E7A6681F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ACE2AF28-81C5-4802-94E7-E3EA3D07AC03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1400" dirty="0" smtClean="0"/>
            <a:t>Solution Upgrade</a:t>
          </a:r>
          <a:endParaRPr lang="en-US" sz="1400" dirty="0"/>
        </a:p>
      </dgm:t>
    </dgm:pt>
    <dgm:pt modelId="{22E63FF5-3920-464B-9099-53D1BE35A541}" type="parTrans" cxnId="{C8171DA7-6AB4-4723-B696-DF8184BAEA97}">
      <dgm:prSet/>
      <dgm:spPr/>
      <dgm:t>
        <a:bodyPr/>
        <a:lstStyle/>
        <a:p>
          <a:endParaRPr lang="en-US"/>
        </a:p>
      </dgm:t>
    </dgm:pt>
    <dgm:pt modelId="{D5C8F4B8-0464-490F-AEA5-95475606BD12}" type="sibTrans" cxnId="{C8171DA7-6AB4-4723-B696-DF8184BAEA97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400"/>
        </a:p>
      </dgm:t>
    </dgm:pt>
    <dgm:pt modelId="{9A1D4B14-F0E2-482F-B502-8129FFBE7FDF}" type="pres">
      <dgm:prSet presAssocID="{07F328B2-57AA-4622-A236-8F066E72BA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83D45B-4F00-4F4B-B3C1-D29B4F927DFE}" type="pres">
      <dgm:prSet presAssocID="{D1054C22-E8D7-47AB-99D6-9CCB05071C56}" presName="centerShape" presStyleLbl="node0" presStyleIdx="0" presStyleCnt="1" custScaleX="137430" custScaleY="138038"/>
      <dgm:spPr/>
      <dgm:t>
        <a:bodyPr/>
        <a:lstStyle/>
        <a:p>
          <a:endParaRPr lang="en-US"/>
        </a:p>
      </dgm:t>
    </dgm:pt>
    <dgm:pt modelId="{F7DFFE19-766C-47C4-8B62-586CA3511915}" type="pres">
      <dgm:prSet presAssocID="{CFA2ACA8-4A27-438C-B4D0-18FBBEBA9844}" presName="node" presStyleLbl="node1" presStyleIdx="0" presStyleCnt="5" custScaleX="140860" custScaleY="140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046E2-FBEA-47E9-AF9D-0A9ED834237C}" type="pres">
      <dgm:prSet presAssocID="{CFA2ACA8-4A27-438C-B4D0-18FBBEBA9844}" presName="dummy" presStyleCnt="0"/>
      <dgm:spPr/>
    </dgm:pt>
    <dgm:pt modelId="{D8C43978-5F63-4A46-BC3D-59CD27C69595}" type="pres">
      <dgm:prSet presAssocID="{D406F5A5-36EA-46E2-932A-8DFCC7E2ECC4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BE20F88-8B3F-4C6F-B97C-DAFC7E2A9DB3}" type="pres">
      <dgm:prSet presAssocID="{1A5C3725-C3B0-40B2-989F-C20AF8DC225B}" presName="node" presStyleLbl="node1" presStyleIdx="1" presStyleCnt="5" custScaleX="140860" custScaleY="140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F054F-9AC9-4E35-AF25-85EBD036B5FC}" type="pres">
      <dgm:prSet presAssocID="{1A5C3725-C3B0-40B2-989F-C20AF8DC225B}" presName="dummy" presStyleCnt="0"/>
      <dgm:spPr/>
    </dgm:pt>
    <dgm:pt modelId="{130CA1B2-574C-4F3A-8B7C-6B7E4D2550AC}" type="pres">
      <dgm:prSet presAssocID="{5661B487-06B4-4DCC-A02A-DEC9C745916A}" presName="sibTrans" presStyleLbl="sibTrans2D1" presStyleIdx="1" presStyleCnt="5"/>
      <dgm:spPr/>
      <dgm:t>
        <a:bodyPr/>
        <a:lstStyle/>
        <a:p>
          <a:endParaRPr lang="en-US"/>
        </a:p>
      </dgm:t>
    </dgm:pt>
    <dgm:pt modelId="{93BB782E-7B9B-4A45-8839-5DD1E55F5780}" type="pres">
      <dgm:prSet presAssocID="{600C817D-0C68-4DB7-9AC5-C5C476A23FC6}" presName="node" presStyleLbl="node1" presStyleIdx="2" presStyleCnt="5" custScaleX="140860" custScaleY="140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AE574-69BA-4DC9-9D7D-14318CC8C944}" type="pres">
      <dgm:prSet presAssocID="{600C817D-0C68-4DB7-9AC5-C5C476A23FC6}" presName="dummy" presStyleCnt="0"/>
      <dgm:spPr/>
    </dgm:pt>
    <dgm:pt modelId="{12E9F78E-92A5-4880-A53E-2779CD27C899}" type="pres">
      <dgm:prSet presAssocID="{BE2D4F7C-D850-46E3-A489-35D0A86EE46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724B978-033D-4DF4-A8E8-09ADDBCC7F37}" type="pres">
      <dgm:prSet presAssocID="{C5888B07-75DB-489C-9B6F-2FBAE97D45C4}" presName="node" presStyleLbl="node1" presStyleIdx="3" presStyleCnt="5" custScaleX="140860" custScaleY="140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9C295-F384-41DD-BFBA-7AD338891CB1}" type="pres">
      <dgm:prSet presAssocID="{C5888B07-75DB-489C-9B6F-2FBAE97D45C4}" presName="dummy" presStyleCnt="0"/>
      <dgm:spPr/>
    </dgm:pt>
    <dgm:pt modelId="{34ACE541-D9EF-495F-9881-195F8D8C065E}" type="pres">
      <dgm:prSet presAssocID="{300E4ED3-770D-4B86-84BD-0BA3EF22AE0A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7EDA356-DE5B-4591-94B0-AAA8A55EEA57}" type="pres">
      <dgm:prSet presAssocID="{ACE2AF28-81C5-4802-94E7-E3EA3D07AC03}" presName="node" presStyleLbl="node1" presStyleIdx="4" presStyleCnt="5" custScaleX="140860" custScaleY="140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B2FA1B-A282-4E24-B42E-079507E473A0}" type="pres">
      <dgm:prSet presAssocID="{ACE2AF28-81C5-4802-94E7-E3EA3D07AC03}" presName="dummy" presStyleCnt="0"/>
      <dgm:spPr/>
    </dgm:pt>
    <dgm:pt modelId="{67FE9D1B-09EE-486E-8B76-B9995709BDBE}" type="pres">
      <dgm:prSet presAssocID="{D5C8F4B8-0464-490F-AEA5-95475606BD1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A05A836B-2D19-4025-B008-73C217181527}" type="presOf" srcId="{D5C8F4B8-0464-490F-AEA5-95475606BD12}" destId="{67FE9D1B-09EE-486E-8B76-B9995709BDBE}" srcOrd="0" destOrd="0" presId="urn:microsoft.com/office/officeart/2005/8/layout/radial6"/>
    <dgm:cxn modelId="{5377128D-1635-4520-B57F-C4230A59F892}" type="presOf" srcId="{ACE2AF28-81C5-4802-94E7-E3EA3D07AC03}" destId="{47EDA356-DE5B-4591-94B0-AAA8A55EEA57}" srcOrd="0" destOrd="0" presId="urn:microsoft.com/office/officeart/2005/8/layout/radial6"/>
    <dgm:cxn modelId="{F01EAD80-9F55-426A-A893-5807974F7745}" type="presOf" srcId="{07F328B2-57AA-4622-A236-8F066E72BAE8}" destId="{9A1D4B14-F0E2-482F-B502-8129FFBE7FDF}" srcOrd="0" destOrd="0" presId="urn:microsoft.com/office/officeart/2005/8/layout/radial6"/>
    <dgm:cxn modelId="{7D7D8176-3693-4ACE-A9F6-53EA760AD302}" type="presOf" srcId="{BE2D4F7C-D850-46E3-A489-35D0A86EE462}" destId="{12E9F78E-92A5-4880-A53E-2779CD27C899}" srcOrd="0" destOrd="0" presId="urn:microsoft.com/office/officeart/2005/8/layout/radial6"/>
    <dgm:cxn modelId="{974682CE-B21D-4921-A21F-EE606C77D0E1}" srcId="{D1054C22-E8D7-47AB-99D6-9CCB05071C56}" destId="{CFA2ACA8-4A27-438C-B4D0-18FBBEBA9844}" srcOrd="0" destOrd="0" parTransId="{A80FDA28-87AD-4164-887F-834DB60EA127}" sibTransId="{D406F5A5-36EA-46E2-932A-8DFCC7E2ECC4}"/>
    <dgm:cxn modelId="{ED3460AB-47B3-41C7-971B-3A3D6699A4FA}" type="presOf" srcId="{D406F5A5-36EA-46E2-932A-8DFCC7E2ECC4}" destId="{D8C43978-5F63-4A46-BC3D-59CD27C69595}" srcOrd="0" destOrd="0" presId="urn:microsoft.com/office/officeart/2005/8/layout/radial6"/>
    <dgm:cxn modelId="{ED9383CF-167C-441D-B796-5AB299C0461E}" srcId="{D1054C22-E8D7-47AB-99D6-9CCB05071C56}" destId="{1A5C3725-C3B0-40B2-989F-C20AF8DC225B}" srcOrd="1" destOrd="0" parTransId="{44269968-6C0B-4244-97FA-24EFFA93DCF5}" sibTransId="{5661B487-06B4-4DCC-A02A-DEC9C745916A}"/>
    <dgm:cxn modelId="{83395FFD-9D64-496C-AE52-5CA219DABAEA}" type="presOf" srcId="{1A5C3725-C3B0-40B2-989F-C20AF8DC225B}" destId="{6BE20F88-8B3F-4C6F-B97C-DAFC7E2A9DB3}" srcOrd="0" destOrd="0" presId="urn:microsoft.com/office/officeart/2005/8/layout/radial6"/>
    <dgm:cxn modelId="{97D43FCB-2DB3-46FF-9F22-49E72ABB6449}" type="presOf" srcId="{600C817D-0C68-4DB7-9AC5-C5C476A23FC6}" destId="{93BB782E-7B9B-4A45-8839-5DD1E55F5780}" srcOrd="0" destOrd="0" presId="urn:microsoft.com/office/officeart/2005/8/layout/radial6"/>
    <dgm:cxn modelId="{892413EA-97ED-4034-AA00-13D7E7A6681F}" srcId="{D1054C22-E8D7-47AB-99D6-9CCB05071C56}" destId="{C5888B07-75DB-489C-9B6F-2FBAE97D45C4}" srcOrd="3" destOrd="0" parTransId="{486960F7-A644-4508-857D-6FCF649FD5F8}" sibTransId="{300E4ED3-770D-4B86-84BD-0BA3EF22AE0A}"/>
    <dgm:cxn modelId="{C8171DA7-6AB4-4723-B696-DF8184BAEA97}" srcId="{D1054C22-E8D7-47AB-99D6-9CCB05071C56}" destId="{ACE2AF28-81C5-4802-94E7-E3EA3D07AC03}" srcOrd="4" destOrd="0" parTransId="{22E63FF5-3920-464B-9099-53D1BE35A541}" sibTransId="{D5C8F4B8-0464-490F-AEA5-95475606BD12}"/>
    <dgm:cxn modelId="{173B9AC1-B9E9-4A59-BA1F-E46813A8F504}" type="presOf" srcId="{CFA2ACA8-4A27-438C-B4D0-18FBBEBA9844}" destId="{F7DFFE19-766C-47C4-8B62-586CA3511915}" srcOrd="0" destOrd="0" presId="urn:microsoft.com/office/officeart/2005/8/layout/radial6"/>
    <dgm:cxn modelId="{99FE8D84-E47C-43C2-AF98-A575B756B5C0}" type="presOf" srcId="{D1054C22-E8D7-47AB-99D6-9CCB05071C56}" destId="{5183D45B-4F00-4F4B-B3C1-D29B4F927DFE}" srcOrd="0" destOrd="0" presId="urn:microsoft.com/office/officeart/2005/8/layout/radial6"/>
    <dgm:cxn modelId="{F8DF440D-E6E8-4DD8-8B32-AD2D36C0BABB}" srcId="{07F328B2-57AA-4622-A236-8F066E72BAE8}" destId="{D1054C22-E8D7-47AB-99D6-9CCB05071C56}" srcOrd="0" destOrd="0" parTransId="{BE9F3707-8779-4FC4-8706-835E49F8091E}" sibTransId="{8BDF96BF-D9A3-4FBC-B51B-CF4AE36B3F18}"/>
    <dgm:cxn modelId="{87726AE0-F36B-43D6-95F0-ECDA4C1AE419}" type="presOf" srcId="{5661B487-06B4-4DCC-A02A-DEC9C745916A}" destId="{130CA1B2-574C-4F3A-8B7C-6B7E4D2550AC}" srcOrd="0" destOrd="0" presId="urn:microsoft.com/office/officeart/2005/8/layout/radial6"/>
    <dgm:cxn modelId="{4505DBE5-B005-415D-9FFF-19D00B592F38}" type="presOf" srcId="{C5888B07-75DB-489C-9B6F-2FBAE97D45C4}" destId="{D724B978-033D-4DF4-A8E8-09ADDBCC7F37}" srcOrd="0" destOrd="0" presId="urn:microsoft.com/office/officeart/2005/8/layout/radial6"/>
    <dgm:cxn modelId="{3E174466-C553-4403-90D5-B42F62988CEE}" type="presOf" srcId="{300E4ED3-770D-4B86-84BD-0BA3EF22AE0A}" destId="{34ACE541-D9EF-495F-9881-195F8D8C065E}" srcOrd="0" destOrd="0" presId="urn:microsoft.com/office/officeart/2005/8/layout/radial6"/>
    <dgm:cxn modelId="{FF060EBD-CC37-428A-8391-1F28EEFFC145}" srcId="{D1054C22-E8D7-47AB-99D6-9CCB05071C56}" destId="{600C817D-0C68-4DB7-9AC5-C5C476A23FC6}" srcOrd="2" destOrd="0" parTransId="{DE9A8376-7B03-4429-BCB3-0875CB1A25AA}" sibTransId="{BE2D4F7C-D850-46E3-A489-35D0A86EE462}"/>
    <dgm:cxn modelId="{AF605542-3BE2-41AA-9CE1-57657F6F0C7C}" type="presParOf" srcId="{9A1D4B14-F0E2-482F-B502-8129FFBE7FDF}" destId="{5183D45B-4F00-4F4B-B3C1-D29B4F927DFE}" srcOrd="0" destOrd="0" presId="urn:microsoft.com/office/officeart/2005/8/layout/radial6"/>
    <dgm:cxn modelId="{A04D99E1-EC0B-437B-9F33-6D59D70A1A49}" type="presParOf" srcId="{9A1D4B14-F0E2-482F-B502-8129FFBE7FDF}" destId="{F7DFFE19-766C-47C4-8B62-586CA3511915}" srcOrd="1" destOrd="0" presId="urn:microsoft.com/office/officeart/2005/8/layout/radial6"/>
    <dgm:cxn modelId="{6279A891-474E-417F-B9F9-A44A63F41071}" type="presParOf" srcId="{9A1D4B14-F0E2-482F-B502-8129FFBE7FDF}" destId="{23E046E2-FBEA-47E9-AF9D-0A9ED834237C}" srcOrd="2" destOrd="0" presId="urn:microsoft.com/office/officeart/2005/8/layout/radial6"/>
    <dgm:cxn modelId="{78EFA311-5DBF-48B9-BDF6-95E6C64E258B}" type="presParOf" srcId="{9A1D4B14-F0E2-482F-B502-8129FFBE7FDF}" destId="{D8C43978-5F63-4A46-BC3D-59CD27C69595}" srcOrd="3" destOrd="0" presId="urn:microsoft.com/office/officeart/2005/8/layout/radial6"/>
    <dgm:cxn modelId="{0F2E33D5-C2F1-4C86-A4C5-5F081F092779}" type="presParOf" srcId="{9A1D4B14-F0E2-482F-B502-8129FFBE7FDF}" destId="{6BE20F88-8B3F-4C6F-B97C-DAFC7E2A9DB3}" srcOrd="4" destOrd="0" presId="urn:microsoft.com/office/officeart/2005/8/layout/radial6"/>
    <dgm:cxn modelId="{025B9FDF-654C-4436-B065-CB06D00D1E70}" type="presParOf" srcId="{9A1D4B14-F0E2-482F-B502-8129FFBE7FDF}" destId="{C0AF054F-9AC9-4E35-AF25-85EBD036B5FC}" srcOrd="5" destOrd="0" presId="urn:microsoft.com/office/officeart/2005/8/layout/radial6"/>
    <dgm:cxn modelId="{C9AE7763-6CEB-4661-B30F-B66C43D4A0C4}" type="presParOf" srcId="{9A1D4B14-F0E2-482F-B502-8129FFBE7FDF}" destId="{130CA1B2-574C-4F3A-8B7C-6B7E4D2550AC}" srcOrd="6" destOrd="0" presId="urn:microsoft.com/office/officeart/2005/8/layout/radial6"/>
    <dgm:cxn modelId="{6EF0C317-06B5-4770-914E-F88ECF137490}" type="presParOf" srcId="{9A1D4B14-F0E2-482F-B502-8129FFBE7FDF}" destId="{93BB782E-7B9B-4A45-8839-5DD1E55F5780}" srcOrd="7" destOrd="0" presId="urn:microsoft.com/office/officeart/2005/8/layout/radial6"/>
    <dgm:cxn modelId="{069FE361-52A6-4CE8-B7E0-0D393A499B18}" type="presParOf" srcId="{9A1D4B14-F0E2-482F-B502-8129FFBE7FDF}" destId="{D2AAE574-69BA-4DC9-9D7D-14318CC8C944}" srcOrd="8" destOrd="0" presId="urn:microsoft.com/office/officeart/2005/8/layout/radial6"/>
    <dgm:cxn modelId="{C91B40B8-1C08-433F-8E90-58A1946FFFDA}" type="presParOf" srcId="{9A1D4B14-F0E2-482F-B502-8129FFBE7FDF}" destId="{12E9F78E-92A5-4880-A53E-2779CD27C899}" srcOrd="9" destOrd="0" presId="urn:microsoft.com/office/officeart/2005/8/layout/radial6"/>
    <dgm:cxn modelId="{9E4CB407-25C2-4A4C-B693-EE7ECAB1CB6E}" type="presParOf" srcId="{9A1D4B14-F0E2-482F-B502-8129FFBE7FDF}" destId="{D724B978-033D-4DF4-A8E8-09ADDBCC7F37}" srcOrd="10" destOrd="0" presId="urn:microsoft.com/office/officeart/2005/8/layout/radial6"/>
    <dgm:cxn modelId="{9342C62C-989E-4D23-A9A1-F82C7CF37921}" type="presParOf" srcId="{9A1D4B14-F0E2-482F-B502-8129FFBE7FDF}" destId="{4F69C295-F384-41DD-BFBA-7AD338891CB1}" srcOrd="11" destOrd="0" presId="urn:microsoft.com/office/officeart/2005/8/layout/radial6"/>
    <dgm:cxn modelId="{D36C50F1-8B2A-4F68-8896-B70A7FD96DB8}" type="presParOf" srcId="{9A1D4B14-F0E2-482F-B502-8129FFBE7FDF}" destId="{34ACE541-D9EF-495F-9881-195F8D8C065E}" srcOrd="12" destOrd="0" presId="urn:microsoft.com/office/officeart/2005/8/layout/radial6"/>
    <dgm:cxn modelId="{54C0D944-D418-4724-8935-C3A5777E9FD9}" type="presParOf" srcId="{9A1D4B14-F0E2-482F-B502-8129FFBE7FDF}" destId="{47EDA356-DE5B-4591-94B0-AAA8A55EEA57}" srcOrd="13" destOrd="0" presId="urn:microsoft.com/office/officeart/2005/8/layout/radial6"/>
    <dgm:cxn modelId="{B5A1B1B8-D8DE-4B54-93E0-255E91013B9F}" type="presParOf" srcId="{9A1D4B14-F0E2-482F-B502-8129FFBE7FDF}" destId="{1DB2FA1B-A282-4E24-B42E-079507E473A0}" srcOrd="14" destOrd="0" presId="urn:microsoft.com/office/officeart/2005/8/layout/radial6"/>
    <dgm:cxn modelId="{B44A4E4C-FAB3-4F1C-8935-133554B90578}" type="presParOf" srcId="{9A1D4B14-F0E2-482F-B502-8129FFBE7FDF}" destId="{67FE9D1B-09EE-486E-8B76-B9995709BDB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E9D1B-09EE-486E-8B76-B9995709BDBE}">
      <dsp:nvSpPr>
        <dsp:cNvPr id="0" name=""/>
        <dsp:cNvSpPr/>
      </dsp:nvSpPr>
      <dsp:spPr>
        <a:xfrm>
          <a:off x="1333494" y="475328"/>
          <a:ext cx="3093651" cy="3093651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CE541-D9EF-495F-9881-195F8D8C065E}">
      <dsp:nvSpPr>
        <dsp:cNvPr id="0" name=""/>
        <dsp:cNvSpPr/>
      </dsp:nvSpPr>
      <dsp:spPr>
        <a:xfrm>
          <a:off x="1333494" y="475328"/>
          <a:ext cx="3093651" cy="3093651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9F78E-92A5-4880-A53E-2779CD27C899}">
      <dsp:nvSpPr>
        <dsp:cNvPr id="0" name=""/>
        <dsp:cNvSpPr/>
      </dsp:nvSpPr>
      <dsp:spPr>
        <a:xfrm>
          <a:off x="1333494" y="475328"/>
          <a:ext cx="3093651" cy="3093651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0CA1B2-574C-4F3A-8B7C-6B7E4D2550AC}">
      <dsp:nvSpPr>
        <dsp:cNvPr id="0" name=""/>
        <dsp:cNvSpPr/>
      </dsp:nvSpPr>
      <dsp:spPr>
        <a:xfrm>
          <a:off x="1333494" y="475328"/>
          <a:ext cx="3093651" cy="3093651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43978-5F63-4A46-BC3D-59CD27C69595}">
      <dsp:nvSpPr>
        <dsp:cNvPr id="0" name=""/>
        <dsp:cNvSpPr/>
      </dsp:nvSpPr>
      <dsp:spPr>
        <a:xfrm>
          <a:off x="1333494" y="475328"/>
          <a:ext cx="3093651" cy="3093651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3D45B-4F00-4F4B-B3C1-D29B4F927DFE}">
      <dsp:nvSpPr>
        <dsp:cNvPr id="0" name=""/>
        <dsp:cNvSpPr/>
      </dsp:nvSpPr>
      <dsp:spPr>
        <a:xfrm>
          <a:off x="1902311" y="1039818"/>
          <a:ext cx="1956017" cy="1964671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Kentico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Consulting Services</a:t>
          </a:r>
          <a:endParaRPr lang="en-US" sz="1400" b="1" kern="1200" dirty="0"/>
        </a:p>
      </dsp:txBody>
      <dsp:txXfrm>
        <a:off x="2188763" y="1327537"/>
        <a:ext cx="1383113" cy="1389233"/>
      </dsp:txXfrm>
    </dsp:sp>
    <dsp:sp modelId="{F7DFFE19-766C-47C4-8B62-586CA3511915}">
      <dsp:nvSpPr>
        <dsp:cNvPr id="0" name=""/>
        <dsp:cNvSpPr/>
      </dsp:nvSpPr>
      <dsp:spPr>
        <a:xfrm>
          <a:off x="2178627" y="-190497"/>
          <a:ext cx="1403385" cy="1403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Ad-hoc Consulting</a:t>
          </a:r>
          <a:endParaRPr lang="en-US" sz="1400" kern="1200" dirty="0"/>
        </a:p>
      </dsp:txBody>
      <dsp:txXfrm>
        <a:off x="2384148" y="15024"/>
        <a:ext cx="992343" cy="992343"/>
      </dsp:txXfrm>
    </dsp:sp>
    <dsp:sp modelId="{6BE20F88-8B3F-4C6F-B97C-DAFC7E2A9DB3}">
      <dsp:nvSpPr>
        <dsp:cNvPr id="0" name=""/>
        <dsp:cNvSpPr/>
      </dsp:nvSpPr>
      <dsp:spPr>
        <a:xfrm>
          <a:off x="3615634" y="853549"/>
          <a:ext cx="1403385" cy="1403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Performance &amp; Health Audit</a:t>
          </a:r>
          <a:endParaRPr lang="en-US" sz="1400" kern="1200" dirty="0"/>
        </a:p>
      </dsp:txBody>
      <dsp:txXfrm>
        <a:off x="3821155" y="1059070"/>
        <a:ext cx="992343" cy="992343"/>
      </dsp:txXfrm>
    </dsp:sp>
    <dsp:sp modelId="{93BB782E-7B9B-4A45-8839-5DD1E55F5780}">
      <dsp:nvSpPr>
        <dsp:cNvPr id="0" name=""/>
        <dsp:cNvSpPr/>
      </dsp:nvSpPr>
      <dsp:spPr>
        <a:xfrm>
          <a:off x="3066746" y="2542853"/>
          <a:ext cx="1403385" cy="1403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Upgrade Audit</a:t>
          </a:r>
          <a:endParaRPr lang="en-US" sz="1400" kern="1200" dirty="0"/>
        </a:p>
      </dsp:txBody>
      <dsp:txXfrm>
        <a:off x="3272267" y="2748374"/>
        <a:ext cx="992343" cy="992343"/>
      </dsp:txXfrm>
    </dsp:sp>
    <dsp:sp modelId="{D724B978-033D-4DF4-A8E8-09ADDBCC7F37}">
      <dsp:nvSpPr>
        <dsp:cNvPr id="0" name=""/>
        <dsp:cNvSpPr/>
      </dsp:nvSpPr>
      <dsp:spPr>
        <a:xfrm>
          <a:off x="1290507" y="2542853"/>
          <a:ext cx="1403385" cy="1403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Upgrade Protection Plan</a:t>
          </a:r>
          <a:endParaRPr lang="en-US" sz="1400" kern="1200" dirty="0"/>
        </a:p>
      </dsp:txBody>
      <dsp:txXfrm>
        <a:off x="1496028" y="2748374"/>
        <a:ext cx="992343" cy="992343"/>
      </dsp:txXfrm>
    </dsp:sp>
    <dsp:sp modelId="{47EDA356-DE5B-4591-94B0-AAA8A55EEA57}">
      <dsp:nvSpPr>
        <dsp:cNvPr id="0" name=""/>
        <dsp:cNvSpPr/>
      </dsp:nvSpPr>
      <dsp:spPr>
        <a:xfrm>
          <a:off x="741619" y="853549"/>
          <a:ext cx="1403385" cy="140338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Solution Upgrade</a:t>
          </a:r>
          <a:endParaRPr lang="en-US" sz="1400" kern="1200" dirty="0"/>
        </a:p>
      </dsp:txBody>
      <dsp:txXfrm>
        <a:off x="947140" y="1059070"/>
        <a:ext cx="992343" cy="99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FFAFC-058D-4D5B-8A1D-DE216380607F}" type="datetimeFigureOut">
              <a:rPr lang="en-US" smtClean="0"/>
              <a:t>11/23/2012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7C5F-4BC2-4473-9D6F-69F92655E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7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7C5F-4BC2-4473-9D6F-69F92655EE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83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8320" y="3950812"/>
            <a:ext cx="7486600" cy="1010543"/>
          </a:xfrm>
        </p:spPr>
        <p:txBody>
          <a:bodyPr wrap="square" lIns="0" tIns="0" rIns="0" bIns="0">
            <a:noAutofit/>
          </a:bodyPr>
          <a:lstStyle>
            <a:lvl1pPr algn="l">
              <a:lnSpc>
                <a:spcPts val="4400"/>
              </a:lnSpc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the title of your</a:t>
            </a:r>
            <a:br>
              <a:rPr lang="en-US" dirty="0" smtClean="0"/>
            </a:br>
            <a:r>
              <a:rPr lang="en-US" dirty="0" smtClean="0"/>
              <a:t>presentation here</a:t>
            </a:r>
            <a:endParaRPr lang="cs-C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4966" y="5157192"/>
            <a:ext cx="7848872" cy="43204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Enter your subtitle or main author’s name here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174A7BE-56BD-4FD4-9571-3EA31545FFF0}" type="datetimeFigureOut">
              <a:rPr lang="cs-CZ" smtClean="0"/>
              <a:pPr/>
              <a:t>23.11.2012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F0DFC0-4755-4724-8758-F9B344443C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devnet.kentico.com/docs/7_0/azureguide/deploying_existing_site_to_azure.htm" TargetMode="External"/><Relationship Id="rId3" Type="http://schemas.openxmlformats.org/officeDocument/2006/relationships/hyperlink" Target="https://www.kentico.com/Product/Roadmap" TargetMode="External"/><Relationship Id="rId7" Type="http://schemas.openxmlformats.org/officeDocument/2006/relationships/hyperlink" Target="http://devnet.kentico.com/docs/azureguide/deploying_existing_site_to_azure.htm" TargetMode="External"/><Relationship Id="rId2" Type="http://schemas.openxmlformats.org/officeDocument/2006/relationships/hyperlink" Target="http://www.kentico.com/Downloads/Kentico_DeliverNow_Methodology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net.kentico.com/Blogs/Dominik-Pinter/February-2012/Amazon-S3-provider-for-the-CMS-IO-namespace.aspx" TargetMode="External"/><Relationship Id="rId5" Type="http://schemas.openxmlformats.org/officeDocument/2006/relationships/hyperlink" Target="http://devnet.kentico.com/docs/devguide/web_farm_support_overview.htm" TargetMode="External"/><Relationship Id="rId4" Type="http://schemas.openxmlformats.org/officeDocument/2006/relationships/hyperlink" Target="http://devnet.kentico.com/Marketplace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net.kentico.com/Blogs/Dominik-Pinter/March-2012/New-web-farm-update-mechanism.aspx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evnet.kentico.com/docs/devguide/layout_web_parts_overview.htm" TargetMode="External"/><Relationship Id="rId3" Type="http://schemas.openxmlformats.org/officeDocument/2006/relationships/hyperlink" Target="http://devnet.kentico.com/docs/devguide/team_development_object_locking.htm" TargetMode="External"/><Relationship Id="rId7" Type="http://schemas.openxmlformats.org/officeDocument/2006/relationships/hyperlink" Target="http://devnet.kentico.com/docs/devguide/output_filters.htm" TargetMode="External"/><Relationship Id="rId12" Type="http://schemas.openxmlformats.org/officeDocument/2006/relationships/hyperlink" Target="http://devnet.kentico.com/docs/devguide/search_engine_optimization.htm" TargetMode="External"/><Relationship Id="rId2" Type="http://schemas.openxmlformats.org/officeDocument/2006/relationships/hyperlink" Target="http://devnet.kentico.com/docs/devguide/wireframing_overview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net.kentico.com/docs/devguide/cloning_overview.htm" TargetMode="External"/><Relationship Id="rId11" Type="http://schemas.openxmlformats.org/officeDocument/2006/relationships/hyperlink" Target="http://devnet.kentico.com/docs/devguide/validators_overview.htm" TargetMode="External"/><Relationship Id="rId5" Type="http://schemas.openxmlformats.org/officeDocument/2006/relationships/hyperlink" Target="http://devnet.kentico.com/docs/devguide/object_versioning_overview.htm" TargetMode="External"/><Relationship Id="rId10" Type="http://schemas.openxmlformats.org/officeDocument/2006/relationships/hyperlink" Target="http://devnet.kentico.com/docs/devguide/mobile_creating_device_profiles.htm" TargetMode="External"/><Relationship Id="rId4" Type="http://schemas.openxmlformats.org/officeDocument/2006/relationships/hyperlink" Target="http://devnet.kentico.com/docs/devguide/content_locking.htm" TargetMode="External"/><Relationship Id="rId9" Type="http://schemas.openxmlformats.org/officeDocument/2006/relationships/hyperlink" Target="http://devnet.kentico.com/docs/devguide/design_preview.htm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evnet.kentico.com/docs/devguide/event_log_overview.htm" TargetMode="External"/><Relationship Id="rId3" Type="http://schemas.openxmlformats.org/officeDocument/2006/relationships/hyperlink" Target="http://devnet.kentico.com/docs/devguide/objects_recycle_bin.htm" TargetMode="External"/><Relationship Id="rId7" Type="http://schemas.openxmlformats.org/officeDocument/2006/relationships/hyperlink" Target="http://devnet.kentico.com/docs/devguide/api_examples_overview.htm" TargetMode="External"/><Relationship Id="rId2" Type="http://schemas.openxmlformats.org/officeDocument/2006/relationships/hyperlink" Target="http://devnet.kentico.com/docs/devguide/exporting_a_site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net.kentico.com/docs/devguide/debugging_overview.htm" TargetMode="External"/><Relationship Id="rId5" Type="http://schemas.openxmlformats.org/officeDocument/2006/relationships/hyperlink" Target="http://devnet.kentico.com/docs/devguide/filesystemapi_using_cms_io.htm" TargetMode="External"/><Relationship Id="rId4" Type="http://schemas.openxmlformats.org/officeDocument/2006/relationships/hyperlink" Target="http://devnet.kentico.com/docs/devguide/folder_structure_and_importexport.htm" TargetMode="External"/><Relationship Id="rId9" Type="http://schemas.openxmlformats.org/officeDocument/2006/relationships/hyperlink" Target="http://devnet.kentico.com/downloads/Kentico-CMS_Security-White-Paper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devnet.kentico.com/docs/devguide/rest_overview.htm" TargetMode="External"/><Relationship Id="rId13" Type="http://schemas.openxmlformats.org/officeDocument/2006/relationships/hyperlink" Target="http://devnet.kentico.com/docs/devguide/scheduler_windows_service.htm" TargetMode="External"/><Relationship Id="rId3" Type="http://schemas.openxmlformats.org/officeDocument/2006/relationships/hyperlink" Target="http://www.kentico.com/Downloads/Kentico_DeliverNow_Methodology.pdf" TargetMode="External"/><Relationship Id="rId7" Type="http://schemas.openxmlformats.org/officeDocument/2006/relationships/hyperlink" Target="http://devnet.kentico.com/docs/devguide/api_examples_overview.htm" TargetMode="External"/><Relationship Id="rId12" Type="http://schemas.openxmlformats.org/officeDocument/2006/relationships/hyperlink" Target="http://devnet.kentico.com/docs/devguide/scheduler_overview.htm" TargetMode="External"/><Relationship Id="rId2" Type="http://schemas.openxmlformats.org/officeDocument/2006/relationships/hyperlink" Target="http://devnet.kentico.com/docs/devguide/modifying_the_code_of_standard_web_part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net.kentico.com/docs/devguide/import_toolkit_overview.htm" TargetMode="External"/><Relationship Id="rId11" Type="http://schemas.openxmlformats.org/officeDocument/2006/relationships/hyperlink" Target="http://devnet.kentico.com/docs/devguide/security_handler.htm" TargetMode="External"/><Relationship Id="rId5" Type="http://schemas.openxmlformats.org/officeDocument/2006/relationships/hyperlink" Target="http://devnet.kentico.com/docs/devguide/custom_providers_writing.htm" TargetMode="External"/><Relationship Id="rId10" Type="http://schemas.openxmlformats.org/officeDocument/2006/relationships/hyperlink" Target="http://devnet.kentico.com/docs/devguide/using_api_and_cms_controls_outside_cms_project.htm" TargetMode="External"/><Relationship Id="rId4" Type="http://schemas.openxmlformats.org/officeDocument/2006/relationships/hyperlink" Target="http://devnet.kentico.com/docs/devguide/event_handlers_overview.htm" TargetMode="External"/><Relationship Id="rId9" Type="http://schemas.openxmlformats.org/officeDocument/2006/relationships/hyperlink" Target="http://devnet.kentico.com/docs/integrationguide/index.html" TargetMode="External"/><Relationship Id="rId1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vnet.kentico.com/docs/devguide/export_and_import_overview.htm" TargetMode="External"/><Relationship Id="rId2" Type="http://schemas.openxmlformats.org/officeDocument/2006/relationships/hyperlink" Target="http://devnet.kentico.com/docs/devguide/content_staging_what_can_be_synchronized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evnet.kentico.com/docs/devguide/bidirectional_staging.ht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vnet.kentico.com/Bugtracker/Hotfixes.aspx" TargetMode="External"/><Relationship Id="rId2" Type="http://schemas.openxmlformats.org/officeDocument/2006/relationships/hyperlink" Target="https://www.kentico.com/Product/Road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net.kentico.com/docs/devguide/registering_custom_classes_app_code.htm" TargetMode="External"/><Relationship Id="rId5" Type="http://schemas.openxmlformats.org/officeDocument/2006/relationships/hyperlink" Target="http://devnet.kentico.com/docs/devguide/pre-compilation_publishing.htm" TargetMode="External"/><Relationship Id="rId4" Type="http://schemas.openxmlformats.org/officeDocument/2006/relationships/hyperlink" Target="http://devnet.kentico.com/docs/devguide/kim_overview.htm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ico.com/Support/Consulting/Overview" TargetMode="External"/><Relationship Id="rId2" Type="http://schemas.openxmlformats.org/officeDocument/2006/relationships/hyperlink" Target="mailto:miro@kentico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devnet.kentico.com/Videos/System-Management/Performance-Mistake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devnet.kentico.com/docs/devguide/content_rating_module_overview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evnet.kentico.com/docs/devguide/content_staging_what_can_be_synchronized.htm" TargetMode="External"/><Relationship Id="rId2" Type="http://schemas.openxmlformats.org/officeDocument/2006/relationships/hyperlink" Target="http://devnet.kentico.com/docs/devguide/bizforms_module_overview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devnet.kentico.com/docs/devguide/api_bizforms_customization_possibilities.htm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devnet.kentico.com/Blogs/Martin-Hejtmanek/August-2010/Deep-dive--Cache-dependencie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hyperlink" Target="http://devnet.kentico.com/Videos/API/Kentico-CMS-Form-Engine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vnet.kentico.com/Marketplace/Web-parts/Custom-Table-Form.aspx" TargetMode="External"/><Relationship Id="rId7" Type="http://schemas.openxmlformats.org/officeDocument/2006/relationships/image" Target="../media/image28.png"/><Relationship Id="rId2" Type="http://schemas.openxmlformats.org/officeDocument/2006/relationships/hyperlink" Target="http://devnet.kentico.com/docs/devguide/creating_custom_tables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hyperlink" Target="http://devnet.kentico.com/docs/devguide/content_staging_what_can_be_synchronized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vnet.kentico.com/docs/devguide/content_staging_what_can_be_synchronized.htm" TargetMode="External"/><Relationship Id="rId2" Type="http://schemas.openxmlformats.org/officeDocument/2006/relationships/hyperlink" Target="http://devnet.kentico.com/Videos/E-commerce/E-commerce-Scenarios-with-Kentico-7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en-US" sz="3600" dirty="0" smtClean="0"/>
              <a:t>Development In Kentico 7</a:t>
            </a:r>
            <a:endParaRPr lang="cs-CZ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11/23/2012			</a:t>
            </a:r>
            <a:r>
              <a:rPr lang="en-US" dirty="0" err="1" smtClean="0"/>
              <a:t>Miro</a:t>
            </a:r>
            <a:r>
              <a:rPr lang="en-US" dirty="0" smtClean="0"/>
              <a:t> Remias, Solution Architect</a:t>
            </a:r>
          </a:p>
          <a:p>
            <a:r>
              <a:rPr lang="en-US" dirty="0" smtClean="0"/>
              <a:t>			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Before Development</a:t>
            </a:r>
            <a:endParaRPr lang="cs-CZ" sz="2400" dirty="0"/>
          </a:p>
        </p:txBody>
      </p:sp>
      <p:sp>
        <p:nvSpPr>
          <p:cNvPr id="11" name="Rectangle 10"/>
          <p:cNvSpPr/>
          <p:nvPr/>
        </p:nvSpPr>
        <p:spPr>
          <a:xfrm>
            <a:off x="331937" y="1268760"/>
            <a:ext cx="870455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Requirements</a:t>
            </a:r>
            <a:r>
              <a:rPr lang="en-US" sz="1600" b="1" dirty="0"/>
              <a:t>, </a:t>
            </a:r>
            <a:r>
              <a:rPr lang="en-US" sz="1600" b="1" dirty="0" smtClean="0"/>
              <a:t>Analysis </a:t>
            </a:r>
            <a:r>
              <a:rPr lang="en-US" sz="1600" b="1" dirty="0"/>
              <a:t>&amp; </a:t>
            </a:r>
            <a:r>
              <a:rPr lang="en-US" sz="1600" b="1" dirty="0" smtClean="0"/>
              <a:t>Design [</a:t>
            </a:r>
            <a:r>
              <a:rPr lang="en-US" sz="1600" b="1" dirty="0" smtClean="0">
                <a:hlinkClick r:id="rId2"/>
              </a:rPr>
              <a:t>Kentico Deliver NOW Methodology</a:t>
            </a:r>
            <a:r>
              <a:rPr lang="en-US" sz="1600" b="1" dirty="0" smtClean="0"/>
              <a:t>]</a:t>
            </a:r>
            <a:endParaRPr lang="en-US" sz="1600" b="1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Am </a:t>
            </a:r>
            <a:r>
              <a:rPr lang="en-US" sz="1600" dirty="0"/>
              <a:t>I "also" </a:t>
            </a:r>
            <a:r>
              <a:rPr lang="en-US" sz="1600" dirty="0" smtClean="0"/>
              <a:t> targeting </a:t>
            </a:r>
            <a:r>
              <a:rPr lang="en-US" sz="1600" dirty="0"/>
              <a:t>mobile </a:t>
            </a:r>
            <a:r>
              <a:rPr lang="en-US" sz="1600" dirty="0" smtClean="0"/>
              <a:t>devices/development?</a:t>
            </a: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What </a:t>
            </a:r>
            <a:r>
              <a:rPr lang="en-US" sz="1600" dirty="0"/>
              <a:t>is the structure of the web </a:t>
            </a:r>
            <a:r>
              <a:rPr lang="en-US" sz="1600" dirty="0" smtClean="0"/>
              <a:t>site?</a:t>
            </a: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dirty="0" smtClean="0"/>
              <a:t>What </a:t>
            </a:r>
            <a:r>
              <a:rPr lang="en-US" sz="1600" dirty="0"/>
              <a:t>options do I have when </a:t>
            </a:r>
            <a:r>
              <a:rPr lang="en-US" sz="1600" b="1" dirty="0"/>
              <a:t>migrating</a:t>
            </a:r>
            <a:r>
              <a:rPr lang="en-US" sz="1600" dirty="0"/>
              <a:t> the existing web site into Kentico?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Product </a:t>
            </a:r>
            <a:r>
              <a:rPr lang="en-US" sz="1600" b="1" dirty="0" smtClean="0">
                <a:hlinkClick r:id="rId3"/>
              </a:rPr>
              <a:t>Road Map</a:t>
            </a:r>
            <a:endParaRPr lang="en-US" sz="1600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>
                <a:hlinkClick r:id="rId4"/>
              </a:rPr>
              <a:t>Marketplace</a:t>
            </a:r>
            <a:r>
              <a:rPr lang="en-US" sz="1600" b="1" dirty="0" smtClean="0"/>
              <a:t> </a:t>
            </a:r>
            <a:r>
              <a:rPr lang="en-US" sz="1600" dirty="0" smtClean="0"/>
              <a:t>(web </a:t>
            </a:r>
            <a:r>
              <a:rPr lang="en-US" sz="1600" dirty="0"/>
              <a:t>parts, web templates, </a:t>
            </a:r>
            <a:r>
              <a:rPr lang="en-US" sz="1600" dirty="0" smtClean="0"/>
              <a:t>integrations etc.)</a:t>
            </a: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Which </a:t>
            </a:r>
            <a:r>
              <a:rPr lang="en-US" sz="1600" b="1" dirty="0"/>
              <a:t>development model </a:t>
            </a:r>
            <a:r>
              <a:rPr lang="en-US" sz="1600" dirty="0"/>
              <a:t>to use </a:t>
            </a:r>
            <a:r>
              <a:rPr lang="en-US" sz="1600" dirty="0" smtClean="0"/>
              <a:t>(</a:t>
            </a:r>
            <a:r>
              <a:rPr lang="en-US" sz="1600" b="1" dirty="0"/>
              <a:t>Portal </a:t>
            </a:r>
            <a:r>
              <a:rPr lang="en-US" sz="1600" b="1" dirty="0" smtClean="0"/>
              <a:t>Engine</a:t>
            </a:r>
            <a:r>
              <a:rPr lang="en-US" sz="1600" dirty="0" smtClean="0"/>
              <a:t>, </a:t>
            </a:r>
            <a:r>
              <a:rPr lang="en-US" sz="1600" b="1" dirty="0" smtClean="0"/>
              <a:t>ASPX</a:t>
            </a:r>
            <a:r>
              <a:rPr lang="en-US" sz="1600" dirty="0"/>
              <a:t>, </a:t>
            </a:r>
            <a:r>
              <a:rPr lang="en-US" sz="1600" b="1" dirty="0" smtClean="0"/>
              <a:t>Mixed</a:t>
            </a:r>
            <a:r>
              <a:rPr lang="en-US" sz="1600" dirty="0" smtClean="0"/>
              <a:t>, </a:t>
            </a:r>
            <a:r>
              <a:rPr lang="en-US" sz="1600" b="1" dirty="0" smtClean="0"/>
              <a:t>MVC)</a:t>
            </a:r>
            <a:r>
              <a:rPr lang="en-US" sz="1600" b="1" dirty="0"/>
              <a:t>	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Environment setup </a:t>
            </a:r>
            <a:r>
              <a:rPr lang="en-US" sz="1600" dirty="0" smtClean="0"/>
              <a:t>(LIVE: shared hosting</a:t>
            </a:r>
            <a:r>
              <a:rPr lang="en-US" sz="1600" dirty="0"/>
              <a:t>, </a:t>
            </a:r>
            <a:r>
              <a:rPr lang="en-US" sz="1600" dirty="0" smtClean="0"/>
              <a:t>dedicated, </a:t>
            </a:r>
            <a:r>
              <a:rPr lang="en-US" sz="1600" dirty="0"/>
              <a:t>cloud [azure</a:t>
            </a:r>
            <a:r>
              <a:rPr lang="en-US" sz="1600" dirty="0" smtClean="0"/>
              <a:t>], </a:t>
            </a:r>
            <a:r>
              <a:rPr lang="en-US" sz="1600" b="1" dirty="0" smtClean="0">
                <a:hlinkClick r:id="rId5"/>
              </a:rPr>
              <a:t>web  farm</a:t>
            </a:r>
            <a:r>
              <a:rPr lang="en-US" sz="1600" b="1" dirty="0" smtClean="0"/>
              <a:t> </a:t>
            </a:r>
            <a:r>
              <a:rPr lang="en-US" sz="1600" dirty="0" smtClean="0"/>
              <a:t>etc.)</a:t>
            </a: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b="1" dirty="0" smtClean="0"/>
              <a:t>Trust </a:t>
            </a:r>
            <a:r>
              <a:rPr lang="en-US" sz="1600" b="1" dirty="0"/>
              <a:t>level </a:t>
            </a:r>
            <a:r>
              <a:rPr lang="en-US" sz="1600" dirty="0"/>
              <a:t>(Full </a:t>
            </a:r>
            <a:r>
              <a:rPr lang="en-US" sz="1600" dirty="0" smtClean="0"/>
              <a:t>vs. </a:t>
            </a:r>
            <a:r>
              <a:rPr lang="en-US" sz="1600" dirty="0"/>
              <a:t>Medium [Custom</a:t>
            </a:r>
            <a:r>
              <a:rPr lang="en-US" sz="1600" dirty="0" smtClean="0"/>
              <a:t>])</a:t>
            </a: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b="1" dirty="0" smtClean="0"/>
              <a:t>Where </a:t>
            </a:r>
            <a:r>
              <a:rPr lang="en-US" sz="1600" b="1" dirty="0"/>
              <a:t>to keep </a:t>
            </a:r>
            <a:r>
              <a:rPr lang="en-US" sz="1600" b="1" dirty="0" smtClean="0"/>
              <a:t>files</a:t>
            </a:r>
            <a:r>
              <a:rPr lang="en-US" sz="1600" dirty="0" smtClean="0"/>
              <a:t> (Content Tree , Media library, Unmanaged, CDN, </a:t>
            </a:r>
            <a:r>
              <a:rPr lang="en-US" sz="1600" dirty="0" smtClean="0">
                <a:hlinkClick r:id="rId6"/>
              </a:rPr>
              <a:t>amazon s3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7"/>
              </a:rPr>
              <a:t>azure</a:t>
            </a:r>
            <a:r>
              <a:rPr lang="en-US" sz="1600" dirty="0" smtClean="0"/>
              <a:t>, etc.)</a:t>
            </a:r>
            <a:endParaRPr lang="en-US" sz="1600" dirty="0"/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600" b="1" dirty="0" smtClean="0"/>
              <a:t>Type </a:t>
            </a:r>
            <a:r>
              <a:rPr lang="en-US" sz="1600" b="1" dirty="0"/>
              <a:t>of a </a:t>
            </a:r>
            <a:r>
              <a:rPr lang="en-US" sz="1600" b="1" dirty="0" smtClean="0"/>
              <a:t>projects </a:t>
            </a:r>
            <a:r>
              <a:rPr lang="en-US" sz="1600" dirty="0" smtClean="0"/>
              <a:t>(</a:t>
            </a:r>
            <a:r>
              <a:rPr lang="en-US" sz="1600" b="1" dirty="0" smtClean="0"/>
              <a:t>web site</a:t>
            </a:r>
            <a:r>
              <a:rPr lang="en-US" sz="1600" dirty="0" smtClean="0"/>
              <a:t>, web application, </a:t>
            </a:r>
            <a:r>
              <a:rPr lang="en-US" sz="1600" b="1" dirty="0" smtClean="0"/>
              <a:t>windows azure</a:t>
            </a:r>
            <a:r>
              <a:rPr lang="en-US" sz="1600" dirty="0" smtClean="0"/>
              <a:t>)</a:t>
            </a:r>
          </a:p>
          <a:p>
            <a:pPr marL="1085850" lvl="2" indent="-171450">
              <a:buFont typeface="Arial" pitchFamily="34" charset="0"/>
              <a:buChar char="•"/>
            </a:pPr>
            <a:r>
              <a:rPr lang="en-US" sz="1600" b="1" dirty="0" smtClean="0"/>
              <a:t>Development</a:t>
            </a:r>
            <a:r>
              <a:rPr lang="en-US" sz="1600" dirty="0" smtClean="0"/>
              <a:t> for </a:t>
            </a:r>
            <a:r>
              <a:rPr lang="en-US" sz="1600" b="1" dirty="0" smtClean="0"/>
              <a:t>Azure</a:t>
            </a:r>
          </a:p>
          <a:p>
            <a:pPr marL="1543050" lvl="3" indent="-171450">
              <a:buFont typeface="Arial" pitchFamily="34" charset="0"/>
              <a:buChar char="•"/>
            </a:pPr>
            <a:r>
              <a:rPr lang="en-US" sz="1400" b="1" dirty="0" smtClean="0"/>
              <a:t>web </a:t>
            </a:r>
            <a:r>
              <a:rPr lang="en-US" sz="1400" b="1" dirty="0"/>
              <a:t>site </a:t>
            </a:r>
            <a:r>
              <a:rPr lang="en-US" sz="1400" dirty="0"/>
              <a:t>-&gt; </a:t>
            </a:r>
            <a:r>
              <a:rPr lang="en-US" sz="1400" b="1" dirty="0"/>
              <a:t>Azure </a:t>
            </a:r>
            <a:r>
              <a:rPr lang="en-US" sz="1400" b="1" dirty="0" smtClean="0"/>
              <a:t>SQL DB</a:t>
            </a:r>
            <a:r>
              <a:rPr lang="en-US" sz="1400" dirty="0"/>
              <a:t>	</a:t>
            </a:r>
          </a:p>
          <a:p>
            <a:pPr marL="2000250" lvl="4" indent="-171450">
              <a:buFont typeface="Arial" pitchFamily="34" charset="0"/>
              <a:buChar char="•"/>
            </a:pPr>
            <a:r>
              <a:rPr lang="en-US" sz="1400" dirty="0" smtClean="0"/>
              <a:t>blob </a:t>
            </a:r>
            <a:r>
              <a:rPr lang="en-US" sz="1400" dirty="0"/>
              <a:t>storage (CDN) -&gt; </a:t>
            </a:r>
            <a:r>
              <a:rPr lang="en-US" sz="1400" dirty="0" smtClean="0"/>
              <a:t>AZURE</a:t>
            </a:r>
            <a:endParaRPr lang="en-US" sz="1400" dirty="0"/>
          </a:p>
          <a:p>
            <a:pPr marL="2000250" lvl="4" indent="-171450">
              <a:buFont typeface="Arial" pitchFamily="34" charset="0"/>
              <a:buChar char="•"/>
            </a:pPr>
            <a:r>
              <a:rPr lang="en-US" sz="1400" dirty="0" smtClean="0">
                <a:hlinkClick r:id="rId8"/>
              </a:rPr>
              <a:t>web </a:t>
            </a:r>
            <a:r>
              <a:rPr lang="en-US" sz="1400" dirty="0">
                <a:hlinkClick r:id="rId8"/>
              </a:rPr>
              <a:t>site to Azure </a:t>
            </a:r>
            <a:r>
              <a:rPr lang="en-US" sz="1400" dirty="0" smtClean="0">
                <a:hlinkClick r:id="rId8"/>
              </a:rPr>
              <a:t>project</a:t>
            </a:r>
            <a:endParaRPr lang="en-US" sz="1400" dirty="0"/>
          </a:p>
          <a:p>
            <a:pPr marL="1543050" lvl="3" indent="-171450">
              <a:buFont typeface="Arial" pitchFamily="34" charset="0"/>
              <a:buChar char="•"/>
            </a:pPr>
            <a:r>
              <a:rPr lang="en-US" sz="1400" b="1" dirty="0" smtClean="0"/>
              <a:t>web </a:t>
            </a:r>
            <a:r>
              <a:rPr lang="en-US" sz="1400" b="1" dirty="0"/>
              <a:t>site </a:t>
            </a:r>
            <a:r>
              <a:rPr lang="en-US" sz="1400" dirty="0"/>
              <a:t>-&gt; </a:t>
            </a:r>
            <a:r>
              <a:rPr lang="en-US" sz="1400" b="1" dirty="0"/>
              <a:t>MS </a:t>
            </a:r>
            <a:r>
              <a:rPr lang="en-US" sz="1400" b="1" dirty="0" smtClean="0"/>
              <a:t>SQL DB</a:t>
            </a:r>
            <a:endParaRPr lang="en-US" sz="1400" b="1" dirty="0"/>
          </a:p>
          <a:p>
            <a:pPr marL="2000250" lvl="4" indent="-171450">
              <a:buFont typeface="Arial" pitchFamily="34" charset="0"/>
              <a:buChar char="•"/>
            </a:pPr>
            <a:r>
              <a:rPr lang="en-US" sz="1400" dirty="0" smtClean="0"/>
              <a:t>blob </a:t>
            </a:r>
            <a:r>
              <a:rPr lang="en-US" sz="1400" dirty="0"/>
              <a:t>storage (CDN) -&gt; </a:t>
            </a:r>
            <a:r>
              <a:rPr lang="en-US" sz="1400" dirty="0" smtClean="0"/>
              <a:t>AZURE</a:t>
            </a:r>
            <a:endParaRPr lang="en-US" sz="1400" dirty="0"/>
          </a:p>
          <a:p>
            <a:pPr marL="2000250" lvl="4" indent="-171450">
              <a:buFont typeface="Arial" pitchFamily="34" charset="0"/>
              <a:buChar char="•"/>
            </a:pPr>
            <a:r>
              <a:rPr lang="en-US" sz="1400" b="1" dirty="0" smtClean="0">
                <a:hlinkClick r:id="rId8"/>
              </a:rPr>
              <a:t>SQL </a:t>
            </a:r>
            <a:r>
              <a:rPr lang="en-US" sz="1400" b="1" dirty="0">
                <a:hlinkClick r:id="rId8"/>
              </a:rPr>
              <a:t>to SQL </a:t>
            </a:r>
            <a:r>
              <a:rPr lang="en-US" sz="1400" b="1" dirty="0" smtClean="0">
                <a:hlinkClick r:id="rId8"/>
              </a:rPr>
              <a:t>Azure</a:t>
            </a:r>
            <a:endParaRPr lang="en-US" sz="1400" b="1" dirty="0"/>
          </a:p>
          <a:p>
            <a:pPr marL="1971675" lvl="4" indent="-142875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>
                <a:hlinkClick r:id="rId8"/>
              </a:rPr>
              <a:t>web </a:t>
            </a:r>
            <a:r>
              <a:rPr lang="en-US" sz="1400" dirty="0">
                <a:hlinkClick r:id="rId8"/>
              </a:rPr>
              <a:t>site to Azure </a:t>
            </a:r>
            <a:r>
              <a:rPr lang="en-US" sz="1400" dirty="0" smtClean="0">
                <a:hlinkClick r:id="rId8"/>
              </a:rPr>
              <a:t>project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286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Development Environment (DEV)</a:t>
            </a:r>
            <a:endParaRPr lang="cs-CZ" sz="2400" dirty="0"/>
          </a:p>
        </p:txBody>
      </p:sp>
      <p:sp>
        <p:nvSpPr>
          <p:cNvPr id="4" name="Rectangle 3"/>
          <p:cNvSpPr/>
          <p:nvPr/>
        </p:nvSpPr>
        <p:spPr>
          <a:xfrm>
            <a:off x="865746" y="2256839"/>
            <a:ext cx="2520280" cy="4104455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Curved Connector 4"/>
          <p:cNvCxnSpPr/>
          <p:nvPr/>
        </p:nvCxnSpPr>
        <p:spPr>
          <a:xfrm rot="5400000">
            <a:off x="2367613" y="5463054"/>
            <a:ext cx="706136" cy="362422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urved Connector 5"/>
          <p:cNvCxnSpPr/>
          <p:nvPr/>
        </p:nvCxnSpPr>
        <p:spPr>
          <a:xfrm rot="16200000" flipH="1">
            <a:off x="1083173" y="5450158"/>
            <a:ext cx="706136" cy="388213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40230" y="3708970"/>
            <a:ext cx="1197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 control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Server (TFS)</a:t>
            </a:r>
            <a:endParaRPr lang="en-US" sz="11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97793" y="4420130"/>
            <a:ext cx="504057" cy="47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77914" y="4420130"/>
            <a:ext cx="473939" cy="47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297792" y="3052121"/>
            <a:ext cx="0" cy="160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873252" y="3065459"/>
            <a:ext cx="0" cy="160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87299" y="2811665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Developer A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548705" y="2823401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Developer B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04" y="5670273"/>
            <a:ext cx="595763" cy="5957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" y="2364847"/>
            <a:ext cx="461901" cy="461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99" y="2364864"/>
            <a:ext cx="461901" cy="4619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711" y="4916130"/>
            <a:ext cx="317224" cy="3172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20" y="4920078"/>
            <a:ext cx="317224" cy="317224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644522" y="5074984"/>
            <a:ext cx="943502" cy="3706"/>
          </a:xfrm>
          <a:prstGeom prst="line">
            <a:avLst/>
          </a:prstGeom>
          <a:ln w="34925" cap="rnd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63" y="4176732"/>
            <a:ext cx="425093" cy="42509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45544" y="6004426"/>
            <a:ext cx="493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DB</a:t>
            </a:r>
            <a:endParaRPr lang="en-US" sz="1100" b="1" dirty="0"/>
          </a:p>
        </p:txBody>
      </p:sp>
      <p:sp>
        <p:nvSpPr>
          <p:cNvPr id="24" name="Rectangle 23"/>
          <p:cNvSpPr/>
          <p:nvPr/>
        </p:nvSpPr>
        <p:spPr>
          <a:xfrm>
            <a:off x="605090" y="1189802"/>
            <a:ext cx="81433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Web Farm Synchronization, purpose? </a:t>
            </a:r>
            <a:r>
              <a:rPr lang="en-US" sz="1600" dirty="0" smtClean="0"/>
              <a:t>(Cache, Files[uploaded by UI, NOT web part files etc.])</a:t>
            </a:r>
            <a:endParaRPr lang="en-US" sz="1400" dirty="0" smtClean="0"/>
          </a:p>
        </p:txBody>
      </p:sp>
      <p:sp>
        <p:nvSpPr>
          <p:cNvPr id="2" name="Oval 1"/>
          <p:cNvSpPr/>
          <p:nvPr/>
        </p:nvSpPr>
        <p:spPr>
          <a:xfrm>
            <a:off x="2043866" y="5581158"/>
            <a:ext cx="136146" cy="1262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18870" y="5266233"/>
            <a:ext cx="553093" cy="3417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72758" y="5373283"/>
            <a:ext cx="34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</a:t>
            </a:r>
            <a:endParaRPr lang="en-US" sz="11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530603" y="5199044"/>
            <a:ext cx="11078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67736" y="5160392"/>
            <a:ext cx="34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2.</a:t>
            </a:r>
            <a:endParaRPr lang="en-US" sz="1100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292507" y="5266233"/>
            <a:ext cx="444737" cy="331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064939" y="4808075"/>
            <a:ext cx="109992" cy="119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09851" y="5382655"/>
            <a:ext cx="34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3.</a:t>
            </a:r>
            <a:endParaRPr lang="en-US" sz="1100" dirty="0"/>
          </a:p>
        </p:txBody>
      </p:sp>
      <p:sp>
        <p:nvSpPr>
          <p:cNvPr id="40" name="Oval 39"/>
          <p:cNvSpPr/>
          <p:nvPr/>
        </p:nvSpPr>
        <p:spPr>
          <a:xfrm>
            <a:off x="3208954" y="4808075"/>
            <a:ext cx="109992" cy="1191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81345" y="2257671"/>
            <a:ext cx="2520280" cy="4104455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Curved Connector 43"/>
          <p:cNvCxnSpPr/>
          <p:nvPr/>
        </p:nvCxnSpPr>
        <p:spPr>
          <a:xfrm rot="5400000">
            <a:off x="6183212" y="5463886"/>
            <a:ext cx="706136" cy="362422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/>
          <p:nvPr/>
        </p:nvCxnSpPr>
        <p:spPr>
          <a:xfrm rot="16200000" flipH="1">
            <a:off x="4898772" y="5450990"/>
            <a:ext cx="706136" cy="388213"/>
          </a:xfrm>
          <a:prstGeom prst="curved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55829" y="3709802"/>
            <a:ext cx="11970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 control</a:t>
            </a:r>
          </a:p>
          <a:p>
            <a:r>
              <a:rPr lang="en-US" sz="1100" dirty="0"/>
              <a:t> </a:t>
            </a:r>
            <a:r>
              <a:rPr lang="en-US" sz="1100" dirty="0" smtClean="0"/>
              <a:t>      Server (TFS)</a:t>
            </a:r>
            <a:endParaRPr lang="en-US" sz="11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5113392" y="4420962"/>
            <a:ext cx="504057" cy="47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193513" y="4420962"/>
            <a:ext cx="473939" cy="473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113391" y="3052953"/>
            <a:ext cx="0" cy="160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688851" y="3066291"/>
            <a:ext cx="0" cy="1604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802898" y="2812497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Developer A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6364304" y="2824233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Developer B</a:t>
            </a:r>
            <a:endParaRPr lang="en-US" sz="1000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03" y="5671105"/>
            <a:ext cx="595763" cy="595763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19" y="2365679"/>
            <a:ext cx="461901" cy="46190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98" y="2365696"/>
            <a:ext cx="461901" cy="46190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10" y="4916962"/>
            <a:ext cx="317224" cy="31722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519" y="4920910"/>
            <a:ext cx="317224" cy="31722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2" y="4177564"/>
            <a:ext cx="425093" cy="42509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5861143" y="6005258"/>
            <a:ext cx="4939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DB</a:t>
            </a:r>
            <a:endParaRPr lang="en-US" sz="1100" b="1" dirty="0"/>
          </a:p>
        </p:txBody>
      </p:sp>
      <p:sp>
        <p:nvSpPr>
          <p:cNvPr id="61" name="Oval 60"/>
          <p:cNvSpPr/>
          <p:nvPr/>
        </p:nvSpPr>
        <p:spPr>
          <a:xfrm>
            <a:off x="5861143" y="5581157"/>
            <a:ext cx="136146" cy="1262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5134469" y="5267065"/>
            <a:ext cx="439173" cy="44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112655" y="5360923"/>
            <a:ext cx="203527" cy="2364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6880538" y="4808907"/>
            <a:ext cx="109992" cy="1191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852921" y="4782298"/>
            <a:ext cx="109992" cy="1191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024553" y="4808907"/>
            <a:ext cx="109992" cy="1191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/>
        </p:nvSpPr>
        <p:spPr>
          <a:xfrm>
            <a:off x="811159" y="1684707"/>
            <a:ext cx="31653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US" sz="1400" dirty="0" smtClean="0"/>
              <a:t>A.) At </a:t>
            </a:r>
            <a:r>
              <a:rPr lang="en-US" sz="1400" dirty="0"/>
              <a:t>the </a:t>
            </a:r>
            <a:r>
              <a:rPr lang="en-US" sz="1400" b="1" dirty="0"/>
              <a:t>end of each request </a:t>
            </a:r>
            <a:r>
              <a:rPr lang="en-US" sz="1400" dirty="0"/>
              <a:t>(default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63" name="Rectangle 162"/>
          <p:cNvSpPr/>
          <p:nvPr/>
        </p:nvSpPr>
        <p:spPr>
          <a:xfrm>
            <a:off x="4598729" y="1655952"/>
            <a:ext cx="42758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B.) </a:t>
            </a:r>
            <a:r>
              <a:rPr lang="en-US" sz="1400" b="1" dirty="0"/>
              <a:t>Scheduled </a:t>
            </a:r>
            <a:r>
              <a:rPr lang="en-US" sz="1400" b="1" dirty="0" smtClean="0"/>
              <a:t>task </a:t>
            </a:r>
            <a:r>
              <a:rPr lang="en-US" sz="1400" dirty="0" smtClean="0"/>
              <a:t>[custom interval]</a:t>
            </a:r>
            <a:endParaRPr lang="en-US" sz="1400" dirty="0"/>
          </a:p>
          <a:p>
            <a:r>
              <a:rPr lang="en-US" sz="1400" dirty="0"/>
              <a:t>C.) </a:t>
            </a:r>
            <a:r>
              <a:rPr lang="en-US" sz="1400" dirty="0">
                <a:hlinkClick r:id="rId6"/>
              </a:rPr>
              <a:t>Database </a:t>
            </a:r>
            <a:r>
              <a:rPr lang="en-US" sz="1400" dirty="0" smtClean="0">
                <a:hlinkClick r:id="rId6"/>
              </a:rPr>
              <a:t>updater</a:t>
            </a:r>
            <a:r>
              <a:rPr lang="en-US" sz="1400" dirty="0" smtClean="0"/>
              <a:t> (from 6.0.21) [interval 1s]</a:t>
            </a:r>
            <a:endParaRPr lang="en-US" sz="1400" dirty="0"/>
          </a:p>
        </p:txBody>
      </p:sp>
      <p:pic>
        <p:nvPicPr>
          <p:cNvPr id="164" name="Picture 16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521" y="5123834"/>
            <a:ext cx="228600" cy="2286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82" y="5122810"/>
            <a:ext cx="228600" cy="228600"/>
          </a:xfrm>
          <a:prstGeom prst="rect">
            <a:avLst/>
          </a:prstGeom>
        </p:spPr>
      </p:pic>
      <p:cxnSp>
        <p:nvCxnSpPr>
          <p:cNvPr id="76" name="Straight Arrow Connector 75"/>
          <p:cNvCxnSpPr/>
          <p:nvPr/>
        </p:nvCxnSpPr>
        <p:spPr>
          <a:xfrm>
            <a:off x="5507457" y="5351410"/>
            <a:ext cx="248276" cy="245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1032924" y="4790027"/>
            <a:ext cx="109992" cy="11911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5104338" y="5428063"/>
            <a:ext cx="34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1.</a:t>
            </a:r>
            <a:endParaRPr lang="en-US" sz="1100" dirty="0"/>
          </a:p>
        </p:txBody>
      </p:sp>
      <p:sp>
        <p:nvSpPr>
          <p:cNvPr id="87" name="TextBox 86"/>
          <p:cNvSpPr txBox="1"/>
          <p:nvPr/>
        </p:nvSpPr>
        <p:spPr>
          <a:xfrm>
            <a:off x="6267255" y="5422292"/>
            <a:ext cx="342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2.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543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Development </a:t>
            </a:r>
            <a:r>
              <a:rPr lang="en-US" dirty="0"/>
              <a:t>- Page Processing</a:t>
            </a:r>
            <a:endParaRPr lang="cs-CZ" dirty="0"/>
          </a:p>
        </p:txBody>
      </p:sp>
      <p:sp>
        <p:nvSpPr>
          <p:cNvPr id="24" name="Rectangle 23"/>
          <p:cNvSpPr/>
          <p:nvPr/>
        </p:nvSpPr>
        <p:spPr>
          <a:xfrm>
            <a:off x="467544" y="1340768"/>
            <a:ext cx="81433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Page processing features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2"/>
              </a:rPr>
              <a:t>wireframing</a:t>
            </a:r>
            <a:r>
              <a:rPr lang="en-US" sz="1600" dirty="0" smtClean="0"/>
              <a:t> </a:t>
            </a:r>
            <a:r>
              <a:rPr lang="en-US" sz="1600" dirty="0"/>
              <a:t>-&gt; </a:t>
            </a:r>
            <a:r>
              <a:rPr lang="en-US" sz="1600" dirty="0" smtClean="0"/>
              <a:t>HTML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/>
              <a:t>TEAM</a:t>
            </a:r>
            <a:endParaRPr lang="en-US" sz="16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3"/>
              </a:rPr>
              <a:t>object</a:t>
            </a:r>
            <a:r>
              <a:rPr lang="en-US" sz="1600" b="1" dirty="0" smtClean="0"/>
              <a:t> /</a:t>
            </a:r>
            <a:r>
              <a:rPr lang="en-US" sz="1600" b="1" dirty="0" smtClean="0">
                <a:hlinkClick r:id="rId4"/>
              </a:rPr>
              <a:t>document locking</a:t>
            </a:r>
            <a:r>
              <a:rPr lang="en-US" sz="1600" b="1" dirty="0" smtClean="0"/>
              <a:t> </a:t>
            </a:r>
            <a:r>
              <a:rPr lang="en-US" sz="1600" dirty="0"/>
              <a:t>[check in/out</a:t>
            </a:r>
            <a:r>
              <a:rPr lang="en-US" sz="1600" dirty="0" smtClean="0"/>
              <a:t>] (document, page template)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5"/>
              </a:rPr>
              <a:t>object versioning </a:t>
            </a:r>
            <a:r>
              <a:rPr lang="en-US" sz="1600" dirty="0" smtClean="0"/>
              <a:t>(e.g.: </a:t>
            </a:r>
            <a:r>
              <a:rPr lang="en-US" sz="1600" dirty="0"/>
              <a:t>CSS and </a:t>
            </a:r>
            <a:r>
              <a:rPr lang="en-US" sz="1600" dirty="0" smtClean="0"/>
              <a:t>transformations)</a:t>
            </a:r>
            <a:endParaRPr lang="en-US" sz="16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virtual </a:t>
            </a:r>
            <a:r>
              <a:rPr lang="en-US" sz="1600" dirty="0"/>
              <a:t>objects on a FS under source control application (</a:t>
            </a:r>
            <a:r>
              <a:rPr lang="en-US" sz="1600" dirty="0" smtClean="0"/>
              <a:t>SVN etc.)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6"/>
              </a:rPr>
              <a:t>object cloning </a:t>
            </a:r>
            <a:r>
              <a:rPr lang="en-US" sz="1600" dirty="0" smtClean="0"/>
              <a:t>(form, custom table etc.)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use </a:t>
            </a:r>
            <a:r>
              <a:rPr lang="en-US" sz="1600" b="1" dirty="0"/>
              <a:t>relative links </a:t>
            </a:r>
            <a:r>
              <a:rPr lang="en-US" sz="1600" dirty="0"/>
              <a:t>with </a:t>
            </a:r>
            <a:r>
              <a:rPr lang="en-US" sz="1600" dirty="0" smtClean="0"/>
              <a:t>"~/" </a:t>
            </a:r>
            <a:r>
              <a:rPr lang="en-US" sz="1600" dirty="0"/>
              <a:t>(</a:t>
            </a:r>
            <a:r>
              <a:rPr lang="en-US" sz="1600" dirty="0">
                <a:hlinkClick r:id="rId7"/>
              </a:rPr>
              <a:t>Output </a:t>
            </a:r>
            <a:r>
              <a:rPr lang="en-US" sz="1600" dirty="0" smtClean="0">
                <a:hlinkClick r:id="rId7"/>
              </a:rPr>
              <a:t>filter</a:t>
            </a:r>
            <a:r>
              <a:rPr lang="en-US" sz="1600" dirty="0" smtClean="0"/>
              <a:t> – web site vs. web part level)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"</a:t>
            </a:r>
            <a:r>
              <a:rPr lang="en-US" sz="1600" dirty="0"/>
              <a:t>fast" </a:t>
            </a:r>
            <a:r>
              <a:rPr lang="en-US" sz="1600" dirty="0" smtClean="0"/>
              <a:t>vs. </a:t>
            </a:r>
            <a:r>
              <a:rPr lang="en-US" sz="1600" dirty="0"/>
              <a:t>"proper" </a:t>
            </a:r>
            <a:r>
              <a:rPr lang="en-US" sz="1600" dirty="0" smtClean="0"/>
              <a:t>design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hlinkClick r:id="rId8"/>
              </a:rPr>
              <a:t>layout </a:t>
            </a:r>
            <a:r>
              <a:rPr lang="en-US" sz="1600" dirty="0">
                <a:hlinkClick r:id="rId8"/>
              </a:rPr>
              <a:t>web </a:t>
            </a:r>
            <a:r>
              <a:rPr lang="en-US" sz="1600" dirty="0" smtClean="0">
                <a:hlinkClick r:id="rId8"/>
              </a:rPr>
              <a:t>parts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editable </a:t>
            </a:r>
            <a:r>
              <a:rPr lang="en-US" sz="1600" dirty="0"/>
              <a:t>region </a:t>
            </a:r>
            <a:r>
              <a:rPr lang="en-US" sz="1600" dirty="0" smtClean="0"/>
              <a:t>vs. </a:t>
            </a:r>
            <a:r>
              <a:rPr lang="en-US" sz="1600" dirty="0"/>
              <a:t>layout HTML </a:t>
            </a:r>
            <a:r>
              <a:rPr lang="en-US" sz="1600" dirty="0" smtClean="0"/>
              <a:t>code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“</a:t>
            </a:r>
            <a:r>
              <a:rPr lang="en-US" sz="1600" b="1" dirty="0" smtClean="0">
                <a:hlinkClick r:id="rId9"/>
              </a:rPr>
              <a:t>preview</a:t>
            </a:r>
            <a:r>
              <a:rPr lang="en-US" sz="1600" dirty="0" smtClean="0"/>
              <a:t>“ mode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10"/>
              </a:rPr>
              <a:t>mobile </a:t>
            </a:r>
            <a:r>
              <a:rPr lang="en-US" sz="1600" b="1" dirty="0">
                <a:hlinkClick r:id="rId10"/>
              </a:rPr>
              <a:t>development </a:t>
            </a:r>
            <a:r>
              <a:rPr lang="en-US" sz="1600" dirty="0"/>
              <a:t>(device profiles, device </a:t>
            </a:r>
            <a:r>
              <a:rPr lang="en-US" sz="1600" dirty="0" smtClean="0"/>
              <a:t>layouts, device detection, </a:t>
            </a:r>
            <a:r>
              <a:rPr lang="en-US" sz="1600" dirty="0"/>
              <a:t>etc</a:t>
            </a:r>
            <a:r>
              <a:rPr lang="en-US" sz="1600" dirty="0" smtClean="0"/>
              <a:t>.)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11"/>
              </a:rPr>
              <a:t>validation tools </a:t>
            </a:r>
            <a:r>
              <a:rPr lang="en-US" sz="1600" dirty="0" smtClean="0"/>
              <a:t>(HTML</a:t>
            </a:r>
            <a:r>
              <a:rPr lang="en-US" sz="1600" dirty="0"/>
              <a:t>, CSS, Link checked, </a:t>
            </a:r>
            <a:r>
              <a:rPr lang="en-US" sz="1600" dirty="0" smtClean="0"/>
              <a:t>Accessibility)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12"/>
              </a:rPr>
              <a:t>SEO</a:t>
            </a:r>
            <a:r>
              <a:rPr lang="en-US" sz="1600" dirty="0" smtClean="0"/>
              <a:t> </a:t>
            </a:r>
            <a:r>
              <a:rPr lang="en-US" sz="1600" dirty="0"/>
              <a:t>(settings, code [transformation</a:t>
            </a:r>
            <a:r>
              <a:rPr lang="en-US" sz="1600" dirty="0" smtClean="0"/>
              <a:t>])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r>
              <a:rPr lang="en-US" sz="1400" b="1" dirty="0"/>
              <a:t>NOTE: </a:t>
            </a:r>
            <a:r>
              <a:rPr lang="en-US" sz="1400" dirty="0" smtClean="0"/>
              <a:t>Define</a:t>
            </a:r>
            <a:r>
              <a:rPr lang="en-US" sz="1400" b="1" dirty="0" smtClean="0"/>
              <a:t> </a:t>
            </a:r>
            <a:r>
              <a:rPr lang="en-US" sz="1400" b="1" dirty="0"/>
              <a:t>naming convention </a:t>
            </a:r>
            <a:r>
              <a:rPr lang="en-US" sz="1400" dirty="0"/>
              <a:t>(web part, doc. type etc</a:t>
            </a:r>
            <a:r>
              <a:rPr lang="en-US" sz="140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175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Development</a:t>
            </a:r>
            <a:endParaRPr lang="cs-CZ" sz="2400" dirty="0"/>
          </a:p>
        </p:txBody>
      </p:sp>
      <p:sp>
        <p:nvSpPr>
          <p:cNvPr id="24" name="Rectangle 23"/>
          <p:cNvSpPr/>
          <p:nvPr/>
        </p:nvSpPr>
        <p:spPr>
          <a:xfrm>
            <a:off x="467544" y="1412776"/>
            <a:ext cx="814337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/>
              <a:t>Think about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Backup </a:t>
            </a:r>
            <a:r>
              <a:rPr lang="en-US" sz="1500" dirty="0"/>
              <a:t>of DB and PF on daily </a:t>
            </a:r>
            <a:r>
              <a:rPr lang="en-US" sz="1500" dirty="0" smtClean="0"/>
              <a:t>basis (</a:t>
            </a:r>
            <a:r>
              <a:rPr lang="en-US" sz="1500" dirty="0" smtClean="0">
                <a:hlinkClick r:id="rId2"/>
              </a:rPr>
              <a:t>site export </a:t>
            </a:r>
            <a:r>
              <a:rPr lang="en-US" sz="1500" dirty="0" smtClean="0"/>
              <a:t>is not valid backup)</a:t>
            </a:r>
            <a:endParaRPr lang="en-US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Use </a:t>
            </a:r>
            <a:r>
              <a:rPr lang="en-US" sz="1500" dirty="0"/>
              <a:t>separate </a:t>
            </a:r>
            <a:r>
              <a:rPr lang="en-US" sz="1500" dirty="0" smtClean="0"/>
              <a:t>user accounts</a:t>
            </a:r>
            <a:r>
              <a:rPr lang="en-US" sz="1500" dirty="0"/>
              <a:t>, </a:t>
            </a:r>
            <a:r>
              <a:rPr lang="en-US" sz="1500" dirty="0" smtClean="0"/>
              <a:t>NOT ONE/SHARED user </a:t>
            </a:r>
            <a:r>
              <a:rPr lang="en-US" sz="1500" dirty="0"/>
              <a:t>account!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Be aware when deleting objects/documents (</a:t>
            </a:r>
            <a:r>
              <a:rPr lang="en-US" sz="1500" dirty="0" smtClean="0">
                <a:hlinkClick r:id="rId3"/>
              </a:rPr>
              <a:t>recycle bin</a:t>
            </a:r>
            <a:r>
              <a:rPr lang="en-US" sz="1500" dirty="0" smtClean="0"/>
              <a:t>, check object assignment [page template])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Get familiar with </a:t>
            </a:r>
            <a:r>
              <a:rPr lang="en-US" sz="1500" dirty="0" smtClean="0">
                <a:hlinkClick r:id="rId4"/>
              </a:rPr>
              <a:t>project </a:t>
            </a:r>
            <a:r>
              <a:rPr lang="en-US" sz="1500" dirty="0">
                <a:hlinkClick r:id="rId4"/>
              </a:rPr>
              <a:t>folder </a:t>
            </a:r>
            <a:r>
              <a:rPr lang="en-US" sz="1500" dirty="0" smtClean="0">
                <a:hlinkClick r:id="rId4"/>
              </a:rPr>
              <a:t>structure </a:t>
            </a:r>
            <a:r>
              <a:rPr lang="en-US" sz="1500" dirty="0" smtClean="0"/>
              <a:t>(where to keep custom files?)</a:t>
            </a:r>
            <a:endParaRPr lang="en-US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/>
              <a:t>Custom </a:t>
            </a:r>
            <a:r>
              <a:rPr lang="en-US" sz="1500" b="1" dirty="0"/>
              <a:t>code </a:t>
            </a:r>
            <a:r>
              <a:rPr lang="en-US" sz="1500" dirty="0" smtClean="0"/>
              <a:t>- will </a:t>
            </a:r>
            <a:r>
              <a:rPr lang="en-US" sz="1500" dirty="0"/>
              <a:t>it work in </a:t>
            </a:r>
            <a:r>
              <a:rPr lang="en-US" sz="1500" b="1" dirty="0"/>
              <a:t>other environments</a:t>
            </a:r>
            <a:r>
              <a:rPr lang="en-US" sz="1500" dirty="0"/>
              <a:t>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Use </a:t>
            </a:r>
            <a:r>
              <a:rPr lang="en-US" sz="1500" dirty="0"/>
              <a:t>"</a:t>
            </a:r>
            <a:r>
              <a:rPr lang="en-US" sz="1500" dirty="0">
                <a:hlinkClick r:id="rId5"/>
              </a:rPr>
              <a:t>CMS.IO</a:t>
            </a:r>
            <a:r>
              <a:rPr lang="en-US" sz="1500" dirty="0"/>
              <a:t>" for file system operations rather than "</a:t>
            </a:r>
            <a:r>
              <a:rPr lang="en-US" sz="1500" dirty="0" smtClean="0"/>
              <a:t>System.IO"</a:t>
            </a:r>
            <a:endParaRPr lang="en-US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Pay </a:t>
            </a:r>
            <a:r>
              <a:rPr lang="en-US" sz="1500" dirty="0"/>
              <a:t>attention to </a:t>
            </a:r>
            <a:r>
              <a:rPr lang="en-US" sz="1500" b="1" dirty="0" smtClean="0"/>
              <a:t>session</a:t>
            </a:r>
            <a:r>
              <a:rPr lang="en-US" sz="1500" dirty="0" smtClean="0"/>
              <a:t> (eliminate if possible)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Full vs. </a:t>
            </a:r>
            <a:r>
              <a:rPr lang="en-US" sz="1500" dirty="0"/>
              <a:t>Medium </a:t>
            </a:r>
            <a:r>
              <a:rPr lang="en-US" sz="1500" dirty="0" smtClean="0"/>
              <a:t>trust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Disable caching!</a:t>
            </a:r>
            <a:endParaRPr lang="en-US" sz="15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500" dirty="0" smtClean="0"/>
              <a:t>Is </a:t>
            </a:r>
            <a:r>
              <a:rPr lang="en-US" sz="1500" dirty="0"/>
              <a:t>the code optimized?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/>
              <a:t>Pull </a:t>
            </a:r>
            <a:r>
              <a:rPr lang="en-US" sz="1500" dirty="0"/>
              <a:t>the data at </a:t>
            </a:r>
            <a:r>
              <a:rPr lang="en-US" sz="1500" dirty="0" smtClean="0"/>
              <a:t>once</a:t>
            </a:r>
            <a:endParaRPr lang="en-US" sz="15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/>
              <a:t>Data </a:t>
            </a:r>
            <a:r>
              <a:rPr lang="en-US" sz="1500" dirty="0"/>
              <a:t>should be </a:t>
            </a:r>
            <a:r>
              <a:rPr lang="en-US" sz="1500" b="1" dirty="0"/>
              <a:t>cached</a:t>
            </a:r>
            <a:r>
              <a:rPr lang="en-US" sz="1500" dirty="0"/>
              <a:t> wherever it makes </a:t>
            </a:r>
            <a:r>
              <a:rPr lang="en-US" sz="1500" dirty="0" smtClean="0"/>
              <a:t>sense</a:t>
            </a:r>
            <a:endParaRPr lang="en-US" sz="15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/>
              <a:t>Use built-in </a:t>
            </a:r>
            <a:r>
              <a:rPr lang="en-US" sz="1500" dirty="0">
                <a:hlinkClick r:id="rId6"/>
              </a:rPr>
              <a:t>debugging </a:t>
            </a:r>
            <a:r>
              <a:rPr lang="en-US" sz="1500" dirty="0" smtClean="0">
                <a:hlinkClick r:id="rId6"/>
              </a:rPr>
              <a:t>tools </a:t>
            </a:r>
            <a:r>
              <a:rPr lang="en-US" sz="1500" dirty="0" smtClean="0"/>
              <a:t>(use other tools: SQL profiler, Memory profiler(s) etc.)</a:t>
            </a:r>
            <a:endParaRPr lang="en-US" sz="15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500" dirty="0" smtClean="0"/>
              <a:t>Take advantage of </a:t>
            </a:r>
            <a:r>
              <a:rPr lang="en-US" sz="1500" dirty="0" smtClean="0">
                <a:hlinkClick r:id="rId7"/>
              </a:rPr>
              <a:t>Kentico API</a:t>
            </a:r>
            <a:r>
              <a:rPr lang="en-US" sz="1500" dirty="0" smtClean="0"/>
              <a:t> (DO NOT use it blindly)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Check the “</a:t>
            </a:r>
            <a:r>
              <a:rPr lang="en-US" sz="1500" dirty="0" smtClean="0">
                <a:hlinkClick r:id="rId8"/>
              </a:rPr>
              <a:t>Event </a:t>
            </a:r>
            <a:r>
              <a:rPr lang="en-US" sz="1500" dirty="0">
                <a:hlinkClick r:id="rId8"/>
              </a:rPr>
              <a:t>log</a:t>
            </a:r>
            <a:r>
              <a:rPr lang="en-US" sz="1500" dirty="0"/>
              <a:t>", fix any </a:t>
            </a:r>
            <a:r>
              <a:rPr lang="en-US" sz="1500" dirty="0" smtClean="0"/>
              <a:t>issues</a:t>
            </a:r>
            <a:endParaRPr lang="en-US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Pay </a:t>
            </a:r>
            <a:r>
              <a:rPr lang="en-US" sz="1500" dirty="0"/>
              <a:t>attention to </a:t>
            </a:r>
            <a:r>
              <a:rPr lang="en-US" sz="1500" dirty="0" smtClean="0">
                <a:hlinkClick r:id="rId9"/>
              </a:rPr>
              <a:t>security</a:t>
            </a:r>
            <a:endParaRPr lang="en-US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Test </a:t>
            </a:r>
            <a:r>
              <a:rPr lang="en-US" sz="1500" dirty="0"/>
              <a:t>all possible </a:t>
            </a:r>
            <a:r>
              <a:rPr lang="en-US" sz="1500" dirty="0" smtClean="0"/>
              <a:t>scenarios</a:t>
            </a:r>
            <a:endParaRPr lang="en-US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 smtClean="0"/>
              <a:t>Do a load (performance) </a:t>
            </a:r>
            <a:r>
              <a:rPr lang="en-US" sz="1500" dirty="0"/>
              <a:t>test </a:t>
            </a:r>
            <a:r>
              <a:rPr lang="en-US" sz="1500" dirty="0" smtClean="0"/>
              <a:t>before </a:t>
            </a:r>
            <a:r>
              <a:rPr lang="en-US" sz="1500" dirty="0"/>
              <a:t>you go </a:t>
            </a:r>
            <a:r>
              <a:rPr lang="en-US" sz="1500" dirty="0" smtClean="0"/>
              <a:t>live</a:t>
            </a:r>
          </a:p>
        </p:txBody>
      </p:sp>
    </p:spTree>
    <p:extLst>
      <p:ext uri="{BB962C8B-B14F-4D97-AF65-F5344CB8AC3E}">
        <p14:creationId xmlns:p14="http://schemas.microsoft.com/office/powerpoint/2010/main" val="7889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6634" y="3615153"/>
            <a:ext cx="3390846" cy="1832988"/>
          </a:xfrm>
          <a:prstGeom prst="rect">
            <a:avLst/>
          </a:prstGeom>
          <a:solidFill>
            <a:schemeClr val="accent6">
              <a:lumMod val="60000"/>
              <a:lumOff val="40000"/>
              <a:alpha val="21000"/>
            </a:schemeClr>
          </a:solidFill>
          <a:ln>
            <a:solidFill>
              <a:schemeClr val="accent6">
                <a:lumMod val="5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Customization, Migration, Integration</a:t>
            </a:r>
            <a:endParaRPr lang="cs-CZ" sz="2400" dirty="0"/>
          </a:p>
        </p:txBody>
      </p:sp>
      <p:sp>
        <p:nvSpPr>
          <p:cNvPr id="24" name="Rectangle 23"/>
          <p:cNvSpPr/>
          <p:nvPr/>
        </p:nvSpPr>
        <p:spPr>
          <a:xfrm>
            <a:off x="467544" y="1196752"/>
            <a:ext cx="81433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/>
              <a:t>Customization </a:t>
            </a:r>
            <a:r>
              <a:rPr lang="en-US" sz="1400" b="1" dirty="0"/>
              <a:t>options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Custom </a:t>
            </a:r>
            <a:r>
              <a:rPr lang="en-US" sz="1400" b="1" dirty="0"/>
              <a:t>web </a:t>
            </a:r>
            <a:r>
              <a:rPr lang="en-US" sz="1400" b="1" dirty="0" smtClean="0"/>
              <a:t>part</a:t>
            </a:r>
            <a:r>
              <a:rPr lang="en-US" sz="1400" dirty="0" smtClean="0"/>
              <a:t>/widget, form control, payment gateway, etc.</a:t>
            </a:r>
            <a:endParaRPr lang="en-US" sz="1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Make </a:t>
            </a:r>
            <a:r>
              <a:rPr lang="en-US" sz="1400" dirty="0"/>
              <a:t>a </a:t>
            </a:r>
            <a:r>
              <a:rPr lang="en-US" sz="1400" dirty="0">
                <a:hlinkClick r:id="rId2"/>
              </a:rPr>
              <a:t>copy/clone</a:t>
            </a:r>
            <a:r>
              <a:rPr lang="en-US" sz="1400" dirty="0"/>
              <a:t> of </a:t>
            </a:r>
            <a:r>
              <a:rPr lang="en-US" sz="1400" dirty="0" smtClean="0"/>
              <a:t>the existing one</a:t>
            </a:r>
            <a:endParaRPr lang="en-US" sz="1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Different </a:t>
            </a:r>
            <a:r>
              <a:rPr lang="en-US" sz="1400" dirty="0">
                <a:hlinkClick r:id="rId3"/>
              </a:rPr>
              <a:t>life </a:t>
            </a:r>
            <a:r>
              <a:rPr lang="en-US" sz="1400" dirty="0" smtClean="0">
                <a:hlinkClick r:id="rId3"/>
              </a:rPr>
              <a:t>cycle</a:t>
            </a:r>
            <a:r>
              <a:rPr lang="en-US" sz="1400" dirty="0" smtClean="0"/>
              <a:t> ("</a:t>
            </a:r>
            <a:r>
              <a:rPr lang="en-US" sz="1400" dirty="0"/>
              <a:t>User control" web </a:t>
            </a:r>
            <a:r>
              <a:rPr lang="en-US" sz="1400" dirty="0" smtClean="0"/>
              <a:t>part -&gt; </a:t>
            </a:r>
            <a:r>
              <a:rPr lang="en-US" sz="1400" dirty="0" err="1" smtClean="0"/>
              <a:t>Telerik</a:t>
            </a:r>
            <a:r>
              <a:rPr lang="en-US" sz="1400" dirty="0" smtClean="0"/>
              <a:t> etc.)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hlinkClick r:id="rId4"/>
              </a:rPr>
              <a:t>Global </a:t>
            </a:r>
            <a:r>
              <a:rPr lang="en-US" sz="1400" b="1" dirty="0">
                <a:hlinkClick r:id="rId4"/>
              </a:rPr>
              <a:t>event </a:t>
            </a:r>
            <a:r>
              <a:rPr lang="en-US" sz="1400" b="1" dirty="0" smtClean="0">
                <a:hlinkClick r:id="rId4"/>
              </a:rPr>
              <a:t>handlers </a:t>
            </a:r>
            <a:r>
              <a:rPr lang="en-US" sz="1400" dirty="0" smtClean="0"/>
              <a:t>(INSERT/UPDATE/DELETE etc. triggers </a:t>
            </a:r>
            <a:r>
              <a:rPr lang="en-US" sz="1400" dirty="0"/>
              <a:t>for custom </a:t>
            </a:r>
            <a:r>
              <a:rPr lang="en-US" sz="1400" dirty="0" smtClean="0"/>
              <a:t>code)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hlinkClick r:id="rId5"/>
              </a:rPr>
              <a:t>Custom providers</a:t>
            </a:r>
            <a:r>
              <a:rPr lang="en-US" sz="1400" b="1" dirty="0" smtClean="0"/>
              <a:t> </a:t>
            </a:r>
            <a:r>
              <a:rPr lang="en-US" sz="1400" dirty="0" smtClean="0"/>
              <a:t>(way of changing </a:t>
            </a:r>
            <a:r>
              <a:rPr lang="en-US" sz="1400" dirty="0"/>
              <a:t>the logic of built-in providers and their </a:t>
            </a:r>
            <a:r>
              <a:rPr lang="en-US" sz="1400" dirty="0" smtClean="0"/>
              <a:t>methods) 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Others …	</a:t>
            </a:r>
            <a:r>
              <a:rPr lang="en-US" sz="1400" dirty="0"/>
              <a:t>	</a:t>
            </a:r>
            <a:endParaRPr lang="en-US" sz="1400" dirty="0" smtClean="0"/>
          </a:p>
          <a:p>
            <a:r>
              <a:rPr lang="en-US" sz="1400" dirty="0"/>
              <a:t>		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/>
              <a:t>Migration options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hlinkClick r:id="rId6"/>
              </a:rPr>
              <a:t>Import toolkit</a:t>
            </a:r>
            <a:r>
              <a:rPr lang="en-US" sz="1400" b="1" dirty="0" smtClean="0"/>
              <a:t> </a:t>
            </a:r>
            <a:r>
              <a:rPr lang="en-US" sz="1400" dirty="0" smtClean="0"/>
              <a:t>(data </a:t>
            </a:r>
            <a:r>
              <a:rPr lang="en-US" sz="1400" dirty="0"/>
              <a:t>from </a:t>
            </a:r>
            <a:r>
              <a:rPr lang="en-US" sz="1400" dirty="0" smtClean="0"/>
              <a:t>(MS SQL, XML, CSV, XLSX) </a:t>
            </a:r>
            <a:r>
              <a:rPr lang="en-US" sz="1400" dirty="0"/>
              <a:t>as </a:t>
            </a:r>
            <a:r>
              <a:rPr lang="en-US" sz="1400" dirty="0" smtClean="0"/>
              <a:t>objects/documents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>
                <a:hlinkClick r:id="rId7"/>
              </a:rPr>
              <a:t>Kentico API</a:t>
            </a:r>
            <a:r>
              <a:rPr lang="en-US" sz="1400" b="1" dirty="0" smtClean="0"/>
              <a:t> </a:t>
            </a:r>
            <a:r>
              <a:rPr lang="en-US" sz="1400" dirty="0" smtClean="0"/>
              <a:t>(API </a:t>
            </a:r>
            <a:r>
              <a:rPr lang="en-US" sz="1400" dirty="0"/>
              <a:t>Examples </a:t>
            </a:r>
            <a:r>
              <a:rPr lang="en-US" sz="1400" dirty="0" smtClean="0"/>
              <a:t>section)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CUSTOM </a:t>
            </a:r>
            <a:r>
              <a:rPr lang="en-US" sz="1400" dirty="0"/>
              <a:t>SQL </a:t>
            </a:r>
            <a:r>
              <a:rPr lang="en-US" sz="1400" dirty="0" smtClean="0"/>
              <a:t>script / code</a:t>
            </a:r>
            <a:r>
              <a:rPr lang="en-US" sz="1400" dirty="0"/>
              <a:t>			</a:t>
            </a:r>
          </a:p>
          <a:p>
            <a:r>
              <a:rPr lang="en-US" sz="1400" dirty="0"/>
              <a:t>		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/>
              <a:t>	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b="1" dirty="0" smtClean="0"/>
              <a:t>Integration </a:t>
            </a:r>
            <a:r>
              <a:rPr lang="en-US" sz="1400" b="1" dirty="0"/>
              <a:t>options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hlinkClick r:id="rId8"/>
              </a:rPr>
              <a:t>REST</a:t>
            </a:r>
            <a:r>
              <a:rPr lang="en-US" sz="1400" dirty="0" smtClean="0"/>
              <a:t> (INSERT, UPDATE, DELETE)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hlinkClick r:id="rId9"/>
              </a:rPr>
              <a:t>Integration bus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Using </a:t>
            </a:r>
            <a:r>
              <a:rPr lang="en-US" sz="1400" dirty="0">
                <a:hlinkClick r:id="rId10"/>
              </a:rPr>
              <a:t>Kenico </a:t>
            </a:r>
            <a:r>
              <a:rPr lang="en-US" sz="1400" dirty="0" smtClean="0">
                <a:hlinkClick r:id="rId10"/>
              </a:rPr>
              <a:t>API / controls </a:t>
            </a:r>
            <a:r>
              <a:rPr lang="en-US" sz="1400" dirty="0">
                <a:hlinkClick r:id="rId10"/>
              </a:rPr>
              <a:t>outside of </a:t>
            </a:r>
            <a:r>
              <a:rPr lang="en-US" sz="1400" dirty="0" smtClean="0">
                <a:hlinkClick r:id="rId10"/>
              </a:rPr>
              <a:t>Kentico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Custom </a:t>
            </a:r>
            <a:r>
              <a:rPr lang="en-US" sz="1400" dirty="0">
                <a:hlinkClick r:id="rId11"/>
              </a:rPr>
              <a:t>security </a:t>
            </a:r>
            <a:r>
              <a:rPr lang="en-US" sz="1400" dirty="0" smtClean="0">
                <a:hlinkClick r:id="rId11"/>
              </a:rPr>
              <a:t>handler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Custom </a:t>
            </a:r>
            <a:r>
              <a:rPr lang="en-US" sz="1400" dirty="0">
                <a:hlinkClick r:id="rId12"/>
              </a:rPr>
              <a:t>scheduled task(s</a:t>
            </a:r>
            <a:r>
              <a:rPr lang="en-US" sz="1400" dirty="0" smtClean="0">
                <a:hlinkClick r:id="rId12"/>
              </a:rPr>
              <a:t>)</a:t>
            </a:r>
            <a:endParaRPr lang="en-US" sz="14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run </a:t>
            </a:r>
            <a:r>
              <a:rPr lang="en-US" sz="1400" dirty="0"/>
              <a:t>in </a:t>
            </a:r>
            <a:r>
              <a:rPr lang="en-US" sz="1400" b="1" dirty="0"/>
              <a:t>context of the web </a:t>
            </a:r>
            <a:r>
              <a:rPr lang="en-US" sz="1400" b="1" dirty="0" smtClean="0"/>
              <a:t>site </a:t>
            </a:r>
            <a:r>
              <a:rPr lang="en-US" sz="1400" dirty="0" smtClean="0"/>
              <a:t>or </a:t>
            </a:r>
            <a:r>
              <a:rPr lang="en-US" sz="1400" dirty="0"/>
              <a:t>as </a:t>
            </a:r>
            <a:r>
              <a:rPr lang="en-US" sz="1400" b="1" dirty="0"/>
              <a:t>windows service </a:t>
            </a:r>
            <a:r>
              <a:rPr lang="en-US" sz="1400" dirty="0"/>
              <a:t>(better performance</a:t>
            </a:r>
            <a:r>
              <a:rPr lang="en-US" sz="1400" dirty="0" smtClean="0"/>
              <a:t>)</a:t>
            </a: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smtClean="0">
                <a:hlinkClick r:id="rId13"/>
              </a:rPr>
              <a:t>windows </a:t>
            </a:r>
            <a:r>
              <a:rPr lang="en-US" sz="1400" dirty="0">
                <a:hlinkClick r:id="rId13"/>
              </a:rPr>
              <a:t>service</a:t>
            </a:r>
            <a:r>
              <a:rPr lang="en-US" sz="1400" dirty="0"/>
              <a:t>: </a:t>
            </a:r>
            <a:r>
              <a:rPr lang="en-US" sz="1400" dirty="0" smtClean="0"/>
              <a:t>need </a:t>
            </a:r>
            <a:r>
              <a:rPr lang="en-US" sz="1400" dirty="0"/>
              <a:t>to update references and rebuild the </a:t>
            </a:r>
            <a:r>
              <a:rPr lang="en-US" sz="1400" dirty="0" smtClean="0"/>
              <a:t>project (DLL)</a:t>
            </a: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b="1" dirty="0" smtClean="0"/>
              <a:t>web site context</a:t>
            </a:r>
            <a:r>
              <a:rPr lang="en-US" sz="1400" dirty="0"/>
              <a:t>: </a:t>
            </a:r>
            <a:r>
              <a:rPr lang="en-US" sz="1400" dirty="0" smtClean="0"/>
              <a:t>no need to rebuild</a:t>
            </a:r>
            <a:r>
              <a:rPr lang="en-US" sz="1200" dirty="0" smtClean="0"/>
              <a:t>[*]</a:t>
            </a:r>
            <a:r>
              <a:rPr lang="en-US" sz="1400" dirty="0" smtClean="0"/>
              <a:t> (App_Code)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601" y="4141736"/>
            <a:ext cx="1028686" cy="360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4824" y="4107514"/>
            <a:ext cx="554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CRM</a:t>
            </a:r>
            <a:endParaRPr lang="en-US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7158820" y="4107514"/>
            <a:ext cx="626486" cy="365645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8146" y="4623265"/>
            <a:ext cx="1895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Connectivity?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Real-time?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/>
              <a:t>One/Two way synch?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661905" y="4316271"/>
            <a:ext cx="363739" cy="3451"/>
          </a:xfrm>
          <a:prstGeom prst="line">
            <a:avLst/>
          </a:prstGeom>
          <a:ln w="34925" cap="rnd"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64088" y="3659870"/>
            <a:ext cx="3198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HOW TO integrate with ANOTHER system?</a:t>
            </a:r>
          </a:p>
        </p:txBody>
      </p:sp>
    </p:spTree>
    <p:extLst>
      <p:ext uri="{BB962C8B-B14F-4D97-AF65-F5344CB8AC3E}">
        <p14:creationId xmlns:p14="http://schemas.microsoft.com/office/powerpoint/2010/main" val="280685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On-going Development</a:t>
            </a:r>
            <a:endParaRPr lang="cs-CZ" sz="2400" dirty="0"/>
          </a:p>
        </p:txBody>
      </p:sp>
      <p:sp>
        <p:nvSpPr>
          <p:cNvPr id="24" name="Rectangle 23"/>
          <p:cNvSpPr/>
          <p:nvPr/>
        </p:nvSpPr>
        <p:spPr>
          <a:xfrm>
            <a:off x="467544" y="1340768"/>
            <a:ext cx="81433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Deployment (DEV -&gt; STG -&gt; PRO)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>
                <a:hlinkClick r:id="rId2"/>
              </a:rPr>
              <a:t>staging</a:t>
            </a:r>
            <a:r>
              <a:rPr lang="en-US" sz="1600" dirty="0"/>
              <a:t>, </a:t>
            </a:r>
            <a:r>
              <a:rPr lang="en-US" sz="1600" b="1" dirty="0" smtClean="0">
                <a:hlinkClick r:id="rId3"/>
              </a:rPr>
              <a:t>import/export</a:t>
            </a:r>
            <a:r>
              <a:rPr lang="en-US" sz="1600" dirty="0" smtClean="0"/>
              <a:t> (be EXTREMLY careful - you </a:t>
            </a:r>
            <a:r>
              <a:rPr lang="en-US" sz="1600" dirty="0"/>
              <a:t>can overwrite </a:t>
            </a:r>
            <a:r>
              <a:rPr lang="en-US" sz="1600" dirty="0" smtClean="0"/>
              <a:t>anything)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 environment is using the </a:t>
            </a:r>
            <a:r>
              <a:rPr lang="en-US" sz="1600" b="1" dirty="0" smtClean="0"/>
              <a:t>SAME build/hotfix number </a:t>
            </a:r>
            <a:r>
              <a:rPr lang="en-US" sz="1600" dirty="0" smtClean="0"/>
              <a:t>as PRO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Backup </a:t>
            </a:r>
            <a:r>
              <a:rPr lang="en-US" sz="1600" dirty="0"/>
              <a:t>of the PRO DB to DEV </a:t>
            </a:r>
            <a:r>
              <a:rPr lang="en-US" sz="1600" dirty="0" smtClean="0"/>
              <a:t>(get REAL DATA </a:t>
            </a:r>
            <a:r>
              <a:rPr lang="en-US" sz="1600" dirty="0"/>
              <a:t>from PRO once </a:t>
            </a:r>
            <a:r>
              <a:rPr lang="en-US" sz="1600" dirty="0" smtClean="0"/>
              <a:t>in </a:t>
            </a:r>
            <a:r>
              <a:rPr lang="en-US" sz="1600" dirty="0"/>
              <a:t>a </a:t>
            </a:r>
            <a:r>
              <a:rPr lang="en-US" sz="1600" dirty="0" smtClean="0"/>
              <a:t>time) 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hlinkClick r:id="rId4"/>
              </a:rPr>
              <a:t>Bi-directional </a:t>
            </a:r>
            <a:r>
              <a:rPr lang="en-US" sz="1600" dirty="0">
                <a:hlinkClick r:id="rId4"/>
              </a:rPr>
              <a:t>staging </a:t>
            </a:r>
            <a:r>
              <a:rPr lang="en-US" sz="1600" dirty="0" smtClean="0"/>
              <a:t>(PRO -&gt; DEV)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Depending </a:t>
            </a:r>
            <a:r>
              <a:rPr lang="en-US" sz="1600" dirty="0"/>
              <a:t>on the </a:t>
            </a:r>
            <a:r>
              <a:rPr lang="en-US" sz="1600" b="1" dirty="0"/>
              <a:t>environment</a:t>
            </a:r>
            <a:r>
              <a:rPr lang="en-US" sz="1600" dirty="0"/>
              <a:t>, you can also </a:t>
            </a:r>
            <a:r>
              <a:rPr lang="en-US" sz="1600" dirty="0" smtClean="0"/>
              <a:t>develop/test </a:t>
            </a:r>
            <a:r>
              <a:rPr lang="en-US" sz="1600" dirty="0"/>
              <a:t>on </a:t>
            </a:r>
            <a:r>
              <a:rPr lang="en-US" sz="1600" dirty="0" smtClean="0"/>
              <a:t>the LIVE site (DEV -&gt; PRO)</a:t>
            </a:r>
            <a:endParaRPr lang="en-US" sz="1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Create “Test” folder/section</a:t>
            </a:r>
            <a:r>
              <a:rPr lang="en-US" sz="1600" dirty="0"/>
              <a:t>					</a:t>
            </a:r>
            <a:endParaRPr lang="en-US" sz="16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exclude </a:t>
            </a:r>
            <a:r>
              <a:rPr lang="en-US" sz="1600" dirty="0"/>
              <a:t>from </a:t>
            </a:r>
            <a:r>
              <a:rPr lang="en-US" sz="1600" b="1" dirty="0"/>
              <a:t>navigation</a:t>
            </a:r>
            <a:r>
              <a:rPr lang="en-US" sz="1600" dirty="0"/>
              <a:t> &amp; </a:t>
            </a:r>
            <a:r>
              <a:rPr lang="en-US" sz="1600" b="1" dirty="0"/>
              <a:t>smart search </a:t>
            </a:r>
            <a:r>
              <a:rPr lang="en-US" sz="1600" dirty="0"/>
              <a:t>&amp; </a:t>
            </a:r>
            <a:r>
              <a:rPr lang="en-US" sz="1600" b="1" dirty="0"/>
              <a:t>listing web </a:t>
            </a:r>
            <a:r>
              <a:rPr lang="en-US" sz="1600" b="1" dirty="0" smtClean="0"/>
              <a:t>parts</a:t>
            </a:r>
            <a:r>
              <a:rPr lang="en-US" sz="1600" dirty="0"/>
              <a:t>		</a:t>
            </a:r>
            <a:endParaRPr lang="en-US" sz="16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 smtClean="0"/>
              <a:t>disable </a:t>
            </a:r>
            <a:r>
              <a:rPr lang="en-US" sz="1600" b="1" dirty="0"/>
              <a:t>OM </a:t>
            </a:r>
            <a:r>
              <a:rPr lang="en-US" sz="1600" b="1" dirty="0" smtClean="0"/>
              <a:t>activities </a:t>
            </a:r>
            <a:r>
              <a:rPr lang="en-US" sz="1600" dirty="0"/>
              <a:t>on such </a:t>
            </a:r>
            <a:r>
              <a:rPr lang="en-US" sz="1600" dirty="0" smtClean="0"/>
              <a:t>pages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 smtClean="0"/>
              <a:t>setup </a:t>
            </a:r>
            <a:r>
              <a:rPr lang="en-US" sz="1600" b="1" dirty="0"/>
              <a:t>security </a:t>
            </a:r>
            <a:r>
              <a:rPr lang="en-US" sz="1600" dirty="0"/>
              <a:t>if </a:t>
            </a:r>
            <a:r>
              <a:rPr lang="en-US" sz="1600" dirty="0" smtClean="0"/>
              <a:t>needed</a:t>
            </a:r>
            <a:r>
              <a:rPr lang="en-US" sz="1600" dirty="0"/>
              <a:t>	</a:t>
            </a:r>
            <a:endParaRPr lang="en-US" sz="16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use the naming </a:t>
            </a:r>
            <a:r>
              <a:rPr lang="en-US" sz="1600" dirty="0"/>
              <a:t>convention in place, e.g. "Test</a:t>
            </a:r>
            <a:r>
              <a:rPr lang="en-US" sz="1600" dirty="0" smtClean="0"/>
              <a:t>_"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3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Upgrade &amp; Hotfix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489607" y="1196752"/>
            <a:ext cx="84028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Facts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One major version per year [ service pack(s) ] -  check </a:t>
            </a:r>
            <a:r>
              <a:rPr lang="en-US" sz="1600" dirty="0" smtClean="0">
                <a:hlinkClick r:id="rId2"/>
              </a:rPr>
              <a:t>ROADMAP</a:t>
            </a:r>
            <a:endParaRPr lang="en-US" sz="16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>
                <a:hlinkClick r:id="rId3"/>
              </a:rPr>
              <a:t>7-day hotfix policy</a:t>
            </a:r>
            <a:endParaRPr lang="en-US" sz="16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STOP</a:t>
            </a:r>
            <a:r>
              <a:rPr lang="en-US" sz="1600" dirty="0" smtClean="0"/>
              <a:t> web site when applying hotfix/upgrade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/>
              <a:t>KIM (</a:t>
            </a:r>
            <a:r>
              <a:rPr lang="en-US" sz="1600" b="1" dirty="0">
                <a:hlinkClick r:id="rId4"/>
              </a:rPr>
              <a:t>Kentico Installation </a:t>
            </a:r>
            <a:r>
              <a:rPr lang="en-US" sz="1600" b="1" dirty="0" smtClean="0">
                <a:hlinkClick r:id="rId4"/>
              </a:rPr>
              <a:t>Manager</a:t>
            </a:r>
            <a:r>
              <a:rPr lang="en-US" sz="1600" b="1" dirty="0" smtClean="0"/>
              <a:t>)</a:t>
            </a:r>
            <a:endParaRPr lang="en-US" sz="1600" b="1" dirty="0"/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/>
              <a:t>Download &amp; apply </a:t>
            </a:r>
            <a:r>
              <a:rPr lang="en-US" sz="1600" dirty="0" smtClean="0"/>
              <a:t>hotfix/upgrade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READ the instructions </a:t>
            </a:r>
            <a:r>
              <a:rPr lang="en-US" sz="1600" dirty="0" smtClean="0"/>
              <a:t>and</a:t>
            </a:r>
            <a:r>
              <a:rPr lang="en-US" sz="1600" b="1" dirty="0" smtClean="0"/>
              <a:t> follow </a:t>
            </a:r>
            <a:r>
              <a:rPr lang="en-US" sz="1600" dirty="0" smtClean="0"/>
              <a:t>them to a T (</a:t>
            </a:r>
            <a:r>
              <a:rPr lang="en-US" sz="1200" dirty="0" smtClean="0"/>
              <a:t>AND verify </a:t>
            </a:r>
            <a:r>
              <a:rPr lang="en-US" sz="1200" dirty="0" smtClean="0">
                <a:sym typeface="Wingdings" pitchFamily="2" charset="2"/>
              </a:rPr>
              <a:t>, e.g.: 3.1a -&gt; 4.0</a:t>
            </a:r>
            <a:r>
              <a:rPr lang="en-US" sz="1600" dirty="0" smtClean="0"/>
              <a:t>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CANNOT </a:t>
            </a:r>
            <a:r>
              <a:rPr lang="en-US" sz="1600" dirty="0" smtClean="0"/>
              <a:t>be applied over </a:t>
            </a:r>
            <a:r>
              <a:rPr lang="en-US" sz="1600" b="1" dirty="0" smtClean="0">
                <a:hlinkClick r:id="rId5"/>
              </a:rPr>
              <a:t>pre-compiled</a:t>
            </a:r>
            <a:r>
              <a:rPr lang="en-US" sz="1600" b="1" dirty="0" smtClean="0"/>
              <a:t> web site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HAVE backup</a:t>
            </a:r>
            <a:r>
              <a:rPr lang="en-US" sz="1600" dirty="0" smtClean="0"/>
              <a:t> of the web site (DB + PF)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TEST the hotfix/upgrade </a:t>
            </a:r>
            <a:r>
              <a:rPr lang="en-US" sz="1600" dirty="0" smtClean="0"/>
              <a:t>first in local environment, be </a:t>
            </a:r>
            <a:r>
              <a:rPr lang="en-US" sz="1600" b="1" dirty="0" smtClean="0"/>
              <a:t>PREPARED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How can I apply hotfix/upgrade on the LIVE site with minimal downtime?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DO </a:t>
            </a:r>
            <a:r>
              <a:rPr lang="en-US" sz="1600" b="1" dirty="0"/>
              <a:t>NOT CUSTOMIZE </a:t>
            </a:r>
            <a:r>
              <a:rPr lang="en-US" sz="1600" dirty="0"/>
              <a:t>system SQL queries, stored procedures, </a:t>
            </a:r>
            <a:r>
              <a:rPr lang="en-US" sz="1600" dirty="0" smtClean="0"/>
              <a:t>views, files </a:t>
            </a:r>
            <a:r>
              <a:rPr lang="en-US" sz="1600" dirty="0"/>
              <a:t>etc</a:t>
            </a:r>
            <a:r>
              <a:rPr lang="en-US" sz="1600" dirty="0" smtClean="0"/>
              <a:t>.</a:t>
            </a:r>
            <a:endParaRPr lang="en-US" sz="1600" dirty="0"/>
          </a:p>
          <a:p>
            <a:pPr marL="1200150" lvl="2" indent="-285750">
              <a:buFont typeface="Arial" pitchFamily="34" charset="0"/>
              <a:buChar char="•"/>
            </a:pPr>
            <a:endParaRPr lang="en-US" sz="16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en-US" sz="1600" dirty="0" smtClean="0"/>
              <a:t>Preparation for upgrade/hotfix starts during the </a:t>
            </a:r>
            <a:r>
              <a:rPr lang="en-US" sz="1600" b="1" dirty="0" smtClean="0"/>
              <a:t>design/development </a:t>
            </a:r>
            <a:r>
              <a:rPr lang="en-US" sz="1600" dirty="0" smtClean="0"/>
              <a:t>stage,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What can be </a:t>
            </a:r>
            <a:r>
              <a:rPr lang="en-US" sz="1600" b="1" dirty="0" smtClean="0">
                <a:solidFill>
                  <a:schemeClr val="accent6"/>
                </a:solidFill>
              </a:rPr>
              <a:t>changed with the Upgrade/Hotfix</a:t>
            </a:r>
            <a:r>
              <a:rPr lang="en-US" sz="1600" dirty="0" smtClean="0"/>
              <a:t>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/>
              <a:t>Can I customize built-in document </a:t>
            </a:r>
            <a:r>
              <a:rPr lang="en-US" sz="1600" dirty="0" smtClean="0"/>
              <a:t>type, system table (e.g. </a:t>
            </a:r>
            <a:r>
              <a:rPr lang="en-US" sz="1600" dirty="0" err="1" smtClean="0"/>
              <a:t>CMS_User</a:t>
            </a:r>
            <a:r>
              <a:rPr lang="en-US" sz="1600" dirty="0" smtClean="0"/>
              <a:t>) etc.?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b="1" dirty="0" smtClean="0"/>
              <a:t>What does the package contain?</a:t>
            </a:r>
            <a:endParaRPr lang="en-US" sz="1600" b="1" dirty="0"/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600" dirty="0" smtClean="0"/>
              <a:t>SQL script (?)</a:t>
            </a:r>
            <a:endParaRPr lang="en-US" sz="1600" dirty="0"/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600" dirty="0" smtClean="0"/>
              <a:t>Files (?)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en-US" sz="1600" dirty="0" smtClean="0"/>
              <a:t>new Kentico </a:t>
            </a:r>
            <a:r>
              <a:rPr lang="en-US" sz="1600" dirty="0" err="1" smtClean="0"/>
              <a:t>dll</a:t>
            </a:r>
            <a:r>
              <a:rPr lang="en-US" sz="1600" dirty="0" smtClean="0"/>
              <a:t> files with each hotfix/upgrade</a:t>
            </a:r>
          </a:p>
          <a:p>
            <a:pPr marL="3028950" lvl="6" indent="-285750">
              <a:buFont typeface="Arial" pitchFamily="34" charset="0"/>
              <a:buChar char="•"/>
            </a:pPr>
            <a:r>
              <a:rPr lang="en-US" sz="1600" dirty="0" smtClean="0"/>
              <a:t>provide </a:t>
            </a:r>
            <a:r>
              <a:rPr lang="en-US" sz="1600" dirty="0">
                <a:hlinkClick r:id="rId6"/>
              </a:rPr>
              <a:t>custom code from </a:t>
            </a:r>
            <a:r>
              <a:rPr lang="en-US" sz="1600" dirty="0" smtClean="0">
                <a:hlinkClick r:id="rId6"/>
              </a:rPr>
              <a:t>App_Code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2792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Upgrade &amp; Hotfix 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489607" y="1196752"/>
            <a:ext cx="8402871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Upgrade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NOT cumulative </a:t>
            </a:r>
            <a:r>
              <a:rPr lang="en-US" sz="1600" dirty="0" smtClean="0"/>
              <a:t>(5.0 -&gt; 5.5 -&gt; 5.5R2 etc.)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 smtClean="0"/>
              <a:t>Post-upgrade code </a:t>
            </a:r>
            <a:r>
              <a:rPr lang="en-US" sz="1600" dirty="0" smtClean="0"/>
              <a:t>executed first time application starts (+ import package)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Check </a:t>
            </a:r>
            <a:r>
              <a:rPr lang="en-US" sz="1600" b="1" dirty="0" smtClean="0"/>
              <a:t>NEW</a:t>
            </a:r>
            <a:r>
              <a:rPr lang="en-US" sz="1600" dirty="0" smtClean="0"/>
              <a:t> </a:t>
            </a:r>
            <a:r>
              <a:rPr lang="en-US" sz="1600" b="1" dirty="0" smtClean="0"/>
              <a:t>system requirements </a:t>
            </a:r>
            <a:r>
              <a:rPr lang="en-US" sz="1600" dirty="0" smtClean="0"/>
              <a:t>(SQL, .NET etc.)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You can </a:t>
            </a:r>
            <a:r>
              <a:rPr lang="en-US" sz="1600" b="1" dirty="0" smtClean="0"/>
              <a:t>APPLY</a:t>
            </a:r>
            <a:r>
              <a:rPr lang="en-US" sz="1600" dirty="0" smtClean="0"/>
              <a:t> it only </a:t>
            </a:r>
            <a:r>
              <a:rPr lang="en-US" sz="1600" b="1" dirty="0" smtClean="0"/>
              <a:t>ONCE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API CHANGES </a:t>
            </a:r>
            <a:r>
              <a:rPr lang="en-US" sz="1600" dirty="0" smtClean="0"/>
              <a:t>(custom files, transformations, k# code, web part layouts etc.)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 smtClean="0"/>
              <a:t>DO NOT </a:t>
            </a:r>
            <a:r>
              <a:rPr lang="en-US" sz="1600" dirty="0" smtClean="0"/>
              <a:t>use</a:t>
            </a:r>
            <a:r>
              <a:rPr lang="en-US" sz="1600" b="1" dirty="0" smtClean="0"/>
              <a:t> obsolete methods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Hotfix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smtClean="0"/>
              <a:t>Latest </a:t>
            </a:r>
            <a:r>
              <a:rPr lang="en-US" sz="1600" b="1" dirty="0" smtClean="0"/>
              <a:t>hotfix </a:t>
            </a:r>
            <a:r>
              <a:rPr lang="en-US" sz="1600" dirty="0" smtClean="0"/>
              <a:t>package contains </a:t>
            </a:r>
            <a:r>
              <a:rPr lang="en-US" sz="1600" b="1" dirty="0" smtClean="0"/>
              <a:t>fix of all previous packages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hotfix </a:t>
            </a:r>
            <a:r>
              <a:rPr lang="en-US" sz="1600" dirty="0" smtClean="0"/>
              <a:t>is not tested </a:t>
            </a:r>
            <a:r>
              <a:rPr lang="en-US" sz="1600" dirty="0"/>
              <a:t>for all possible </a:t>
            </a:r>
            <a:r>
              <a:rPr lang="en-US" sz="1600" dirty="0" smtClean="0"/>
              <a:t>scenarios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 smtClean="0"/>
              <a:t>NO NEED to apply frequently</a:t>
            </a:r>
            <a:r>
              <a:rPr lang="en-US" sz="1600" dirty="0" smtClean="0"/>
              <a:t> unless you run into some issues (bug)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Can be executed any number of </a:t>
            </a:r>
            <a:r>
              <a:rPr lang="en-US" sz="1600" dirty="0" smtClean="0"/>
              <a:t>times </a:t>
            </a:r>
            <a:r>
              <a:rPr lang="en-US" dirty="0"/>
              <a:t>	</a:t>
            </a:r>
          </a:p>
          <a:p>
            <a:pPr marL="1200150" lvl="2" indent="-285750">
              <a:buFont typeface="Arial" pitchFamily="34" charset="0"/>
              <a:buChar char="•"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908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cs-CZ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0458421"/>
              </p:ext>
            </p:extLst>
          </p:nvPr>
        </p:nvGraphicFramePr>
        <p:xfrm>
          <a:off x="3203848" y="2636912"/>
          <a:ext cx="5760640" cy="375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23528" y="1340768"/>
            <a:ext cx="840287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GET familiar with Kentico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b="1" dirty="0" smtClean="0"/>
              <a:t>Project folder </a:t>
            </a:r>
            <a:r>
              <a:rPr lang="en-US" sz="1600" dirty="0" smtClean="0"/>
              <a:t>structure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b="1" dirty="0" smtClean="0"/>
              <a:t>Customization</a:t>
            </a:r>
            <a:r>
              <a:rPr lang="en-US" sz="1600" dirty="0" smtClean="0"/>
              <a:t> options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b="1" dirty="0" smtClean="0"/>
              <a:t>API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sz="1600" dirty="0" smtClean="0"/>
              <a:t>DO NOT MODIFY </a:t>
            </a:r>
            <a:r>
              <a:rPr lang="en-US" sz="1600" b="1" dirty="0" smtClean="0"/>
              <a:t>system</a:t>
            </a:r>
            <a:r>
              <a:rPr lang="en-US" sz="1600" dirty="0" smtClean="0"/>
              <a:t> related </a:t>
            </a:r>
            <a:r>
              <a:rPr lang="en-US" sz="1600" b="1" dirty="0" smtClean="0"/>
              <a:t>objects</a:t>
            </a:r>
            <a:r>
              <a:rPr lang="en-US" sz="1600" dirty="0" smtClean="0"/>
              <a:t> (FS, DB)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ANALYZE &amp; CONSULT the solution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Consider </a:t>
            </a:r>
            <a:r>
              <a:rPr lang="en-US" sz="1600" b="1" dirty="0"/>
              <a:t>the </a:t>
            </a:r>
            <a:r>
              <a:rPr lang="en-US" sz="1600" b="1" dirty="0" smtClean="0"/>
              <a:t>CONTEXT &amp; ENVIRONMENT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Take advantage of BUILT-IN functionality / features</a:t>
            </a:r>
          </a:p>
          <a:p>
            <a:pPr lvl="0"/>
            <a:r>
              <a:rPr lang="en-US" sz="1600" b="1" dirty="0"/>
              <a:t> </a:t>
            </a:r>
            <a:r>
              <a:rPr lang="en-US" sz="1600" b="1" dirty="0" smtClean="0"/>
              <a:t>      </a:t>
            </a:r>
            <a:r>
              <a:rPr lang="en-US" sz="1600" dirty="0" smtClean="0"/>
              <a:t>as much as possible</a:t>
            </a:r>
            <a:endParaRPr lang="en-US" sz="16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TEST &amp; OPTIMIZE </a:t>
            </a:r>
            <a:r>
              <a:rPr lang="en-US" sz="1600" dirty="0" smtClean="0"/>
              <a:t>the design 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6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			</a:t>
            </a:r>
            <a:r>
              <a:rPr lang="en-US" sz="2400" b="1" dirty="0" err="1" smtClean="0"/>
              <a:t>Miro</a:t>
            </a:r>
            <a:r>
              <a:rPr lang="en-US" sz="2400" b="1" dirty="0" smtClean="0"/>
              <a:t> Remias</a:t>
            </a:r>
          </a:p>
          <a:p>
            <a:pPr marL="1371600" lvl="3" indent="0">
              <a:buNone/>
            </a:pPr>
            <a:r>
              <a:rPr lang="en-US" sz="1200" dirty="0" smtClean="0"/>
              <a:t>	</a:t>
            </a:r>
            <a:r>
              <a:rPr lang="en-US" sz="1400" dirty="0" smtClean="0"/>
              <a:t>e-mail: </a:t>
            </a:r>
            <a:r>
              <a:rPr lang="en-US" sz="1400" dirty="0" smtClean="0">
                <a:hlinkClick r:id="rId2"/>
              </a:rPr>
              <a:t>miro@kentico.com</a:t>
            </a:r>
            <a:endParaRPr lang="en-US" sz="1400" dirty="0" smtClean="0"/>
          </a:p>
          <a:p>
            <a:pPr marL="1371600" lvl="3" indent="0">
              <a:buNone/>
            </a:pPr>
            <a:r>
              <a:rPr lang="en-US" sz="1400" dirty="0" smtClean="0"/>
              <a:t>	consulting</a:t>
            </a:r>
            <a:r>
              <a:rPr lang="en-US" sz="1400" dirty="0"/>
              <a:t>: </a:t>
            </a:r>
            <a:r>
              <a:rPr lang="en-US" sz="1400" dirty="0">
                <a:hlinkClick r:id="rId3"/>
              </a:rPr>
              <a:t>http://www.kentico.com/Support/Consulting/Overview</a:t>
            </a:r>
            <a:endParaRPr lang="en-US" sz="1400" dirty="0" smtClean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4" y="1556792"/>
            <a:ext cx="177619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Did You Find Yourself In Situation Like This?</a:t>
            </a:r>
            <a:endParaRPr lang="cs-CZ" dirty="0"/>
          </a:p>
        </p:txBody>
      </p:sp>
      <p:sp>
        <p:nvSpPr>
          <p:cNvPr id="9" name="Rectangle 8"/>
          <p:cNvSpPr/>
          <p:nvPr/>
        </p:nvSpPr>
        <p:spPr>
          <a:xfrm>
            <a:off x="323528" y="1237952"/>
            <a:ext cx="8402871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L"/>
            </a:pPr>
            <a:r>
              <a:rPr lang="en-US" sz="1600" b="1" dirty="0" smtClean="0"/>
              <a:t>Exception after upgrade/hotfix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Solution?</a:t>
            </a:r>
          </a:p>
          <a:p>
            <a:pPr marL="285750" lvl="0" indent="-285750">
              <a:buFont typeface="Wingdings" pitchFamily="2" charset="2"/>
              <a:buChar char="L"/>
            </a:pPr>
            <a:r>
              <a:rPr lang="en-US" sz="1600" b="1" dirty="0" smtClean="0"/>
              <a:t>Web site is slow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Server is not responding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We are losing clients/money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sz="1600" b="1" dirty="0" smtClean="0"/>
              <a:t>I don’t have enough time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How can I deliver more in less time?</a:t>
            </a:r>
            <a:r>
              <a:rPr lang="en-US" sz="1600" b="1" dirty="0" smtClean="0"/>
              <a:t>	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600" dirty="0" smtClean="0"/>
              <a:t>There is always something to improve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B050"/>
                </a:solidFill>
              </a:rPr>
              <a:t>Proper</a:t>
            </a:r>
            <a:r>
              <a:rPr lang="en-US" sz="1600" b="1" dirty="0" smtClean="0"/>
              <a:t> design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NOT affect/destroy the system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b="1" dirty="0" smtClean="0"/>
              <a:t>CONTEXT </a:t>
            </a:r>
            <a:r>
              <a:rPr lang="en-US" sz="1600" dirty="0" smtClean="0"/>
              <a:t>of implementation/customization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600" b="1" dirty="0" smtClean="0">
                <a:solidFill>
                  <a:srgbClr val="00B050"/>
                </a:solidFill>
              </a:rPr>
              <a:t>Efficient</a:t>
            </a:r>
            <a:r>
              <a:rPr lang="en-US" sz="1600" b="1" dirty="0" smtClean="0"/>
              <a:t> solution/work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Performance &amp; Optimization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/>
              <a:t>GET familiar with the system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TAKE advantage of built-in features/functionality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b="1" dirty="0" smtClean="0"/>
              <a:t>SIMPLIFY </a:t>
            </a:r>
            <a:r>
              <a:rPr lang="en-US" sz="1600" dirty="0" smtClean="0"/>
              <a:t>work of user &amp; developer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r>
              <a:rPr lang="en-US" sz="1200" b="1" dirty="0"/>
              <a:t>NOTE</a:t>
            </a:r>
            <a:r>
              <a:rPr lang="en-US" sz="1200" dirty="0"/>
              <a:t>: </a:t>
            </a:r>
            <a:r>
              <a:rPr lang="en-US" sz="1200" dirty="0" smtClean="0">
                <a:hlinkClick r:id="rId2"/>
              </a:rPr>
              <a:t>Performance mistakes</a:t>
            </a:r>
            <a:r>
              <a:rPr lang="en-US" sz="1200" dirty="0" smtClean="0"/>
              <a:t> webinar</a:t>
            </a:r>
            <a:endParaRPr lang="en-US" sz="1200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994" y="1237952"/>
            <a:ext cx="4409405" cy="2479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92896"/>
            <a:ext cx="2539139" cy="334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0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240672" y="1382745"/>
            <a:ext cx="6761716" cy="4934263"/>
          </a:xfrm>
          <a:prstGeom prst="rect">
            <a:avLst/>
          </a:prstGeom>
          <a:solidFill>
            <a:schemeClr val="accent6">
              <a:lumMod val="40000"/>
              <a:lumOff val="60000"/>
              <a:alpha val="21000"/>
            </a:schemeClr>
          </a:solidFill>
          <a:ln>
            <a:solidFill>
              <a:schemeClr val="accent6">
                <a:lumMod val="60000"/>
                <a:lumOff val="4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/>
          <p:cNvSpPr/>
          <p:nvPr/>
        </p:nvSpPr>
        <p:spPr>
          <a:xfrm>
            <a:off x="7164288" y="1370326"/>
            <a:ext cx="1800200" cy="4938994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24" y="4037326"/>
            <a:ext cx="1507232" cy="1507232"/>
          </a:xfrm>
          <a:prstGeom prst="rect">
            <a:avLst/>
          </a:prstGeom>
        </p:spPr>
      </p:pic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Kentico Developer – Task Processing DIAGRAM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900" y="2474110"/>
            <a:ext cx="4572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90" y="246669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968" y="4562342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" y="4562342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21" y="247411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0" y="2474110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4562342"/>
            <a:ext cx="457200" cy="4572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2514422" y="2702710"/>
            <a:ext cx="4435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658849" y="2702709"/>
            <a:ext cx="7499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016" y="4417905"/>
            <a:ext cx="228600" cy="228600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3621530" y="2978520"/>
            <a:ext cx="981148" cy="455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09" y="4868907"/>
            <a:ext cx="228600" cy="2286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H="1" flipV="1">
            <a:off x="3658849" y="4790942"/>
            <a:ext cx="48189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2561537" y="4725144"/>
            <a:ext cx="48189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503431" y="4790941"/>
            <a:ext cx="481895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29971" y="2202824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DEVELOPER</a:t>
            </a:r>
            <a:endParaRPr lang="en-US" sz="10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566115" y="4116877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CONTEXT</a:t>
            </a:r>
            <a:endParaRPr lang="en-US" sz="1000" b="1" dirty="0"/>
          </a:p>
        </p:txBody>
      </p:sp>
      <p:pic>
        <p:nvPicPr>
          <p:cNvPr id="166" name="Picture 16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479" y="2956545"/>
            <a:ext cx="457200" cy="4572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7838850" y="3057444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Consulting</a:t>
            </a:r>
            <a:endParaRPr lang="en-US" sz="1000" b="1" dirty="0"/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87" y="3629583"/>
            <a:ext cx="457200" cy="4572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867687" y="3714418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Support</a:t>
            </a:r>
            <a:endParaRPr lang="en-US" sz="1000" b="1" dirty="0"/>
          </a:p>
        </p:txBody>
      </p:sp>
      <p:pic>
        <p:nvPicPr>
          <p:cNvPr id="168" name="Picture 1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87" y="4301336"/>
            <a:ext cx="457200" cy="4572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7889030" y="4406825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Forums</a:t>
            </a:r>
            <a:endParaRPr lang="en-US" sz="1000" b="1" dirty="0"/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19" y="2266577"/>
            <a:ext cx="457200" cy="4572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7795679" y="2141234"/>
            <a:ext cx="108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Documentation</a:t>
            </a:r>
          </a:p>
          <a:p>
            <a:r>
              <a:rPr lang="en-US" sz="1000" b="1" dirty="0" smtClean="0"/>
              <a:t>KB</a:t>
            </a:r>
          </a:p>
          <a:p>
            <a:r>
              <a:rPr lang="en-US" sz="1000" b="1" dirty="0" smtClean="0"/>
              <a:t>FAQ</a:t>
            </a:r>
          </a:p>
          <a:p>
            <a:r>
              <a:rPr lang="en-US" sz="1000" b="1" dirty="0" smtClean="0"/>
              <a:t>Blog post</a:t>
            </a:r>
            <a:endParaRPr lang="en-US" sz="1000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7092280" y="1370326"/>
            <a:ext cx="0" cy="493899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5391352" y="2702709"/>
            <a:ext cx="13921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313583" y="3108908"/>
            <a:ext cx="862569" cy="1254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17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840" y="3433550"/>
            <a:ext cx="457200" cy="4572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433708" y="3058623"/>
            <a:ext cx="126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OPTIONS / IDEAS</a:t>
            </a:r>
            <a:endParaRPr lang="en-US" sz="1000" b="1" dirty="0"/>
          </a:p>
        </p:txBody>
      </p:sp>
      <p:pic>
        <p:nvPicPr>
          <p:cNvPr id="176" name="Picture 1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40" y="3289627"/>
            <a:ext cx="457200" cy="457200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 flipH="1">
            <a:off x="5328515" y="3518227"/>
            <a:ext cx="145503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410487" y="1514963"/>
            <a:ext cx="13098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KENTICO RESOURCES</a:t>
            </a:r>
            <a:endParaRPr lang="en-US" sz="10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4940640" y="3804490"/>
            <a:ext cx="0" cy="201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4454992" y="2226624"/>
            <a:ext cx="1256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HOW? QUESTIONS</a:t>
            </a:r>
            <a:endParaRPr lang="en-US" sz="10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989021" y="2220469"/>
            <a:ext cx="8252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ANALYSIS</a:t>
            </a:r>
            <a:endParaRPr lang="en-US" sz="10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5032626" y="4799997"/>
            <a:ext cx="240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?</a:t>
            </a:r>
            <a:endParaRPr lang="en-US" sz="24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870032" y="5095996"/>
            <a:ext cx="1111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DEVELOPMENT</a:t>
            </a:r>
            <a:endParaRPr lang="en-US" sz="1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969000" y="5095995"/>
            <a:ext cx="767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TESTING</a:t>
            </a:r>
            <a:endParaRPr lang="en-US" sz="10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589798" y="5095994"/>
            <a:ext cx="1255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USE / DEPLOYMENT</a:t>
            </a:r>
            <a:endParaRPr lang="en-US" sz="1000" b="1" dirty="0"/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1426317" y="2676448"/>
            <a:ext cx="4435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981057" y="2202823"/>
            <a:ext cx="584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TASK</a:t>
            </a:r>
            <a:endParaRPr lang="en-US" sz="1000" b="1" dirty="0"/>
          </a:p>
        </p:txBody>
      </p:sp>
      <p:sp>
        <p:nvSpPr>
          <p:cNvPr id="96" name="Rectangle 95"/>
          <p:cNvSpPr/>
          <p:nvPr/>
        </p:nvSpPr>
        <p:spPr>
          <a:xfrm>
            <a:off x="2728960" y="4176960"/>
            <a:ext cx="1252972" cy="183037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656" y="5544558"/>
            <a:ext cx="800989" cy="280346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>
          <a:xfrm flipV="1">
            <a:off x="3285852" y="3057446"/>
            <a:ext cx="0" cy="307422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 flipV="1">
            <a:off x="3301894" y="3804491"/>
            <a:ext cx="7606" cy="558607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V="1">
            <a:off x="2595991" y="4854016"/>
            <a:ext cx="44353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99" y="3459790"/>
            <a:ext cx="268931" cy="2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Development – Task Implementation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2"/>
            <a:ext cx="5839640" cy="22767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196752"/>
            <a:ext cx="840287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Document Content Rating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Kentico Options</a:t>
            </a:r>
            <a:endParaRPr lang="en-US" sz="16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Content Rating </a:t>
            </a:r>
            <a:r>
              <a:rPr lang="en-US" sz="1600" dirty="0" smtClean="0"/>
              <a:t>Module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On-line Forms </a:t>
            </a:r>
            <a:r>
              <a:rPr lang="en-US" sz="1600" dirty="0" smtClean="0"/>
              <a:t>Module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Custom Tables </a:t>
            </a:r>
            <a:r>
              <a:rPr lang="en-US" sz="1600" dirty="0" smtClean="0"/>
              <a:t>Module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 smtClean="0"/>
              <a:t>DocumentCustomData</a:t>
            </a:r>
            <a:r>
              <a:rPr lang="en-US" sz="1600" dirty="0" smtClean="0"/>
              <a:t> (XML) column of Document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Combination (?) </a:t>
            </a:r>
            <a:r>
              <a:rPr lang="en-US" sz="1600" dirty="0" smtClean="0"/>
              <a:t>-&gt; </a:t>
            </a:r>
            <a:r>
              <a:rPr lang="en-US" sz="1600" b="1" dirty="0" smtClean="0"/>
              <a:t>proper/efficient/optimized</a:t>
            </a:r>
            <a:r>
              <a:rPr lang="en-US" sz="1600" dirty="0" smtClean="0"/>
              <a:t> implementation? [DEPENDS]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en-US" sz="1600" b="1" dirty="0" smtClean="0"/>
              <a:t>Other Option(s)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Custom implementation / logic / code [</a:t>
            </a:r>
            <a:r>
              <a:rPr lang="en-US" sz="1600" b="1" dirty="0" smtClean="0">
                <a:solidFill>
                  <a:srgbClr val="FF0000"/>
                </a:solidFill>
              </a:rPr>
              <a:t>requires extra time</a:t>
            </a:r>
            <a:r>
              <a:rPr lang="en-US" sz="1600" dirty="0" smtClean="0">
                <a:solidFill>
                  <a:srgbClr val="FF0000"/>
                </a:solidFill>
              </a:rPr>
              <a:t>]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3rd party component(s</a:t>
            </a:r>
            <a:r>
              <a:rPr lang="en-US" sz="1600" dirty="0" smtClean="0">
                <a:solidFill>
                  <a:srgbClr val="FF0000"/>
                </a:solidFill>
              </a:rPr>
              <a:t>)</a:t>
            </a:r>
            <a:endParaRPr lang="en-US" sz="1600" dirty="0">
              <a:solidFill>
                <a:srgbClr val="FF0000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 smtClean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7" name="Oval 6"/>
          <p:cNvSpPr/>
          <p:nvPr/>
        </p:nvSpPr>
        <p:spPr>
          <a:xfrm>
            <a:off x="5004048" y="1545134"/>
            <a:ext cx="1591168" cy="576064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27150" y="2037842"/>
            <a:ext cx="1296144" cy="756084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242716" y="3064801"/>
            <a:ext cx="1296144" cy="756084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927150" y="2875780"/>
            <a:ext cx="432048" cy="378042"/>
          </a:xfrm>
          <a:prstGeom prst="ellipse">
            <a:avLst/>
          </a:prstGeom>
          <a:solidFill>
            <a:schemeClr val="accent1">
              <a:alpha val="11000"/>
            </a:schemeClr>
          </a:solidFill>
          <a:ln>
            <a:solidFill>
              <a:schemeClr val="accent1">
                <a:shade val="50000"/>
                <a:alpha val="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00091" y="2800041"/>
            <a:ext cx="3555574" cy="81908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89489" y="1188285"/>
            <a:ext cx="355557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/>
              <a:t>Implementation </a:t>
            </a:r>
            <a:r>
              <a:rPr lang="en-US" dirty="0" smtClean="0"/>
              <a:t>[DEMO] (Content Rating)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40287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Content Rating Module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hlinkClick r:id="rId2"/>
              </a:rPr>
              <a:t>Documentation</a:t>
            </a:r>
            <a:r>
              <a:rPr lang="en-US" sz="1600" dirty="0" smtClean="0"/>
              <a:t> – </a:t>
            </a:r>
            <a:r>
              <a:rPr lang="en-US" sz="1600" b="1" dirty="0" smtClean="0"/>
              <a:t>simple</a:t>
            </a:r>
            <a:r>
              <a:rPr lang="en-US" sz="1600" dirty="0" smtClean="0"/>
              <a:t> document rating,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err="1" smtClean="0"/>
              <a:t>CMS_Document</a:t>
            </a:r>
            <a:r>
              <a:rPr lang="en-US" sz="1400" dirty="0" smtClean="0"/>
              <a:t> table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err="1" smtClean="0"/>
              <a:t>DocumentRatingValue</a:t>
            </a:r>
            <a:r>
              <a:rPr lang="en-US" sz="1400" dirty="0" smtClean="0"/>
              <a:t> </a:t>
            </a:r>
            <a:r>
              <a:rPr lang="en-US" sz="1400" dirty="0"/>
              <a:t>[Rating value]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err="1" smtClean="0"/>
              <a:t>DocumentRatings</a:t>
            </a:r>
            <a:r>
              <a:rPr lang="en-US" sz="1400" dirty="0" smtClean="0"/>
              <a:t> </a:t>
            </a:r>
            <a:r>
              <a:rPr lang="en-US" sz="1400" dirty="0"/>
              <a:t>[Number of ratings</a:t>
            </a:r>
            <a:r>
              <a:rPr lang="en-US" sz="1400" dirty="0" smtClean="0"/>
              <a:t>]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Questions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DATA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Can I extend the </a:t>
            </a:r>
            <a:r>
              <a:rPr lang="en-US" sz="1600" b="1" dirty="0" err="1" smtClean="0"/>
              <a:t>CMS_Document</a:t>
            </a:r>
            <a:r>
              <a:rPr lang="en-US" sz="1600" dirty="0" smtClean="0"/>
              <a:t> (system) table using custom fields?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What is the deal with the “knowledgeable” checkbox?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600" dirty="0" smtClean="0"/>
              <a:t>I need content rating records per ‘user’ and ‘document’?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1" dirty="0" smtClean="0"/>
              <a:t>CODE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Can I extend the (built-in/system) ‘Content rating’ web part?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600" b="1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8" y="1279309"/>
            <a:ext cx="3411561" cy="1330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166" y="2945904"/>
            <a:ext cx="1781424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/>
              <a:t>Implementation </a:t>
            </a:r>
            <a:r>
              <a:rPr lang="en-US" dirty="0" smtClean="0"/>
              <a:t>[DEMO] (Online Forms)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402871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On-line Forms Module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hlinkClick r:id="rId2"/>
              </a:rPr>
              <a:t>Documentation</a:t>
            </a:r>
            <a:r>
              <a:rPr lang="en-US" sz="1600" dirty="0" smtClean="0"/>
              <a:t> - configured/customized </a:t>
            </a:r>
            <a:r>
              <a:rPr lang="en-US" sz="1600" b="1" dirty="0" smtClean="0"/>
              <a:t>forms</a:t>
            </a:r>
            <a:endParaRPr lang="en-US" sz="1600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Implementation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DATA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ONE record on DB level per EACH submission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Each FORM CONTROL is represented as </a:t>
            </a:r>
          </a:p>
          <a:p>
            <a:pPr marL="1168400" lvl="2"/>
            <a:r>
              <a:rPr lang="en-US" sz="1400" dirty="0"/>
              <a:t> </a:t>
            </a:r>
            <a:r>
              <a:rPr lang="en-US" sz="1400" dirty="0" smtClean="0"/>
              <a:t>separate COLUMN on DB level</a:t>
            </a:r>
          </a:p>
          <a:p>
            <a:pPr marL="1168400" lvl="1" indent="-271463">
              <a:buFont typeface="Arial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chemeClr val="accent6"/>
                </a:solidFill>
              </a:rPr>
              <a:t>HOW do I connect DOCUMENT and FORM?</a:t>
            </a:r>
          </a:p>
          <a:p>
            <a:pPr marL="1625600" lvl="2" indent="-271463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accent6"/>
                </a:solidFill>
              </a:rPr>
              <a:t>CMS_Document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2082800" lvl="3" indent="-271463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accent6"/>
                </a:solidFill>
              </a:rPr>
              <a:t>DocumentID</a:t>
            </a:r>
            <a:r>
              <a:rPr lang="en-US" sz="1400" dirty="0" smtClean="0">
                <a:solidFill>
                  <a:schemeClr val="accent6"/>
                </a:solidFill>
              </a:rPr>
              <a:t> vs. </a:t>
            </a:r>
            <a:r>
              <a:rPr lang="en-US" sz="1400" dirty="0" err="1" smtClean="0">
                <a:solidFill>
                  <a:schemeClr val="accent6"/>
                </a:solidFill>
              </a:rPr>
              <a:t>DocumentGUID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CODE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/>
              <a:t>Built-in web part</a:t>
            </a:r>
            <a:r>
              <a:rPr lang="en-US" sz="1400" dirty="0" smtClean="0"/>
              <a:t>, form controls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6"/>
                </a:solidFill>
              </a:rPr>
              <a:t>HOW do I DISPLAY the </a:t>
            </a:r>
            <a:r>
              <a:rPr lang="en-US" sz="1400" b="1" dirty="0" smtClean="0">
                <a:solidFill>
                  <a:schemeClr val="accent6"/>
                </a:solidFill>
              </a:rPr>
              <a:t>RESULTS/RATING?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6"/>
                </a:solidFill>
              </a:rPr>
              <a:t>Repeater with custom query </a:t>
            </a:r>
            <a:r>
              <a:rPr lang="en-US" sz="1400" dirty="0" smtClean="0">
                <a:solidFill>
                  <a:schemeClr val="accent6"/>
                </a:solidFill>
              </a:rPr>
              <a:t>web part</a:t>
            </a:r>
            <a:endParaRPr lang="en-US" sz="1400" b="1" dirty="0" smtClean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Questions [CONTEXT CONSIDERATION]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Will this implementation work with </a:t>
            </a:r>
            <a:r>
              <a:rPr lang="en-US" sz="1400" b="1" dirty="0" smtClean="0"/>
              <a:t>documents of any type</a:t>
            </a:r>
            <a:r>
              <a:rPr lang="en-US" sz="1400" dirty="0" smtClean="0"/>
              <a:t>?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1400" dirty="0"/>
              <a:t>What about the </a:t>
            </a:r>
            <a:r>
              <a:rPr lang="en-US" sz="1400" b="1" dirty="0" smtClean="0"/>
              <a:t>multi-lingual </a:t>
            </a:r>
            <a:r>
              <a:rPr lang="en-US" sz="1400" b="1" dirty="0"/>
              <a:t>web </a:t>
            </a:r>
            <a:r>
              <a:rPr lang="en-US" sz="1400" b="1" dirty="0" smtClean="0"/>
              <a:t>site</a:t>
            </a:r>
            <a:r>
              <a:rPr lang="en-US" sz="1400" dirty="0" smtClean="0"/>
              <a:t> feature? (‘en-us’ vs. ‘</a:t>
            </a:r>
            <a:r>
              <a:rPr lang="en-US" sz="1400" dirty="0" err="1" smtClean="0"/>
              <a:t>cs-cz</a:t>
            </a:r>
            <a:r>
              <a:rPr lang="en-US" sz="1400" dirty="0" smtClean="0"/>
              <a:t>’)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Will the </a:t>
            </a:r>
            <a:r>
              <a:rPr lang="en-US" sz="1400" b="1" dirty="0" smtClean="0"/>
              <a:t>data be </a:t>
            </a:r>
            <a:r>
              <a:rPr lang="en-US" sz="1400" b="1" dirty="0" smtClean="0">
                <a:hlinkClick r:id="rId3"/>
              </a:rPr>
              <a:t>synchronized</a:t>
            </a:r>
            <a:r>
              <a:rPr lang="en-US" sz="1400" b="1" dirty="0" smtClean="0"/>
              <a:t> </a:t>
            </a:r>
            <a:r>
              <a:rPr lang="en-US" sz="1400" dirty="0" smtClean="0"/>
              <a:t>with other environments? (</a:t>
            </a:r>
            <a:r>
              <a:rPr lang="en-US" sz="1400" b="1" dirty="0" smtClean="0">
                <a:solidFill>
                  <a:srgbClr val="00B050"/>
                </a:solidFill>
              </a:rPr>
              <a:t>import/export</a:t>
            </a:r>
            <a:r>
              <a:rPr lang="en-US" sz="1400" dirty="0" smtClean="0"/>
              <a:t>, </a:t>
            </a:r>
            <a:r>
              <a:rPr lang="en-US" sz="1400" b="1" dirty="0" smtClean="0">
                <a:solidFill>
                  <a:srgbClr val="FF0000"/>
                </a:solidFill>
              </a:rPr>
              <a:t>staging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Is this solution </a:t>
            </a:r>
            <a:r>
              <a:rPr lang="en-US" sz="1400" b="1" dirty="0" smtClean="0"/>
              <a:t>optimized</a:t>
            </a:r>
            <a:r>
              <a:rPr lang="en-US" sz="1400" dirty="0" smtClean="0"/>
              <a:t>?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1400" b="1" dirty="0">
                <a:solidFill>
                  <a:srgbClr val="00B050"/>
                </a:solidFill>
              </a:rPr>
              <a:t>Extendibility, </a:t>
            </a:r>
            <a:r>
              <a:rPr lang="en-US" sz="1400" b="1" dirty="0">
                <a:solidFill>
                  <a:schemeClr val="accent6"/>
                </a:solidFill>
              </a:rPr>
              <a:t>Performance, Usability?</a:t>
            </a:r>
          </a:p>
          <a:p>
            <a:pPr marL="285750" lvl="0" indent="-285750">
              <a:buFont typeface="Wingdings" pitchFamily="2" charset="2"/>
              <a:buChar char="ü"/>
            </a:pPr>
            <a:endParaRPr lang="en-US" sz="16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00091" y="2800040"/>
            <a:ext cx="3555574" cy="235715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9489" y="1188285"/>
            <a:ext cx="355557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8" y="1279309"/>
            <a:ext cx="3411561" cy="1330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82" y="2924944"/>
            <a:ext cx="2599791" cy="21072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2240" y="2800040"/>
            <a:ext cx="12566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ONLINE FORM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6786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/>
              <a:t>Implementation </a:t>
            </a:r>
            <a:r>
              <a:rPr lang="en-US" dirty="0" smtClean="0"/>
              <a:t>[DEMO] (Online Forms)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40287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/>
              <a:t>Questions [CONTEXT CONSIDERATION]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/>
              <a:t>Performance?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/>
              <a:t>Displaying/listing results/rating?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smtClean="0">
                <a:hlinkClick r:id="rId2"/>
              </a:rPr>
              <a:t>Cache</a:t>
            </a:r>
            <a:r>
              <a:rPr lang="en-US" sz="1400" dirty="0" smtClean="0"/>
              <a:t> the results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smtClean="0"/>
              <a:t>Optimize the SQL query / logic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400" dirty="0" smtClean="0"/>
              <a:t>1k users, 1k documents, 2 cultures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Customization</a:t>
            </a:r>
            <a:r>
              <a:rPr lang="en-US" sz="1400" dirty="0" smtClean="0"/>
              <a:t> possibilities for online forms?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>
                <a:hlinkClick r:id="rId3"/>
              </a:rPr>
              <a:t>Form handlers</a:t>
            </a:r>
            <a:r>
              <a:rPr lang="en-US" sz="1400" dirty="0" smtClean="0"/>
              <a:t> (</a:t>
            </a:r>
            <a:r>
              <a:rPr lang="en-US" sz="1400" dirty="0" err="1" smtClean="0"/>
              <a:t>OnBeforeSave</a:t>
            </a:r>
            <a:r>
              <a:rPr lang="en-US" sz="1400" dirty="0" smtClean="0"/>
              <a:t> etc.)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Kentico API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smtClean="0"/>
              <a:t>ONE record per ONE document (max.2k)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en-US" sz="1400" b="1" dirty="0" smtClean="0"/>
              <a:t>HOW?</a:t>
            </a:r>
            <a:endParaRPr lang="en-US" sz="1400" b="1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b="1" dirty="0" smtClean="0"/>
              <a:t>NOTE</a:t>
            </a:r>
            <a:r>
              <a:rPr lang="en-US" sz="1200" dirty="0" smtClean="0"/>
              <a:t>: </a:t>
            </a:r>
            <a:r>
              <a:rPr lang="en-US" sz="1200" dirty="0" smtClean="0">
                <a:hlinkClick r:id="rId4"/>
              </a:rPr>
              <a:t>Form Engine</a:t>
            </a:r>
            <a:r>
              <a:rPr lang="en-US" sz="1200" dirty="0" smtClean="0"/>
              <a:t> webinar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400091" y="2791573"/>
            <a:ext cx="3555574" cy="178108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9489" y="1188285"/>
            <a:ext cx="355557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8" y="1279309"/>
            <a:ext cx="3411561" cy="13301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431" y="2934500"/>
            <a:ext cx="3380228" cy="15121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8824" y="4672716"/>
            <a:ext cx="3555574" cy="98853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88" y="4847120"/>
            <a:ext cx="1584176" cy="711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43" y="2038728"/>
            <a:ext cx="228600" cy="234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6216" y="2791573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ONLINE FORM DATA</a:t>
            </a:r>
            <a:endParaRPr lang="en-US" sz="1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88224" y="4673377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RATING RESULTS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5414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/>
              <a:t>Implementation </a:t>
            </a:r>
            <a:r>
              <a:rPr lang="en-US" dirty="0" smtClean="0"/>
              <a:t>[DEMO] (Custom Tables)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323528" y="1196752"/>
            <a:ext cx="8402871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smtClean="0"/>
              <a:t>Custom Tables Forms Module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>
                <a:hlinkClick r:id="rId2"/>
              </a:rPr>
              <a:t>Documentation</a:t>
            </a:r>
            <a:r>
              <a:rPr lang="en-US" sz="1600" dirty="0" smtClean="0"/>
              <a:t> - configured/customized tables</a:t>
            </a:r>
            <a:endParaRPr lang="en-US" sz="1600" dirty="0"/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Implementation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DATA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&lt; similar to On-line forms implementation &gt;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CODE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 smtClean="0"/>
              <a:t>&lt; </a:t>
            </a:r>
            <a:r>
              <a:rPr lang="en-US" sz="1400" dirty="0"/>
              <a:t>similar to On-line forms implementation </a:t>
            </a:r>
            <a:r>
              <a:rPr lang="en-US" sz="1400" dirty="0" smtClean="0"/>
              <a:t>&gt;</a:t>
            </a:r>
            <a:endParaRPr lang="en-US" sz="1400" b="1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/>
              <a:t>NO built-in web part </a:t>
            </a:r>
            <a:r>
              <a:rPr lang="en-US" sz="1400" dirty="0" smtClean="0"/>
              <a:t>for generating form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smtClean="0"/>
              <a:t>CUSTOM </a:t>
            </a:r>
            <a:r>
              <a:rPr lang="en-US" sz="1400" b="1" dirty="0">
                <a:solidFill>
                  <a:srgbClr val="00B050"/>
                </a:solidFill>
              </a:rPr>
              <a:t>available </a:t>
            </a:r>
            <a:r>
              <a:rPr lang="en-US" sz="1400" dirty="0" smtClean="0"/>
              <a:t>on </a:t>
            </a:r>
            <a:r>
              <a:rPr lang="en-US" sz="1400" dirty="0" smtClean="0">
                <a:hlinkClick r:id="rId3"/>
              </a:rPr>
              <a:t>Marketplace</a:t>
            </a:r>
            <a:endParaRPr lang="en-US" sz="1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/>
              <a:t>NO </a:t>
            </a:r>
            <a:r>
              <a:rPr lang="en-US" sz="1400" b="1" dirty="0" smtClean="0">
                <a:solidFill>
                  <a:srgbClr val="FF0000"/>
                </a:solidFill>
              </a:rPr>
              <a:t>e-mail notification</a:t>
            </a:r>
            <a:endParaRPr lang="en-US" sz="1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/>
              <a:t>NO</a:t>
            </a:r>
            <a:r>
              <a:rPr lang="en-US" sz="1400" dirty="0" smtClean="0"/>
              <a:t> support for </a:t>
            </a:r>
            <a:r>
              <a:rPr lang="en-US" sz="1400" b="1" dirty="0" smtClean="0">
                <a:solidFill>
                  <a:srgbClr val="FF0000"/>
                </a:solidFill>
              </a:rPr>
              <a:t>uploading files</a:t>
            </a:r>
            <a:endParaRPr lang="en-US" sz="1400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Content staging </a:t>
            </a:r>
            <a:r>
              <a:rPr lang="en-US" sz="1400" dirty="0" smtClean="0"/>
              <a:t>synchronization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 smtClean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Questions [CONTEXT CONSIDERATION]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Will the </a:t>
            </a:r>
            <a:r>
              <a:rPr lang="en-US" sz="1400" b="1" dirty="0" smtClean="0"/>
              <a:t>data be </a:t>
            </a:r>
            <a:r>
              <a:rPr lang="en-US" sz="1400" b="1" dirty="0" smtClean="0">
                <a:hlinkClick r:id="rId4"/>
              </a:rPr>
              <a:t>synchronized</a:t>
            </a:r>
            <a:r>
              <a:rPr lang="en-US" sz="1400" b="1" dirty="0" smtClean="0"/>
              <a:t> </a:t>
            </a:r>
            <a:r>
              <a:rPr lang="en-US" sz="1400" dirty="0" smtClean="0"/>
              <a:t>with other environments? (</a:t>
            </a:r>
            <a:r>
              <a:rPr lang="en-US" sz="1400" b="1" dirty="0" smtClean="0">
                <a:solidFill>
                  <a:srgbClr val="00B050"/>
                </a:solidFill>
              </a:rPr>
              <a:t>import/export</a:t>
            </a:r>
            <a:r>
              <a:rPr lang="en-US" sz="1400" dirty="0" smtClean="0"/>
              <a:t>, </a:t>
            </a:r>
            <a:r>
              <a:rPr lang="en-US" sz="1400" b="1" dirty="0">
                <a:solidFill>
                  <a:schemeClr val="accent6"/>
                </a:solidFill>
              </a:rPr>
              <a:t>staging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Is this solution </a:t>
            </a:r>
            <a:r>
              <a:rPr lang="en-US" sz="1400" b="1" dirty="0" smtClean="0"/>
              <a:t>optimized</a:t>
            </a:r>
            <a:r>
              <a:rPr lang="en-US" sz="1400" dirty="0" smtClean="0"/>
              <a:t>?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1400" b="1" dirty="0">
                <a:solidFill>
                  <a:srgbClr val="00B050"/>
                </a:solidFill>
              </a:rPr>
              <a:t>Extendibility, Performance, </a:t>
            </a:r>
            <a:r>
              <a:rPr lang="en-US" sz="1400" b="1" dirty="0">
                <a:solidFill>
                  <a:schemeClr val="accent6"/>
                </a:solidFill>
              </a:rPr>
              <a:t>Usability</a:t>
            </a:r>
            <a:r>
              <a:rPr lang="en-US" sz="1400" dirty="0" smtClean="0"/>
              <a:t>?</a:t>
            </a:r>
            <a:endParaRPr lang="en-US" sz="1400" dirty="0"/>
          </a:p>
          <a:p>
            <a:pPr marL="285750" lvl="0" indent="-285750">
              <a:buFont typeface="Wingdings" pitchFamily="2" charset="2"/>
              <a:buChar char="ü"/>
            </a:pPr>
            <a:endParaRPr lang="en-US" sz="1600" dirty="0"/>
          </a:p>
          <a:p>
            <a:pPr marL="1085850" lvl="2" indent="-171450">
              <a:buFont typeface="Arial" pitchFamily="34" charset="0"/>
              <a:buChar char="•"/>
            </a:pP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00091" y="2800040"/>
            <a:ext cx="3555574" cy="235715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9489" y="1188285"/>
            <a:ext cx="355557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8" y="1279309"/>
            <a:ext cx="3411561" cy="1330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82" y="2924944"/>
            <a:ext cx="2599791" cy="21072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43" y="2038728"/>
            <a:ext cx="228600" cy="234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44208" y="2800040"/>
            <a:ext cx="154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CUSTOM TABLE FORM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41847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579296" cy="576064"/>
          </a:xfrm>
        </p:spPr>
        <p:txBody>
          <a:bodyPr/>
          <a:lstStyle/>
          <a:p>
            <a:r>
              <a:rPr lang="en-US" dirty="0" smtClean="0"/>
              <a:t>Task </a:t>
            </a:r>
            <a:r>
              <a:rPr lang="en-US" dirty="0"/>
              <a:t>Implementation </a:t>
            </a:r>
            <a:r>
              <a:rPr lang="en-US" dirty="0" smtClean="0"/>
              <a:t>[DEMO] </a:t>
            </a:r>
            <a:r>
              <a:rPr lang="en-US" sz="2400" dirty="0" smtClean="0"/>
              <a:t>(</a:t>
            </a:r>
            <a:r>
              <a:rPr lang="en-US" sz="2400" dirty="0" err="1" smtClean="0"/>
              <a:t>DocumentCustomData</a:t>
            </a:r>
            <a:r>
              <a:rPr lang="en-US" sz="2400" dirty="0" smtClean="0"/>
              <a:t>)</a:t>
            </a:r>
            <a:endParaRPr lang="cs-CZ" sz="2400" dirty="0"/>
          </a:p>
        </p:txBody>
      </p:sp>
      <p:sp>
        <p:nvSpPr>
          <p:cNvPr id="5" name="Rectangle 4"/>
          <p:cNvSpPr/>
          <p:nvPr/>
        </p:nvSpPr>
        <p:spPr>
          <a:xfrm>
            <a:off x="331937" y="1124744"/>
            <a:ext cx="840287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b="1" dirty="0" err="1" smtClean="0"/>
              <a:t>DocumentCustomData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CMS_Document</a:t>
            </a:r>
            <a:r>
              <a:rPr lang="en-US" sz="1600" b="1" dirty="0" smtClean="0"/>
              <a:t> table)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Column for holding custom data (XML)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API: </a:t>
            </a:r>
            <a:r>
              <a:rPr lang="en-US" sz="1600" dirty="0" smtClean="0">
                <a:hlinkClick r:id="rId2"/>
              </a:rPr>
              <a:t>CustomData</a:t>
            </a:r>
            <a:r>
              <a:rPr lang="en-US" sz="1600" dirty="0" smtClean="0"/>
              <a:t> class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Best way of storing extra data on document level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600" dirty="0" smtClean="0"/>
              <a:t>Supported by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Import/Export</a:t>
            </a:r>
            <a:endParaRPr lang="en-US" sz="1400" b="1" dirty="0">
              <a:solidFill>
                <a:srgbClr val="00B050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Content </a:t>
            </a:r>
            <a:r>
              <a:rPr lang="en-US" sz="1400" b="1" dirty="0" smtClean="0">
                <a:solidFill>
                  <a:srgbClr val="00B050"/>
                </a:solidFill>
              </a:rPr>
              <a:t>staging</a:t>
            </a:r>
            <a:endParaRPr lang="en-US" sz="1400" b="1" dirty="0">
              <a:solidFill>
                <a:srgbClr val="00B050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400" dirty="0" smtClean="0"/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Implementation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DATA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/>
              <a:t>Data </a:t>
            </a:r>
            <a:r>
              <a:rPr lang="en-US" sz="1400" dirty="0" smtClean="0"/>
              <a:t>(XML) is stored in </a:t>
            </a:r>
            <a:r>
              <a:rPr lang="en-US" sz="1400" b="1" dirty="0" err="1" smtClean="0"/>
              <a:t>CMS_Document</a:t>
            </a:r>
            <a:r>
              <a:rPr lang="en-US" sz="1400" b="1" dirty="0" smtClean="0"/>
              <a:t> </a:t>
            </a:r>
            <a:r>
              <a:rPr lang="en-US" sz="1400" dirty="0" smtClean="0"/>
              <a:t>table</a:t>
            </a:r>
            <a:endParaRPr lang="en-US" sz="1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b="1" dirty="0" smtClean="0"/>
              <a:t>CODE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dirty="0"/>
              <a:t>Form </a:t>
            </a:r>
            <a:r>
              <a:rPr lang="en-US" sz="1400" dirty="0" smtClean="0"/>
              <a:t>defined/generated </a:t>
            </a:r>
            <a:r>
              <a:rPr lang="en-US" sz="1400" dirty="0"/>
              <a:t>by </a:t>
            </a:r>
            <a:r>
              <a:rPr lang="en-US" sz="1400" dirty="0" smtClean="0"/>
              <a:t>‘custom table’</a:t>
            </a:r>
            <a:endParaRPr lang="en-US" sz="1400" dirty="0"/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smtClean="0"/>
              <a:t>Submitted </a:t>
            </a:r>
            <a:r>
              <a:rPr lang="en-US" sz="1400" dirty="0"/>
              <a:t>r</a:t>
            </a:r>
            <a:r>
              <a:rPr lang="en-US" sz="1400" dirty="0" smtClean="0"/>
              <a:t>ecord is (NOT) </a:t>
            </a:r>
            <a:r>
              <a:rPr lang="en-US" sz="1400" b="1" dirty="0" smtClean="0"/>
              <a:t>saved</a:t>
            </a:r>
            <a:r>
              <a:rPr lang="en-US" sz="1400" dirty="0" smtClean="0"/>
              <a:t>?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1400" b="1" dirty="0">
                <a:solidFill>
                  <a:schemeClr val="accent6"/>
                </a:solidFill>
              </a:rPr>
              <a:t>HOW do I DISPLAY the RESULTS/RATING?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accent6"/>
                </a:solidFill>
              </a:rPr>
              <a:t>k</a:t>
            </a:r>
            <a:r>
              <a:rPr lang="en-US" sz="1400" b="1" dirty="0">
                <a:solidFill>
                  <a:schemeClr val="accent6"/>
                </a:solidFill>
              </a:rPr>
              <a:t># </a:t>
            </a:r>
            <a:r>
              <a:rPr lang="en-US" sz="1400" dirty="0">
                <a:solidFill>
                  <a:schemeClr val="accent6"/>
                </a:solidFill>
              </a:rPr>
              <a:t>and </a:t>
            </a:r>
            <a:r>
              <a:rPr lang="en-US" sz="1400" dirty="0" smtClean="0">
                <a:solidFill>
                  <a:schemeClr val="accent6"/>
                </a:solidFill>
              </a:rPr>
              <a:t> TEXT/XML </a:t>
            </a:r>
            <a:r>
              <a:rPr lang="en-US" sz="1400" b="1" dirty="0" smtClean="0">
                <a:solidFill>
                  <a:schemeClr val="accent6"/>
                </a:solidFill>
              </a:rPr>
              <a:t>transformation</a:t>
            </a:r>
            <a:endParaRPr lang="en-US" sz="1400" dirty="0" smtClean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US" sz="1400" dirty="0" err="1" smtClean="0">
                <a:solidFill>
                  <a:schemeClr val="accent6"/>
                </a:solidFill>
              </a:rPr>
              <a:t>CurrentDocument.</a:t>
            </a:r>
            <a:r>
              <a:rPr lang="en-US" sz="1400" b="1" dirty="0" err="1" smtClean="0">
                <a:solidFill>
                  <a:schemeClr val="accent6"/>
                </a:solidFill>
              </a:rPr>
              <a:t>DocumentCustomData</a:t>
            </a:r>
            <a:endParaRPr lang="en-US" sz="1400" b="1" dirty="0">
              <a:solidFill>
                <a:schemeClr val="accent6"/>
              </a:solidFill>
            </a:endParaRPr>
          </a:p>
          <a:p>
            <a:pPr marL="1657350" lvl="3" indent="-285750">
              <a:buFont typeface="Arial" pitchFamily="34" charset="0"/>
              <a:buChar char="•"/>
            </a:pPr>
            <a:endParaRPr lang="en-US" sz="1600" b="1" dirty="0">
              <a:solidFill>
                <a:schemeClr val="accent6"/>
              </a:solidFill>
            </a:endParaRPr>
          </a:p>
          <a:p>
            <a:pPr marL="285750" lvl="0" indent="-285750">
              <a:buFont typeface="Wingdings" pitchFamily="2" charset="2"/>
              <a:buChar char="ü"/>
            </a:pPr>
            <a:r>
              <a:rPr lang="en-US" sz="1600" b="1" dirty="0" smtClean="0"/>
              <a:t>Questions [CONTEXT CONSIDERATION]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Will the </a:t>
            </a:r>
            <a:r>
              <a:rPr lang="en-US" sz="1400" b="1" dirty="0" smtClean="0"/>
              <a:t>data be </a:t>
            </a:r>
            <a:r>
              <a:rPr lang="en-US" sz="1400" b="1" dirty="0" smtClean="0">
                <a:hlinkClick r:id="rId3"/>
              </a:rPr>
              <a:t>synchronized</a:t>
            </a:r>
            <a:r>
              <a:rPr lang="en-US" sz="1400" b="1" dirty="0" smtClean="0"/>
              <a:t> </a:t>
            </a:r>
            <a:r>
              <a:rPr lang="en-US" sz="1400" dirty="0" smtClean="0"/>
              <a:t>with other environments? (</a:t>
            </a:r>
            <a:r>
              <a:rPr lang="en-US" sz="1400" b="1" dirty="0" smtClean="0">
                <a:solidFill>
                  <a:srgbClr val="00B050"/>
                </a:solidFill>
              </a:rPr>
              <a:t>import/export</a:t>
            </a:r>
            <a:r>
              <a:rPr lang="en-US" sz="1400" dirty="0" smtClean="0"/>
              <a:t>, </a:t>
            </a:r>
            <a:r>
              <a:rPr lang="en-US" sz="1400" b="1" dirty="0">
                <a:solidFill>
                  <a:srgbClr val="00B050"/>
                </a:solidFill>
              </a:rPr>
              <a:t>staging</a:t>
            </a:r>
            <a:r>
              <a:rPr lang="en-US" sz="1400" dirty="0" smtClean="0"/>
              <a:t>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en-US" sz="1400" dirty="0" smtClean="0"/>
              <a:t>Is this solution </a:t>
            </a:r>
            <a:r>
              <a:rPr lang="en-US" sz="1400" b="1" dirty="0" smtClean="0"/>
              <a:t>optimized</a:t>
            </a:r>
            <a:r>
              <a:rPr lang="en-US" sz="1400" dirty="0" smtClean="0"/>
              <a:t>?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en-US" sz="1400" b="1" dirty="0">
                <a:solidFill>
                  <a:srgbClr val="00B050"/>
                </a:solidFill>
              </a:rPr>
              <a:t>Extendibility, Performance, Usability</a:t>
            </a:r>
            <a:r>
              <a:rPr lang="en-US" sz="1400" dirty="0" smtClean="0"/>
              <a:t>?</a:t>
            </a:r>
            <a:endParaRPr lang="en-US" sz="1400" dirty="0"/>
          </a:p>
          <a:p>
            <a:endParaRPr lang="en-US" sz="1200" dirty="0" smtClean="0"/>
          </a:p>
          <a:p>
            <a:r>
              <a:rPr lang="en-US" sz="1200" b="1" dirty="0" smtClean="0"/>
              <a:t>NOTE</a:t>
            </a:r>
            <a:r>
              <a:rPr lang="en-US" sz="1200" b="1" dirty="0"/>
              <a:t>: </a:t>
            </a:r>
            <a:r>
              <a:rPr lang="en-US" sz="1200" dirty="0" smtClean="0"/>
              <a:t>Think about - </a:t>
            </a:r>
            <a:r>
              <a:rPr lang="en-US" sz="1200" b="1" dirty="0" smtClean="0"/>
              <a:t>Logic</a:t>
            </a:r>
            <a:r>
              <a:rPr lang="en-US" sz="1200" dirty="0" smtClean="0"/>
              <a:t> (manageable </a:t>
            </a:r>
            <a:r>
              <a:rPr lang="en-US" sz="1200" dirty="0"/>
              <a:t>by editors), </a:t>
            </a:r>
            <a:r>
              <a:rPr lang="en-US" sz="1200" b="1" dirty="0"/>
              <a:t>Performance</a:t>
            </a:r>
            <a:r>
              <a:rPr lang="en-US" sz="1200" dirty="0"/>
              <a:t>, </a:t>
            </a:r>
            <a:r>
              <a:rPr lang="en-US" sz="1200" b="1" dirty="0"/>
              <a:t>Upgrade/Hotfix</a:t>
            </a:r>
            <a:r>
              <a:rPr lang="en-US" sz="1200" dirty="0"/>
              <a:t>, other </a:t>
            </a:r>
            <a:r>
              <a:rPr lang="en-US" sz="1200" b="1" dirty="0"/>
              <a:t>related </a:t>
            </a:r>
            <a:r>
              <a:rPr lang="en-US" sz="1200" b="1" dirty="0" smtClean="0"/>
              <a:t>modules</a:t>
            </a:r>
          </a:p>
          <a:p>
            <a:r>
              <a:rPr lang="en-US" sz="1200" dirty="0" smtClean="0"/>
              <a:t>(e.g</a:t>
            </a:r>
            <a:r>
              <a:rPr lang="en-US" sz="1200" dirty="0"/>
              <a:t>. content staging </a:t>
            </a:r>
            <a:r>
              <a:rPr lang="en-US" sz="1200" dirty="0" smtClean="0"/>
              <a:t>, import/export etc.) </a:t>
            </a:r>
            <a:r>
              <a:rPr lang="en-US" sz="1600" dirty="0"/>
              <a:t>	</a:t>
            </a:r>
            <a:endParaRPr lang="en-US" sz="16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400091" y="2800040"/>
            <a:ext cx="3555574" cy="2357152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89489" y="1188285"/>
            <a:ext cx="3555574" cy="1512168"/>
          </a:xfrm>
          <a:prstGeom prst="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solidFill>
              <a:schemeClr val="tx2">
                <a:lumMod val="40000"/>
                <a:lumOff val="60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098" y="1279309"/>
            <a:ext cx="3411561" cy="1330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84" y="3042069"/>
            <a:ext cx="1734010" cy="14055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43" y="2038728"/>
            <a:ext cx="228600" cy="234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2684" y="2800040"/>
            <a:ext cx="154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CUSTOM TABLE FORM</a:t>
            </a:r>
            <a:endParaRPr lang="en-US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6699672" y="3789040"/>
            <a:ext cx="2160240" cy="11790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3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95892" y="3912150"/>
            <a:ext cx="223224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&lt;</a:t>
            </a:r>
            <a:r>
              <a:rPr lang="en-US" sz="900" dirty="0" err="1"/>
              <a:t>customdata</a:t>
            </a:r>
            <a:r>
              <a:rPr lang="en-US" sz="900" dirty="0" smtClean="0"/>
              <a:t>&gt;</a:t>
            </a:r>
          </a:p>
          <a:p>
            <a:r>
              <a:rPr lang="en-US" sz="900" dirty="0" smtClean="0"/>
              <a:t>&lt;</a:t>
            </a:r>
            <a:r>
              <a:rPr lang="en-US" sz="900" dirty="0"/>
              <a:t>trustworthy&gt;19&lt;/trustworthy</a:t>
            </a:r>
            <a:r>
              <a:rPr lang="en-US" sz="900" dirty="0" smtClean="0"/>
              <a:t>&gt;</a:t>
            </a:r>
          </a:p>
          <a:p>
            <a:r>
              <a:rPr lang="en-US" sz="900" dirty="0" smtClean="0"/>
              <a:t>&lt;</a:t>
            </a:r>
            <a:r>
              <a:rPr lang="en-US" sz="900" dirty="0" err="1"/>
              <a:t>wellwritten</a:t>
            </a:r>
            <a:r>
              <a:rPr lang="en-US" sz="900" dirty="0"/>
              <a:t>&gt;17&lt;/</a:t>
            </a:r>
            <a:r>
              <a:rPr lang="en-US" sz="900" dirty="0" err="1"/>
              <a:t>wellwritten</a:t>
            </a:r>
            <a:r>
              <a:rPr lang="en-US" sz="900" dirty="0" smtClean="0"/>
              <a:t>&gt;</a:t>
            </a:r>
          </a:p>
          <a:p>
            <a:r>
              <a:rPr lang="en-US" sz="900" dirty="0" smtClean="0"/>
              <a:t>&lt;</a:t>
            </a:r>
            <a:r>
              <a:rPr lang="en-US" sz="900" dirty="0" err="1" smtClean="0"/>
              <a:t>documentratings</a:t>
            </a:r>
            <a:r>
              <a:rPr lang="en-US" sz="900" dirty="0" smtClean="0"/>
              <a:t>&gt;5</a:t>
            </a:r>
            <a:r>
              <a:rPr lang="en-US" sz="900" dirty="0"/>
              <a:t>&lt;/</a:t>
            </a:r>
            <a:r>
              <a:rPr lang="en-US" sz="900" dirty="0" err="1"/>
              <a:t>documentratings</a:t>
            </a:r>
            <a:r>
              <a:rPr lang="en-US" sz="900" dirty="0" smtClean="0"/>
              <a:t>&gt;</a:t>
            </a:r>
          </a:p>
          <a:p>
            <a:r>
              <a:rPr lang="en-US" sz="900" dirty="0" smtClean="0"/>
              <a:t>&lt;</a:t>
            </a:r>
            <a:r>
              <a:rPr lang="en-US" sz="900" dirty="0"/>
              <a:t>objective&gt;10&lt;/objective</a:t>
            </a:r>
            <a:r>
              <a:rPr lang="en-US" sz="900" dirty="0" smtClean="0"/>
              <a:t>&gt;</a:t>
            </a:r>
          </a:p>
          <a:p>
            <a:r>
              <a:rPr lang="en-US" sz="900" dirty="0" smtClean="0"/>
              <a:t>&lt;</a:t>
            </a:r>
            <a:r>
              <a:rPr lang="en-US" sz="900" dirty="0"/>
              <a:t>complete&gt;13&lt;/complete&gt;</a:t>
            </a:r>
          </a:p>
          <a:p>
            <a:r>
              <a:rPr lang="en-US" sz="900" dirty="0"/>
              <a:t>&lt;/</a:t>
            </a:r>
            <a:r>
              <a:rPr lang="en-US" sz="900" dirty="0" err="1"/>
              <a:t>customdata</a:t>
            </a:r>
            <a:r>
              <a:rPr lang="en-US" sz="900" dirty="0"/>
              <a:t>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46045" y="3750719"/>
            <a:ext cx="15446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DOCUMENT TABLE</a:t>
            </a:r>
            <a:endParaRPr lang="en-US" sz="1000" b="1" dirty="0"/>
          </a:p>
        </p:txBody>
      </p:sp>
      <p:sp>
        <p:nvSpPr>
          <p:cNvPr id="11" name="Circular Arrow 10"/>
          <p:cNvSpPr/>
          <p:nvPr/>
        </p:nvSpPr>
        <p:spPr>
          <a:xfrm rot="2397460">
            <a:off x="7110311" y="3101474"/>
            <a:ext cx="949020" cy="792088"/>
          </a:xfrm>
          <a:prstGeom prst="circularArrow">
            <a:avLst>
              <a:gd name="adj1" fmla="val 10373"/>
              <a:gd name="adj2" fmla="val 1142319"/>
              <a:gd name="adj3" fmla="val 20282846"/>
              <a:gd name="adj4" fmla="val 10800000"/>
              <a:gd name="adj5" fmla="val 12500"/>
            </a:avLst>
          </a:prstGeom>
          <a:solidFill>
            <a:schemeClr val="accent1">
              <a:alpha val="74000"/>
            </a:schemeClr>
          </a:solidFill>
          <a:ln>
            <a:solidFill>
              <a:schemeClr val="accent1">
                <a:shade val="50000"/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Squares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Presentation-SquaresBlue</Template>
  <TotalTime>5457</TotalTime>
  <Words>1659</Words>
  <Application>Microsoft Office PowerPoint</Application>
  <PresentationFormat>On-screen Show (4:3)</PresentationFormat>
  <Paragraphs>387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Presentation-SquaresBlue</vt:lpstr>
      <vt:lpstr>Development In Kentico 7</vt:lpstr>
      <vt:lpstr>Did You Find Yourself In Situation Like This?</vt:lpstr>
      <vt:lpstr>Kentico Developer – Task Processing DIAGRAM</vt:lpstr>
      <vt:lpstr>Development – Task Implementation</vt:lpstr>
      <vt:lpstr>Task Implementation [DEMO] (Content Rating)</vt:lpstr>
      <vt:lpstr>Task Implementation [DEMO] (Online Forms)</vt:lpstr>
      <vt:lpstr>Task Implementation [DEMO] (Online Forms)</vt:lpstr>
      <vt:lpstr>Task Implementation [DEMO] (Custom Tables)</vt:lpstr>
      <vt:lpstr>Task Implementation [DEMO] (DocumentCustomData)</vt:lpstr>
      <vt:lpstr>Before Development</vt:lpstr>
      <vt:lpstr>Development Environment (DEV)</vt:lpstr>
      <vt:lpstr>Development - Page Processing</vt:lpstr>
      <vt:lpstr>Development</vt:lpstr>
      <vt:lpstr>Customization, Migration, Integration</vt:lpstr>
      <vt:lpstr>On-going Development</vt:lpstr>
      <vt:lpstr>Upgrade &amp; Hotfix</vt:lpstr>
      <vt:lpstr>Upgrade &amp; Hotfix </vt:lpstr>
      <vt:lpstr>Summary</vt:lpstr>
      <vt:lpstr>Contact</vt:lpstr>
    </vt:vector>
  </TitlesOfParts>
  <Company>Kentico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Miro Remias</dc:creator>
  <cp:lastModifiedBy>Miro Remias</cp:lastModifiedBy>
  <cp:revision>708</cp:revision>
  <dcterms:created xsi:type="dcterms:W3CDTF">2011-12-19T12:41:48Z</dcterms:created>
  <dcterms:modified xsi:type="dcterms:W3CDTF">2012-11-23T17:50:49Z</dcterms:modified>
</cp:coreProperties>
</file>