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8" r:id="rId4"/>
    <p:sldId id="269" r:id="rId5"/>
    <p:sldId id="281" r:id="rId6"/>
    <p:sldId id="271" r:id="rId7"/>
    <p:sldId id="267" r:id="rId8"/>
    <p:sldId id="277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49" autoAdjust="0"/>
    <p:restoredTop sz="98547" autoAdjust="0"/>
  </p:normalViewPr>
  <p:slideViewPr>
    <p:cSldViewPr>
      <p:cViewPr>
        <p:scale>
          <a:sx n="100" d="100"/>
          <a:sy n="100" d="100"/>
        </p:scale>
        <p:origin x="-99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4DAC4-9530-49E7-B88E-36064A4B9836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2135A-8514-4DD6-89A6-5279B37BDC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24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D00E-31F6-428A-96D6-579CAA6CD33F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rekr@kentico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iro@kentico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net.kentico.com/docs/devguide/developing_datasource_web_parts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net.kentico.com/docs/devguide/developing_custom_filters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net.kentico.com/FAQs.aspx" TargetMode="External"/><Relationship Id="rId7" Type="http://schemas.openxmlformats.org/officeDocument/2006/relationships/hyperlink" Target="http://devnet.kentico.com/Blogs/Karol-Jarkovsky/March-2011/Custom-filter-development-with-Kentico-CMS.asp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entico.com/Support.aspx" TargetMode="External"/><Relationship Id="rId5" Type="http://schemas.openxmlformats.org/officeDocument/2006/relationships/hyperlink" Target="http://devnet.kentico.com/Documentation.aspx" TargetMode="External"/><Relationship Id="rId4" Type="http://schemas.openxmlformats.org/officeDocument/2006/relationships/hyperlink" Target="http://devnet.kentico.com/Knowledge-Base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8384" y="4094547"/>
            <a:ext cx="8388112" cy="107157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Data source and filter controls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25666" y="5157192"/>
            <a:ext cx="2160240" cy="1296144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</a:rPr>
              <a:t>Miro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 Remias</a:t>
            </a:r>
          </a:p>
          <a:p>
            <a:pPr algn="l">
              <a:lnSpc>
                <a:spcPct val="110000"/>
              </a:lnSpc>
            </a:pP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Solution architect</a:t>
            </a:r>
          </a:p>
          <a:p>
            <a:pPr algn="l">
              <a:lnSpc>
                <a:spcPct val="110000"/>
              </a:lnSpc>
            </a:pPr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Kentico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 software</a:t>
            </a:r>
          </a:p>
          <a:p>
            <a:pPr algn="l">
              <a:lnSpc>
                <a:spcPct val="110000"/>
              </a:lnSpc>
            </a:pP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miro@kentico.com</a:t>
            </a:r>
            <a:endParaRPr lang="cs-CZ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48384" y="5013176"/>
            <a:ext cx="81000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683568" y="908720"/>
            <a:ext cx="80124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5"/>
          <p:cNvSpPr txBox="1"/>
          <p:nvPr/>
        </p:nvSpPr>
        <p:spPr>
          <a:xfrm>
            <a:off x="2134479" y="1905506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/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</a:rPr>
              <a:t>Thank you!</a:t>
            </a: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3502631" y="3178899"/>
            <a:ext cx="2160240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1600" b="1" dirty="0" err="1" smtClean="0">
                <a:solidFill>
                  <a:schemeClr val="tx2">
                    <a:lumMod val="75000"/>
                  </a:schemeClr>
                </a:solidFill>
              </a:rPr>
              <a:t>Miro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 Remias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miro@kentico.com</a:t>
            </a:r>
            <a:endParaRPr lang="cs-CZ" sz="12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Solution architect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Kentico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software</a:t>
            </a:r>
          </a:p>
        </p:txBody>
      </p:sp>
    </p:spTree>
    <p:extLst>
      <p:ext uri="{BB962C8B-B14F-4D97-AF65-F5344CB8AC3E}">
        <p14:creationId xmlns:p14="http://schemas.microsoft.com/office/powerpoint/2010/main" val="27650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3769652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Agenda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3568" y="908720"/>
            <a:ext cx="80124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043608" y="1758543"/>
            <a:ext cx="4248472" cy="3168352"/>
          </a:xfrm>
          <a:prstGeom prst="roundRect">
            <a:avLst>
              <a:gd name="adj" fmla="val 468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295636" y="1911558"/>
            <a:ext cx="37444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Introduction</a:t>
            </a:r>
          </a:p>
          <a:p>
            <a:pPr marL="457200" indent="-457200">
              <a:buFont typeface="Arial" pitchFamily="34" charset="0"/>
              <a:buChar char="•"/>
            </a:pPr>
            <a:endParaRPr lang="en-US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Data source controls - API</a:t>
            </a:r>
          </a:p>
          <a:p>
            <a:pPr marL="457200" indent="-457200">
              <a:buFont typeface="Arial" pitchFamily="34" charset="0"/>
              <a:buChar char="•"/>
            </a:pPr>
            <a:endParaRPr lang="en-US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Filter controls - API</a:t>
            </a:r>
          </a:p>
          <a:p>
            <a:pPr marL="457200" indent="-457200">
              <a:buFont typeface="Arial" pitchFamily="34" charset="0"/>
              <a:buChar char="•"/>
            </a:pP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Life cycle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Examples – developing custom controls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/>
          <p:cNvSpPr/>
          <p:nvPr/>
        </p:nvSpPr>
        <p:spPr>
          <a:xfrm>
            <a:off x="1441965" y="3596593"/>
            <a:ext cx="835705" cy="75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3769652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Introduction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3568" y="908720"/>
            <a:ext cx="80124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27584" y="1340767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Re-usable source of data (better performance,  caching available)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Higher </a:t>
            </a:r>
            <a:r>
              <a:rPr lang="en-US" dirty="0"/>
              <a:t>design </a:t>
            </a:r>
            <a:r>
              <a:rPr lang="en-US" dirty="0" smtClean="0"/>
              <a:t>flexibility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Easy data filtering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sk-SK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an 3"/>
          <p:cNvSpPr/>
          <p:nvPr/>
        </p:nvSpPr>
        <p:spPr>
          <a:xfrm>
            <a:off x="6716115" y="2652580"/>
            <a:ext cx="1240261" cy="956286"/>
          </a:xfrm>
          <a:prstGeom prst="ca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46872" y="3600925"/>
            <a:ext cx="835705" cy="75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427984" y="3402537"/>
            <a:ext cx="158417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429611" y="5058721"/>
            <a:ext cx="158417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427984" y="5058721"/>
            <a:ext cx="158417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0" idx="2"/>
            <a:endCxn id="11" idx="0"/>
          </p:cNvCxnSpPr>
          <p:nvPr/>
        </p:nvCxnSpPr>
        <p:spPr>
          <a:xfrm flipH="1">
            <a:off x="2221699" y="4554665"/>
            <a:ext cx="2998373" cy="504056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12" idx="1"/>
          </p:cNvCxnSpPr>
          <p:nvPr/>
        </p:nvCxnSpPr>
        <p:spPr>
          <a:xfrm>
            <a:off x="3013787" y="5634785"/>
            <a:ext cx="1414197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2"/>
            <a:endCxn id="10" idx="3"/>
          </p:cNvCxnSpPr>
          <p:nvPr/>
        </p:nvCxnSpPr>
        <p:spPr>
          <a:xfrm flipH="1">
            <a:off x="6012160" y="3130723"/>
            <a:ext cx="703955" cy="847878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46872" y="3803785"/>
            <a:ext cx="854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Filter 1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1" y="379393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</a:t>
            </a: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709065" y="5450119"/>
            <a:ext cx="1159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Uni</a:t>
            </a:r>
            <a:r>
              <a:rPr lang="en-US" dirty="0" smtClean="0"/>
              <a:t> pager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93505" y="5143146"/>
            <a:ext cx="152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Listing control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468775" y="4353310"/>
            <a:ext cx="9408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Filter name</a:t>
            </a:r>
            <a:endParaRPr lang="en-US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4492510" y="3135863"/>
            <a:ext cx="828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Filter name</a:t>
            </a: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4689796" y="4560472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Web part control ID</a:t>
            </a: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1429611" y="480609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Data source name</a:t>
            </a:r>
            <a:endParaRPr lang="en-US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2990765" y="5389368"/>
            <a:ext cx="12211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Web part control ID</a:t>
            </a: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3186180" y="5696339"/>
            <a:ext cx="13321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Target control name</a:t>
            </a:r>
            <a:endParaRPr lang="en-US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6898217" y="2903715"/>
            <a:ext cx="986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</a:t>
            </a:r>
          </a:p>
          <a:p>
            <a:r>
              <a:rPr lang="en-US" sz="1000" dirty="0" smtClean="0"/>
              <a:t>database/</a:t>
            </a:r>
          </a:p>
          <a:p>
            <a:r>
              <a:rPr lang="en-US" sz="1000" dirty="0" smtClean="0"/>
              <a:t>external source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565513" y="5450119"/>
            <a:ext cx="1399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Repeater (documents)</a:t>
            </a:r>
          </a:p>
          <a:p>
            <a:r>
              <a:rPr lang="en-US" sz="1000" dirty="0" err="1" smtClean="0"/>
              <a:t>Datalist</a:t>
            </a:r>
            <a:r>
              <a:rPr lang="en-US" sz="1000" dirty="0" smtClean="0"/>
              <a:t> (documents)</a:t>
            </a:r>
          </a:p>
          <a:p>
            <a:r>
              <a:rPr lang="en-US" sz="1000" dirty="0" err="1" smtClean="0"/>
              <a:t>BasicRepeater</a:t>
            </a:r>
            <a:endParaRPr lang="en-US" sz="1000" dirty="0" smtClean="0"/>
          </a:p>
          <a:p>
            <a:r>
              <a:rPr lang="en-US" sz="1000" dirty="0" err="1" smtClean="0"/>
              <a:t>BasicDatalist</a:t>
            </a:r>
            <a:endParaRPr lang="en-US" sz="10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882577" y="3978601"/>
            <a:ext cx="545407" cy="1207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046872" y="3350371"/>
            <a:ext cx="9408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Filter name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1493505" y="3803785"/>
            <a:ext cx="854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Filter n</a:t>
            </a:r>
            <a:endParaRPr lang="en-US" sz="1600" dirty="0"/>
          </a:p>
        </p:txBody>
      </p:sp>
      <p:cxnSp>
        <p:nvCxnSpPr>
          <p:cNvPr id="53" name="Straight Arrow Connector 52"/>
          <p:cNvCxnSpPr>
            <a:stCxn id="52" idx="3"/>
            <a:endCxn id="23" idx="1"/>
          </p:cNvCxnSpPr>
          <p:nvPr/>
        </p:nvCxnSpPr>
        <p:spPr>
          <a:xfrm>
            <a:off x="2277670" y="3973062"/>
            <a:ext cx="769202" cy="0"/>
          </a:xfrm>
          <a:prstGeom prst="straightConnector1">
            <a:avLst/>
          </a:prstGeom>
          <a:ln w="158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908848" y="4353863"/>
            <a:ext cx="1350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SourceControlName</a:t>
            </a:r>
            <a:endParaRPr lang="en-US" sz="1000" dirty="0"/>
          </a:p>
        </p:txBody>
      </p:sp>
      <p:cxnSp>
        <p:nvCxnSpPr>
          <p:cNvPr id="9" name="Straight Arrow Connector 8"/>
          <p:cNvCxnSpPr>
            <a:endCxn id="30" idx="1"/>
          </p:cNvCxnSpPr>
          <p:nvPr/>
        </p:nvCxnSpPr>
        <p:spPr>
          <a:xfrm flipV="1">
            <a:off x="3821965" y="3258974"/>
            <a:ext cx="670545" cy="2019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2" idx="1"/>
          </p:cNvCxnSpPr>
          <p:nvPr/>
        </p:nvCxnSpPr>
        <p:spPr>
          <a:xfrm flipH="1" flipV="1">
            <a:off x="2253646" y="4476973"/>
            <a:ext cx="65520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9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827584" y="3768596"/>
            <a:ext cx="3024336" cy="2736305"/>
          </a:xfrm>
          <a:prstGeom prst="roundRect">
            <a:avLst>
              <a:gd name="adj" fmla="val 4687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4427984" y="3779815"/>
            <a:ext cx="3934221" cy="2736305"/>
          </a:xfrm>
          <a:prstGeom prst="roundRect">
            <a:avLst>
              <a:gd name="adj" fmla="val 468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3769652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Data source controls API - I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3568" y="908720"/>
            <a:ext cx="80124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83568" y="1122200"/>
            <a:ext cx="5263364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Available data source controls:</a:t>
            </a:r>
          </a:p>
          <a:p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CMSDocumentsDataSource</a:t>
            </a:r>
            <a:r>
              <a:rPr lang="en-US" sz="1400" dirty="0" smtClean="0"/>
              <a:t>: </a:t>
            </a:r>
            <a:r>
              <a:rPr lang="en-US" sz="1100" b="1" dirty="0" err="1" smtClean="0"/>
              <a:t>CMSControlDataSource</a:t>
            </a:r>
            <a:r>
              <a:rPr lang="en-US" sz="1100" dirty="0" smtClean="0"/>
              <a:t>: </a:t>
            </a:r>
            <a:r>
              <a:rPr lang="en-US" sz="1100" dirty="0" err="1" smtClean="0"/>
              <a:t>CMSBaseDataSource</a:t>
            </a:r>
            <a:r>
              <a:rPr lang="en-US" sz="1100" dirty="0" smtClean="0"/>
              <a:t> </a:t>
            </a:r>
            <a:endParaRPr lang="en-US" sz="11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CMSQueryDataSource</a:t>
            </a:r>
            <a:r>
              <a:rPr lang="en-US" sz="1400" dirty="0" smtClean="0"/>
              <a:t>: </a:t>
            </a:r>
            <a:r>
              <a:rPr lang="en-US" sz="1100" dirty="0" err="1" smtClean="0"/>
              <a:t>CMSBaseDataSource</a:t>
            </a:r>
            <a:endParaRPr lang="en-US" sz="11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CustomTableDataSource</a:t>
            </a:r>
            <a:r>
              <a:rPr lang="en-US" sz="1400" dirty="0" smtClean="0"/>
              <a:t>: </a:t>
            </a:r>
            <a:r>
              <a:rPr lang="en-US" sz="1100" dirty="0" err="1" smtClean="0"/>
              <a:t>CMSBaseDataSource</a:t>
            </a:r>
            <a:endParaRPr lang="en-US" sz="11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FileSystemDataSource</a:t>
            </a:r>
            <a:r>
              <a:rPr lang="en-US" sz="1400" dirty="0" smtClean="0"/>
              <a:t>: </a:t>
            </a:r>
            <a:r>
              <a:rPr lang="en-US" sz="1100" dirty="0" err="1" smtClean="0"/>
              <a:t>CMSBaseDataSource</a:t>
            </a:r>
            <a:endParaRPr lang="en-US" sz="11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SQLDataSource</a:t>
            </a:r>
            <a:r>
              <a:rPr lang="en-US" sz="1400" dirty="0" smtClean="0"/>
              <a:t>: </a:t>
            </a:r>
            <a:r>
              <a:rPr lang="en-US" sz="1100" dirty="0" err="1" smtClean="0"/>
              <a:t>CMSBaseDataSource</a:t>
            </a:r>
            <a:endParaRPr lang="en-US" sz="11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UsersDataSource</a:t>
            </a:r>
            <a:r>
              <a:rPr lang="en-US" sz="1400" dirty="0" smtClean="0"/>
              <a:t>: </a:t>
            </a:r>
            <a:r>
              <a:rPr lang="en-US" sz="1100" dirty="0" err="1"/>
              <a:t>CMSBaseDataSource</a:t>
            </a:r>
            <a:endParaRPr lang="en-US" sz="11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WebServiceDataSource</a:t>
            </a:r>
            <a:r>
              <a:rPr lang="en-US" sz="1400" dirty="0" smtClean="0"/>
              <a:t>: </a:t>
            </a:r>
            <a:r>
              <a:rPr lang="en-US" sz="1100" dirty="0" err="1"/>
              <a:t>CMSBaseDataSource</a:t>
            </a:r>
            <a:endParaRPr lang="en-US" sz="11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XMLDataSource</a:t>
            </a:r>
            <a:r>
              <a:rPr lang="en-US" sz="1100" dirty="0" smtClean="0"/>
              <a:t>: </a:t>
            </a:r>
            <a:r>
              <a:rPr lang="en-US" sz="1100" dirty="0" err="1"/>
              <a:t>CMSBaseDataSource</a:t>
            </a:r>
            <a:endParaRPr lang="en-US" sz="11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AttachmentsDataSource</a:t>
            </a:r>
            <a:r>
              <a:rPr lang="en-US" sz="1400" dirty="0" smtClean="0"/>
              <a:t>: </a:t>
            </a:r>
            <a:r>
              <a:rPr lang="en-US" sz="1100" dirty="0" err="1" smtClean="0"/>
              <a:t>CMSBaseDataSource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499993" y="3839128"/>
            <a:ext cx="39342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</a:rPr>
              <a:t>CMSBaseDataSource</a:t>
            </a:r>
            <a:r>
              <a:rPr lang="en-US" sz="1400" dirty="0">
                <a:solidFill>
                  <a:schemeClr val="bg1"/>
                </a:solidFill>
              </a:rPr>
              <a:t> : </a:t>
            </a:r>
            <a:r>
              <a:rPr lang="en-US" sz="1200" dirty="0" err="1">
                <a:solidFill>
                  <a:schemeClr val="bg1"/>
                </a:solidFill>
              </a:rPr>
              <a:t>CMSAbstractBaseFilterControl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300" dirty="0" smtClean="0">
                <a:solidFill>
                  <a:schemeClr val="bg1"/>
                </a:solidFill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</a:rPr>
              <a:t>DataSource</a:t>
            </a:r>
            <a:endParaRPr lang="en-US" sz="1300" dirty="0">
              <a:solidFill>
                <a:schemeClr val="bg1"/>
              </a:solidFill>
            </a:endParaRPr>
          </a:p>
          <a:p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RelatedData</a:t>
            </a:r>
            <a:endParaRPr lang="en-US" sz="1300" dirty="0">
              <a:solidFill>
                <a:schemeClr val="bg1"/>
              </a:solidFill>
            </a:endParaRPr>
          </a:p>
          <a:p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b="1" dirty="0" err="1">
                <a:solidFill>
                  <a:schemeClr val="bg1"/>
                </a:solidFill>
              </a:rPr>
              <a:t>GetDataSource</a:t>
            </a:r>
            <a:r>
              <a:rPr lang="en-US" sz="1300" b="1" dirty="0">
                <a:solidFill>
                  <a:schemeClr val="bg1"/>
                </a:solidFill>
              </a:rPr>
              <a:t>() </a:t>
            </a:r>
          </a:p>
          <a:p>
            <a:r>
              <a:rPr lang="en-US" sz="1300" dirty="0">
                <a:solidFill>
                  <a:schemeClr val="bg1"/>
                </a:solidFill>
              </a:rPr>
              <a:t>  </a:t>
            </a:r>
            <a:r>
              <a:rPr lang="en-US" sz="1300" dirty="0" smtClean="0">
                <a:solidFill>
                  <a:schemeClr val="bg1"/>
                </a:solidFill>
              </a:rPr>
              <a:t>  </a:t>
            </a:r>
            <a:r>
              <a:rPr lang="en-US" sz="1300" dirty="0" err="1" smtClean="0">
                <a:solidFill>
                  <a:schemeClr val="bg1"/>
                </a:solidFill>
              </a:rPr>
              <a:t>SourceFilterControl.InitDataProperties</a:t>
            </a:r>
            <a:r>
              <a:rPr lang="en-US" sz="1300" dirty="0">
                <a:solidFill>
                  <a:schemeClr val="bg1"/>
                </a:solidFill>
              </a:rPr>
              <a:t>()</a:t>
            </a:r>
          </a:p>
          <a:p>
            <a:r>
              <a:rPr lang="en-US" sz="1300" dirty="0" smtClean="0">
                <a:solidFill>
                  <a:schemeClr val="bg1"/>
                </a:solidFill>
              </a:rPr>
              <a:t>    </a:t>
            </a:r>
            <a:r>
              <a:rPr lang="en-US" sz="1300" dirty="0" err="1">
                <a:solidFill>
                  <a:schemeClr val="bg1"/>
                </a:solidFill>
              </a:rPr>
              <a:t>GetDataSourceFromDB</a:t>
            </a:r>
            <a:endParaRPr lang="en-US" sz="1300" dirty="0">
              <a:solidFill>
                <a:schemeClr val="bg1"/>
              </a:solidFill>
            </a:endParaRPr>
          </a:p>
          <a:p>
            <a:r>
              <a:rPr lang="en-US" sz="1300" dirty="0">
                <a:solidFill>
                  <a:schemeClr val="bg1"/>
                </a:solidFill>
              </a:rPr>
              <a:t>    </a:t>
            </a:r>
            <a:r>
              <a:rPr lang="en-US" sz="1300" dirty="0" err="1" smtClean="0">
                <a:solidFill>
                  <a:schemeClr val="bg1"/>
                </a:solidFill>
              </a:rPr>
              <a:t>GetRelatedData</a:t>
            </a:r>
            <a:r>
              <a:rPr lang="en-US" sz="1300" dirty="0" smtClean="0">
                <a:solidFill>
                  <a:schemeClr val="bg1"/>
                </a:solidFill>
              </a:rPr>
              <a:t>  </a:t>
            </a:r>
            <a:r>
              <a:rPr lang="en-US" sz="1000" dirty="0" smtClean="0">
                <a:solidFill>
                  <a:schemeClr val="bg1"/>
                </a:solidFill>
              </a:rPr>
              <a:t>(</a:t>
            </a:r>
            <a:r>
              <a:rPr lang="en-US" sz="1000" dirty="0" err="1" smtClean="0">
                <a:solidFill>
                  <a:schemeClr val="bg1"/>
                </a:solidFill>
              </a:rPr>
              <a:t>TreeNode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>
                <a:solidFill>
                  <a:schemeClr val="bg1"/>
                </a:solidFill>
              </a:rPr>
              <a:t>for </a:t>
            </a:r>
            <a:r>
              <a:rPr lang="en-US" sz="1000" dirty="0" err="1" smtClean="0">
                <a:solidFill>
                  <a:schemeClr val="bg1"/>
                </a:solidFill>
              </a:rPr>
              <a:t>AttachmentsDataSource</a:t>
            </a:r>
            <a:r>
              <a:rPr lang="en-US" sz="1000" dirty="0" smtClean="0">
                <a:solidFill>
                  <a:schemeClr val="bg1"/>
                </a:solidFill>
              </a:rPr>
              <a:t>)  </a:t>
            </a:r>
            <a:endParaRPr lang="en-US" sz="1000" dirty="0">
              <a:solidFill>
                <a:schemeClr val="bg1"/>
              </a:solidFill>
            </a:endParaRPr>
          </a:p>
          <a:p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b="1" dirty="0" err="1">
                <a:solidFill>
                  <a:schemeClr val="bg1"/>
                </a:solidFill>
              </a:rPr>
              <a:t>GetDataSourceFromDB</a:t>
            </a:r>
            <a:r>
              <a:rPr lang="en-US" sz="1300" b="1" dirty="0">
                <a:solidFill>
                  <a:schemeClr val="bg1"/>
                </a:solidFill>
              </a:rPr>
              <a:t>()</a:t>
            </a:r>
          </a:p>
          <a:p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b="1" dirty="0" err="1">
                <a:solidFill>
                  <a:schemeClr val="bg1"/>
                </a:solidFill>
              </a:rPr>
              <a:t>GetRelatedData</a:t>
            </a:r>
            <a:r>
              <a:rPr lang="en-US" sz="1300" b="1" dirty="0">
                <a:solidFill>
                  <a:schemeClr val="bg1"/>
                </a:solidFill>
              </a:rPr>
              <a:t>()</a:t>
            </a:r>
          </a:p>
          <a:p>
            <a:r>
              <a:rPr lang="en-US" sz="1300" b="1" dirty="0">
                <a:solidFill>
                  <a:schemeClr val="bg1"/>
                </a:solidFill>
              </a:rPr>
              <a:t> </a:t>
            </a:r>
            <a:r>
              <a:rPr lang="en-US" sz="1300" b="1" dirty="0" err="1" smtClean="0">
                <a:solidFill>
                  <a:schemeClr val="bg1"/>
                </a:solidFill>
              </a:rPr>
              <a:t>InvalidateLoadedData</a:t>
            </a:r>
            <a:r>
              <a:rPr lang="en-US" sz="1300" b="1" dirty="0" smtClean="0">
                <a:solidFill>
                  <a:schemeClr val="bg1"/>
                </a:solidFill>
              </a:rPr>
              <a:t>() </a:t>
            </a:r>
            <a:r>
              <a:rPr lang="en-US" sz="1100" dirty="0" smtClean="0">
                <a:solidFill>
                  <a:schemeClr val="bg1"/>
                </a:solidFill>
              </a:rPr>
              <a:t>(</a:t>
            </a:r>
            <a:r>
              <a:rPr lang="en-US" sz="1100" dirty="0" err="1" smtClean="0">
                <a:solidFill>
                  <a:schemeClr val="bg1"/>
                </a:solidFill>
              </a:rPr>
              <a:t>DataSource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>
                <a:solidFill>
                  <a:schemeClr val="bg1"/>
                </a:solidFill>
              </a:rPr>
              <a:t>and </a:t>
            </a:r>
            <a:r>
              <a:rPr lang="en-US" sz="1100" dirty="0" err="1">
                <a:solidFill>
                  <a:schemeClr val="bg1"/>
                </a:solidFill>
              </a:rPr>
              <a:t>RelatedData</a:t>
            </a:r>
            <a:r>
              <a:rPr lang="en-US" sz="1100" dirty="0">
                <a:solidFill>
                  <a:schemeClr val="bg1"/>
                </a:solidFill>
              </a:rPr>
              <a:t> = </a:t>
            </a:r>
            <a:r>
              <a:rPr lang="en-US" sz="1100" dirty="0" smtClean="0">
                <a:solidFill>
                  <a:schemeClr val="bg1"/>
                </a:solidFill>
              </a:rPr>
              <a:t>null)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b="1" dirty="0" err="1">
                <a:solidFill>
                  <a:schemeClr val="bg1"/>
                </a:solidFill>
              </a:rPr>
              <a:t>ClearCache</a:t>
            </a:r>
            <a:r>
              <a:rPr lang="en-US" sz="1300" b="1" dirty="0">
                <a:solidFill>
                  <a:schemeClr val="bg1"/>
                </a:solidFill>
              </a:rPr>
              <a:t>()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1600" y="3827245"/>
            <a:ext cx="29523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bg1"/>
                </a:solidFill>
              </a:rPr>
              <a:t>CMSControlDataSource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endParaRPr lang="en-US" sz="1000" dirty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TreeProvider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ClassNames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 Path</a:t>
            </a:r>
          </a:p>
          <a:p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CultureCode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CombineWithDefaultCulture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SelectOnlyPublished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MaxRelativeLevel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CheckPermissions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FilterOutDuplicates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SelectTopN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InitDataProperties</a:t>
            </a:r>
            <a:r>
              <a:rPr lang="en-US" sz="1200" b="1" dirty="0">
                <a:solidFill>
                  <a:schemeClr val="bg1"/>
                </a:solidFill>
              </a:rPr>
              <a:t>()</a:t>
            </a:r>
          </a:p>
          <a:p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ReloadData</a:t>
            </a:r>
            <a:r>
              <a:rPr lang="en-US" sz="1200" b="1" dirty="0">
                <a:solidFill>
                  <a:schemeClr val="bg1"/>
                </a:solidFill>
              </a:rPr>
              <a:t>()</a:t>
            </a:r>
          </a:p>
          <a:p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GetDefaultCacheDependendencies</a:t>
            </a:r>
            <a:r>
              <a:rPr lang="en-US" sz="1200" b="1" dirty="0">
                <a:solidFill>
                  <a:schemeClr val="bg1"/>
                </a:solidFill>
              </a:rPr>
              <a:t>()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3707904" y="4818893"/>
            <a:ext cx="868758" cy="35847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532440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Data source controls API - II</a:t>
            </a:r>
            <a:endParaRPr lang="cs-CZ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3568" y="908720"/>
            <a:ext cx="80124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9552" y="6237312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Detail information can be found in </a:t>
            </a:r>
            <a:r>
              <a:rPr lang="en-US" sz="1000" dirty="0"/>
              <a:t>developer’s guide: </a:t>
            </a:r>
            <a:r>
              <a:rPr lang="en-US" sz="1000" dirty="0">
                <a:hlinkClick r:id="rId3"/>
              </a:rPr>
              <a:t>http://devnet.kentico.com/docs/devguide/developing_datasource_web_parts.htm</a:t>
            </a:r>
            <a:endParaRPr lang="en-US" sz="1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6232444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9024" y="1196752"/>
            <a:ext cx="8456674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Developing custom data source control / web part</a:t>
            </a:r>
          </a:p>
          <a:p>
            <a:endParaRPr lang="en-US" sz="1400" dirty="0"/>
          </a:p>
          <a:p>
            <a:r>
              <a:rPr lang="en-US" sz="1400" dirty="0" smtClean="0"/>
              <a:t>Steps </a:t>
            </a:r>
            <a:r>
              <a:rPr lang="en-US" sz="1400" dirty="0"/>
              <a:t>to follow</a:t>
            </a:r>
            <a:r>
              <a:rPr lang="en-US" sz="1400" dirty="0" smtClean="0"/>
              <a:t>:</a:t>
            </a:r>
          </a:p>
          <a:p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Create </a:t>
            </a:r>
            <a:r>
              <a:rPr lang="en-US" sz="1400" dirty="0"/>
              <a:t>control </a:t>
            </a:r>
            <a:r>
              <a:rPr lang="en-US" sz="1400" dirty="0" smtClean="0"/>
              <a:t>file.</a:t>
            </a: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Inherit </a:t>
            </a:r>
            <a:r>
              <a:rPr lang="en-US" sz="1400" dirty="0"/>
              <a:t>from </a:t>
            </a:r>
            <a:r>
              <a:rPr lang="en-US" sz="1400" b="1" dirty="0" err="1"/>
              <a:t>CMSBaseDataSource</a:t>
            </a:r>
            <a:r>
              <a:rPr lang="en-US" sz="1400" dirty="0"/>
              <a:t> or from </a:t>
            </a:r>
            <a:r>
              <a:rPr lang="en-US" sz="1400" b="1" dirty="0" err="1"/>
              <a:t>CMSControlDataSource</a:t>
            </a:r>
            <a:r>
              <a:rPr lang="en-US" sz="1400" dirty="0"/>
              <a:t> </a:t>
            </a:r>
            <a:r>
              <a:rPr lang="en-US" sz="1400" dirty="0" smtClean="0"/>
              <a:t>class.</a:t>
            </a: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Register </a:t>
            </a:r>
            <a:r>
              <a:rPr lang="en-US" sz="1400" dirty="0"/>
              <a:t>custom method in for </a:t>
            </a:r>
            <a:r>
              <a:rPr lang="en-US" sz="1400" b="1" dirty="0" err="1"/>
              <a:t>OnFilterChanged</a:t>
            </a:r>
            <a:r>
              <a:rPr lang="en-US" sz="1400" dirty="0"/>
              <a:t> handler of source filter control in </a:t>
            </a:r>
            <a:r>
              <a:rPr lang="en-US" sz="1400" b="1" dirty="0" err="1"/>
              <a:t>OnInit</a:t>
            </a:r>
            <a:r>
              <a:rPr lang="en-US" sz="1400" dirty="0"/>
              <a:t> method.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Call </a:t>
            </a:r>
            <a:r>
              <a:rPr lang="en-US" sz="1400" b="1" dirty="0" err="1"/>
              <a:t>InvalidateLoadedData</a:t>
            </a:r>
            <a:r>
              <a:rPr lang="en-US" sz="1400" b="1" dirty="0"/>
              <a:t>() </a:t>
            </a:r>
            <a:r>
              <a:rPr lang="en-US" sz="1400" dirty="0"/>
              <a:t>and </a:t>
            </a:r>
            <a:r>
              <a:rPr lang="en-US" sz="1400" b="1" dirty="0" err="1"/>
              <a:t>RaiseOnFilterChanged</a:t>
            </a:r>
            <a:r>
              <a:rPr lang="en-US" sz="1400" b="1" dirty="0"/>
              <a:t>()</a:t>
            </a:r>
            <a:r>
              <a:rPr lang="en-US" sz="1400" dirty="0"/>
              <a:t> methods in this custom method.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Implement </a:t>
            </a:r>
            <a:r>
              <a:rPr lang="en-US" sz="1400" b="1" dirty="0" err="1"/>
              <a:t>GetDataSourceFromDB</a:t>
            </a:r>
            <a:r>
              <a:rPr lang="en-US" sz="1400" dirty="0"/>
              <a:t> method to return custom </a:t>
            </a:r>
            <a:r>
              <a:rPr lang="en-US" sz="1400" b="1" dirty="0" err="1"/>
              <a:t>DataSource</a:t>
            </a:r>
            <a:r>
              <a:rPr lang="en-US" sz="1400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Create </a:t>
            </a:r>
            <a:r>
              <a:rPr lang="en-US" sz="1400" dirty="0"/>
              <a:t>web part </a:t>
            </a:r>
            <a:r>
              <a:rPr lang="en-US" sz="1400" dirty="0" smtClean="0"/>
              <a:t>file.</a:t>
            </a: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Assign </a:t>
            </a:r>
            <a:r>
              <a:rPr lang="en-US" sz="1400" b="1" dirty="0" err="1"/>
              <a:t>WebPartControlID</a:t>
            </a:r>
            <a:r>
              <a:rPr lang="en-US" sz="1400" dirty="0"/>
              <a:t> of </a:t>
            </a:r>
            <a:r>
              <a:rPr lang="en-US" sz="1400" dirty="0" smtClean="0"/>
              <a:t>the web </a:t>
            </a:r>
            <a:r>
              <a:rPr lang="en-US" sz="1400" dirty="0"/>
              <a:t>part to </a:t>
            </a:r>
            <a:r>
              <a:rPr lang="en-US" sz="1400" b="1" dirty="0" err="1"/>
              <a:t>FilterName</a:t>
            </a:r>
            <a:r>
              <a:rPr lang="en-US" sz="1400" dirty="0"/>
              <a:t> property of your data source control in </a:t>
            </a:r>
            <a:r>
              <a:rPr lang="en-US" sz="1400" b="1" dirty="0" err="1" smtClean="0"/>
              <a:t>SetupControl</a:t>
            </a:r>
            <a:r>
              <a:rPr lang="en-US" sz="1400" b="1" dirty="0" smtClean="0"/>
              <a:t> </a:t>
            </a:r>
          </a:p>
          <a:p>
            <a:r>
              <a:rPr lang="en-US" sz="1400" b="1" dirty="0"/>
              <a:t> </a:t>
            </a:r>
            <a:r>
              <a:rPr lang="en-US" sz="1400" b="1" dirty="0" smtClean="0"/>
              <a:t>      </a:t>
            </a:r>
            <a:r>
              <a:rPr lang="en-US" sz="1400" dirty="0" smtClean="0"/>
              <a:t>method.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683568" y="42210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Example 1 </a:t>
            </a:r>
            <a:r>
              <a:rPr lang="en-US" sz="1400" dirty="0" smtClean="0"/>
              <a:t>(Excel data source control)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1958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323528" y="2340374"/>
            <a:ext cx="2234684" cy="1664690"/>
          </a:xfrm>
          <a:prstGeom prst="roundRect">
            <a:avLst>
              <a:gd name="adj" fmla="val 468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323528" y="4149080"/>
            <a:ext cx="2234683" cy="2527596"/>
          </a:xfrm>
          <a:prstGeom prst="roundRect">
            <a:avLst>
              <a:gd name="adj" fmla="val 468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624736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Filter controls API - I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3568" y="908720"/>
            <a:ext cx="80124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97598" y="951730"/>
            <a:ext cx="64850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Available filter classes:</a:t>
            </a:r>
          </a:p>
          <a:p>
            <a:endParaRPr lang="en-US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CMSAbstractDataFilterControl</a:t>
            </a:r>
            <a:r>
              <a:rPr lang="en-US" sz="1400" dirty="0" smtClean="0"/>
              <a:t> </a:t>
            </a:r>
            <a:r>
              <a:rPr lang="en-US" sz="1400" dirty="0"/>
              <a:t>- works with document data sources.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/>
              <a:t>CMSAbstractMenuFilterControl</a:t>
            </a:r>
            <a:r>
              <a:rPr lang="en-US" sz="1400" dirty="0"/>
              <a:t> - works with navigation web parts.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/>
              <a:t>CMSAbstractQueryFilterControl</a:t>
            </a:r>
            <a:r>
              <a:rPr lang="en-US" sz="1400" dirty="0"/>
              <a:t> - works with custom table and query data sources.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/>
              <a:t>CMSAbstractBaseFilterControl</a:t>
            </a:r>
            <a:r>
              <a:rPr lang="en-US" sz="1400" dirty="0"/>
              <a:t> - works with all data sources.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654555" y="2325973"/>
            <a:ext cx="3240360" cy="4365104"/>
          </a:xfrm>
          <a:prstGeom prst="roundRect">
            <a:avLst>
              <a:gd name="adj" fmla="val 468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10947" y="2324363"/>
            <a:ext cx="3672407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</a:rPr>
              <a:t>CMSAbstractBaseFilterControl</a:t>
            </a:r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StopProcessing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CacheItemName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CacheDependencies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CacheMinutes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SiteName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WhereCondition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OrderBy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TopN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SelectedColumns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FilterChanged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FilterName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FilterControlPath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FilterControl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SourceFilterName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SourceFilterControl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FilteredControl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DisableFilterCaching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>
                <a:solidFill>
                  <a:schemeClr val="bg1"/>
                </a:solidFill>
              </a:rPr>
              <a:t>Value</a:t>
            </a:r>
          </a:p>
          <a:p>
            <a:r>
              <a:rPr lang="en-US" sz="1100" b="1" dirty="0" smtClean="0">
                <a:solidFill>
                  <a:schemeClr val="bg1"/>
                </a:solidFill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</a:rPr>
              <a:t>OnFilterChanged</a:t>
            </a:r>
            <a:endParaRPr lang="en-US" sz="1100" b="1" dirty="0" smtClean="0">
              <a:solidFill>
                <a:schemeClr val="bg1"/>
              </a:solidFill>
            </a:endParaRPr>
          </a:p>
          <a:p>
            <a:r>
              <a:rPr lang="en-US" sz="1100" b="1" dirty="0" smtClean="0">
                <a:solidFill>
                  <a:schemeClr val="bg1"/>
                </a:solidFill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</a:rPr>
              <a:t>InitDataProperties</a:t>
            </a:r>
            <a:r>
              <a:rPr lang="en-US" sz="1100" b="1" dirty="0">
                <a:solidFill>
                  <a:schemeClr val="bg1"/>
                </a:solidFill>
              </a:rPr>
              <a:t>()</a:t>
            </a:r>
          </a:p>
          <a:p>
            <a:r>
              <a:rPr lang="en-US" sz="1100" b="1" dirty="0" smtClean="0">
                <a:solidFill>
                  <a:schemeClr val="bg1"/>
                </a:solidFill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</a:rPr>
              <a:t>OnLoad</a:t>
            </a:r>
            <a:r>
              <a:rPr lang="en-US" sz="1100" b="1" dirty="0">
                <a:solidFill>
                  <a:schemeClr val="bg1"/>
                </a:solidFill>
              </a:rPr>
              <a:t>() -&gt; </a:t>
            </a:r>
            <a:r>
              <a:rPr lang="en-US" sz="1100" b="1" dirty="0" err="1">
                <a:solidFill>
                  <a:schemeClr val="bg1"/>
                </a:solidFill>
              </a:rPr>
              <a:t>SourceFilterControl.OnFilterChanged</a:t>
            </a:r>
            <a:r>
              <a:rPr lang="en-US" sz="1100" b="1" dirty="0">
                <a:solidFill>
                  <a:schemeClr val="bg1"/>
                </a:solidFill>
              </a:rPr>
              <a:t> </a:t>
            </a:r>
            <a:r>
              <a:rPr lang="en-US" sz="1100" b="1" dirty="0" smtClean="0">
                <a:solidFill>
                  <a:schemeClr val="bg1"/>
                </a:solidFill>
              </a:rPr>
              <a:t>-&gt;</a:t>
            </a:r>
          </a:p>
          <a:p>
            <a:r>
              <a:rPr lang="en-US" sz="1100" b="1" dirty="0" smtClean="0">
                <a:solidFill>
                  <a:schemeClr val="bg1"/>
                </a:solidFill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</a:rPr>
              <a:t>RaiseOnFilterChanged</a:t>
            </a:r>
            <a:r>
              <a:rPr lang="en-US" sz="1100" b="1" dirty="0">
                <a:solidFill>
                  <a:schemeClr val="bg1"/>
                </a:solidFill>
              </a:rPr>
              <a:t>() -&gt; </a:t>
            </a:r>
            <a:r>
              <a:rPr lang="en-US" sz="1100" b="1" dirty="0" err="1">
                <a:solidFill>
                  <a:schemeClr val="bg1"/>
                </a:solidFill>
              </a:rPr>
              <a:t>OnFilterChanged</a:t>
            </a:r>
            <a:r>
              <a:rPr lang="en-US" sz="11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1100" b="1" dirty="0" smtClean="0">
                <a:solidFill>
                  <a:schemeClr val="bg1"/>
                </a:solidFill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</a:rPr>
              <a:t>ResetFilter</a:t>
            </a:r>
            <a:r>
              <a:rPr lang="en-US" sz="1100" b="1" dirty="0">
                <a:solidFill>
                  <a:schemeClr val="bg1"/>
                </a:solidFill>
              </a:rPr>
              <a:t>()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746749" y="2340374"/>
            <a:ext cx="2732069" cy="2672802"/>
          </a:xfrm>
          <a:prstGeom prst="roundRect">
            <a:avLst>
              <a:gd name="adj" fmla="val 4687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18758" y="2332830"/>
            <a:ext cx="266006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bg1"/>
                </a:solidFill>
              </a:rPr>
              <a:t>CMSAbstractControlFilterControl</a:t>
            </a:r>
            <a:endParaRPr lang="en-US" sz="1100" b="1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TreeProvider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ClassNames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>
                <a:solidFill>
                  <a:schemeClr val="bg1"/>
                </a:solidFill>
              </a:rPr>
              <a:t>Path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CultureCode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CombineWithDefaultCulture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SelectOnlyPublished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MaxRelativeLevel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b="1" dirty="0" smtClean="0">
                <a:solidFill>
                  <a:schemeClr val="bg1"/>
                </a:solidFill>
              </a:rPr>
              <a:t> </a:t>
            </a:r>
            <a:r>
              <a:rPr lang="en-US" sz="1100" b="1" dirty="0" err="1">
                <a:solidFill>
                  <a:schemeClr val="bg1"/>
                </a:solidFill>
              </a:rPr>
              <a:t>CheckPermissions</a:t>
            </a:r>
            <a:endParaRPr lang="en-US" sz="1100" b="1" dirty="0">
              <a:solidFill>
                <a:schemeClr val="bg1"/>
              </a:solidFill>
            </a:endParaRPr>
          </a:p>
          <a:p>
            <a:r>
              <a:rPr lang="en-US" sz="1100" b="1" dirty="0" smtClean="0">
                <a:solidFill>
                  <a:schemeClr val="bg1"/>
                </a:solidFill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</a:rPr>
              <a:t>InitDataProperties</a:t>
            </a:r>
            <a:r>
              <a:rPr lang="en-US" sz="1100" b="1" dirty="0" smtClean="0">
                <a:solidFill>
                  <a:schemeClr val="bg1"/>
                </a:solidFill>
              </a:rPr>
              <a:t>() </a:t>
            </a:r>
            <a:endParaRPr lang="en-US" sz="1100" b="1" dirty="0">
              <a:solidFill>
                <a:schemeClr val="bg1"/>
              </a:solidFill>
            </a:endParaRPr>
          </a:p>
          <a:p>
            <a:r>
              <a:rPr lang="en-US" sz="1100" b="1" dirty="0" smtClean="0">
                <a:solidFill>
                  <a:schemeClr val="bg1"/>
                </a:solidFill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</a:rPr>
              <a:t>ReloadData</a:t>
            </a:r>
            <a:r>
              <a:rPr lang="en-US" sz="1100" b="1" dirty="0">
                <a:solidFill>
                  <a:schemeClr val="bg1"/>
                </a:solidFill>
              </a:rPr>
              <a:t>()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7971" y="2424096"/>
            <a:ext cx="225962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/>
              <a:t>CMSAbstractDataFilterControl</a:t>
            </a:r>
            <a:endParaRPr lang="en-US" sz="1100" b="1" dirty="0"/>
          </a:p>
          <a:p>
            <a:r>
              <a:rPr lang="en-US" sz="1000" dirty="0" smtClean="0"/>
              <a:t> </a:t>
            </a:r>
            <a:r>
              <a:rPr lang="en-US" sz="1000" dirty="0" err="1" smtClean="0"/>
              <a:t>SelectTopN</a:t>
            </a:r>
            <a:endParaRPr lang="en-US" sz="1000" dirty="0"/>
          </a:p>
          <a:p>
            <a:r>
              <a:rPr lang="en-US" sz="1000" dirty="0" smtClean="0"/>
              <a:t> </a:t>
            </a:r>
            <a:r>
              <a:rPr lang="en-US" sz="1000" dirty="0" err="1"/>
              <a:t>SelectedItemTransformationName</a:t>
            </a:r>
            <a:endParaRPr lang="en-US" sz="1000" dirty="0"/>
          </a:p>
          <a:p>
            <a:r>
              <a:rPr lang="en-US" sz="1000" dirty="0" smtClean="0"/>
              <a:t> </a:t>
            </a:r>
            <a:r>
              <a:rPr lang="en-US" sz="1000" dirty="0" err="1"/>
              <a:t>RelatedNodeIsOnTheLeftSide</a:t>
            </a:r>
            <a:endParaRPr lang="en-US" sz="1000" dirty="0"/>
          </a:p>
          <a:p>
            <a:r>
              <a:rPr lang="en-US" sz="1000" dirty="0" smtClean="0"/>
              <a:t> </a:t>
            </a:r>
            <a:r>
              <a:rPr lang="en-US" sz="1000" dirty="0" err="1"/>
              <a:t>RelationshipName</a:t>
            </a:r>
            <a:endParaRPr lang="en-US" sz="1000" dirty="0"/>
          </a:p>
          <a:p>
            <a:r>
              <a:rPr lang="en-US" sz="1000" dirty="0" smtClean="0"/>
              <a:t> </a:t>
            </a:r>
            <a:r>
              <a:rPr lang="en-US" sz="1000" dirty="0" err="1"/>
              <a:t>RelationshipWithNodeGuid</a:t>
            </a:r>
            <a:endParaRPr lang="en-US" sz="1000" dirty="0"/>
          </a:p>
          <a:p>
            <a:r>
              <a:rPr lang="en-US" sz="1000" dirty="0" smtClean="0"/>
              <a:t> </a:t>
            </a:r>
            <a:r>
              <a:rPr lang="en-US" sz="1000" dirty="0" err="1"/>
              <a:t>PageSize</a:t>
            </a:r>
            <a:endParaRPr lang="en-US" sz="1000" dirty="0"/>
          </a:p>
          <a:p>
            <a:r>
              <a:rPr lang="en-US" sz="1000" dirty="0" smtClean="0"/>
              <a:t> </a:t>
            </a:r>
            <a:r>
              <a:rPr lang="en-US" sz="1000" b="1" dirty="0" err="1"/>
              <a:t>InitDataProperties</a:t>
            </a:r>
            <a:r>
              <a:rPr lang="en-US" sz="1000" b="1" dirty="0"/>
              <a:t>()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2857" y="4265615"/>
            <a:ext cx="23127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/>
              <a:t>CMSAbstractMenuFilterControl</a:t>
            </a:r>
            <a:endParaRPr lang="en-US" sz="1100" b="1" dirty="0" smtClean="0"/>
          </a:p>
          <a:p>
            <a:r>
              <a:rPr lang="en-US" sz="1100" dirty="0" smtClean="0"/>
              <a:t> </a:t>
            </a:r>
            <a:r>
              <a:rPr lang="en-US" sz="1100" dirty="0" err="1" smtClean="0"/>
              <a:t>ApplyMenuDesign</a:t>
            </a:r>
            <a:endParaRPr lang="en-US" sz="1100" dirty="0"/>
          </a:p>
          <a:p>
            <a:r>
              <a:rPr lang="en-US" sz="1100" dirty="0" smtClean="0"/>
              <a:t> </a:t>
            </a:r>
            <a:r>
              <a:rPr lang="en-US" sz="1100" dirty="0" err="1"/>
              <a:t>UseItemImagesForHiglightedItem</a:t>
            </a:r>
            <a:endParaRPr lang="en-US" sz="1100" dirty="0"/>
          </a:p>
          <a:p>
            <a:r>
              <a:rPr lang="en-US" sz="1100" dirty="0" smtClean="0"/>
              <a:t> </a:t>
            </a:r>
            <a:r>
              <a:rPr lang="en-US" sz="1100" dirty="0" err="1"/>
              <a:t>HighlightAllItemsInPath</a:t>
            </a:r>
            <a:endParaRPr lang="en-US" sz="1100" dirty="0"/>
          </a:p>
          <a:p>
            <a:r>
              <a:rPr lang="en-US" sz="1100" dirty="0" smtClean="0"/>
              <a:t> </a:t>
            </a:r>
            <a:r>
              <a:rPr lang="en-US" sz="1100" dirty="0" err="1"/>
              <a:t>SubmenuIndicator</a:t>
            </a:r>
            <a:endParaRPr lang="en-US" sz="1100" dirty="0"/>
          </a:p>
          <a:p>
            <a:r>
              <a:rPr lang="en-US" sz="1100" dirty="0" smtClean="0"/>
              <a:t> </a:t>
            </a:r>
            <a:r>
              <a:rPr lang="en-US" sz="1100" dirty="0" err="1"/>
              <a:t>UseAlternatingStyles</a:t>
            </a:r>
            <a:endParaRPr lang="en-US" sz="1100" dirty="0"/>
          </a:p>
          <a:p>
            <a:r>
              <a:rPr lang="en-US" sz="1100" dirty="0" smtClean="0"/>
              <a:t> </a:t>
            </a:r>
            <a:r>
              <a:rPr lang="en-US" sz="1100" dirty="0" err="1"/>
              <a:t>CSSPrefix</a:t>
            </a:r>
            <a:endParaRPr lang="en-US" sz="1100" dirty="0"/>
          </a:p>
          <a:p>
            <a:r>
              <a:rPr lang="en-US" sz="1100" dirty="0" smtClean="0"/>
              <a:t> </a:t>
            </a:r>
            <a:r>
              <a:rPr lang="en-US" sz="1100" dirty="0" err="1"/>
              <a:t>WordWrap</a:t>
            </a:r>
            <a:endParaRPr lang="en-US" sz="1100" dirty="0"/>
          </a:p>
          <a:p>
            <a:r>
              <a:rPr lang="en-US" sz="1100" dirty="0" smtClean="0"/>
              <a:t> </a:t>
            </a:r>
            <a:r>
              <a:rPr lang="en-US" sz="1100" dirty="0" err="1"/>
              <a:t>HideControlForZeroRows</a:t>
            </a:r>
            <a:endParaRPr lang="en-US" sz="1100" dirty="0"/>
          </a:p>
          <a:p>
            <a:r>
              <a:rPr lang="en-US" sz="1100" dirty="0" smtClean="0"/>
              <a:t> </a:t>
            </a:r>
            <a:r>
              <a:rPr lang="en-US" sz="1100" dirty="0" err="1"/>
              <a:t>ZeroRowsText</a:t>
            </a:r>
            <a:endParaRPr lang="en-US" sz="1100" dirty="0"/>
          </a:p>
          <a:p>
            <a:r>
              <a:rPr lang="en-US" sz="1100" dirty="0" smtClean="0"/>
              <a:t> </a:t>
            </a:r>
            <a:r>
              <a:rPr lang="en-US" sz="1100" dirty="0"/>
              <a:t>Columns</a:t>
            </a:r>
          </a:p>
          <a:p>
            <a:r>
              <a:rPr lang="en-US" sz="1100" dirty="0" smtClean="0"/>
              <a:t> </a:t>
            </a:r>
            <a:r>
              <a:rPr lang="en-US" sz="1100" b="1" dirty="0" err="1"/>
              <a:t>InitDataProperties</a:t>
            </a:r>
            <a:r>
              <a:rPr lang="en-US" sz="1100" b="1" dirty="0"/>
              <a:t>()</a:t>
            </a:r>
            <a:endParaRPr lang="en-US" sz="1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2746749" y="5229200"/>
            <a:ext cx="2732069" cy="1447476"/>
          </a:xfrm>
          <a:prstGeom prst="roundRect">
            <a:avLst>
              <a:gd name="adj" fmla="val 468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819772" y="5301208"/>
            <a:ext cx="21852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/>
              <a:t>CMSAbstractQueryFilterControl</a:t>
            </a:r>
            <a:endParaRPr lang="en-US" sz="1100" b="1" dirty="0"/>
          </a:p>
          <a:p>
            <a:r>
              <a:rPr lang="en-US" sz="1100" dirty="0" smtClean="0"/>
              <a:t> </a:t>
            </a:r>
            <a:r>
              <a:rPr lang="en-US" sz="1100" dirty="0" err="1"/>
              <a:t>QueryName</a:t>
            </a:r>
            <a:endParaRPr lang="en-US" sz="1100" dirty="0"/>
          </a:p>
          <a:p>
            <a:r>
              <a:rPr lang="en-US" sz="1100" dirty="0" smtClean="0"/>
              <a:t> </a:t>
            </a:r>
            <a:r>
              <a:rPr lang="en-US" sz="1100" dirty="0" err="1"/>
              <a:t>GeneralConnection</a:t>
            </a:r>
            <a:endParaRPr lang="en-US" sz="1100" dirty="0"/>
          </a:p>
          <a:p>
            <a:r>
              <a:rPr lang="en-US" sz="1100" dirty="0" smtClean="0"/>
              <a:t> </a:t>
            </a:r>
            <a:r>
              <a:rPr lang="en-US" sz="1100" dirty="0" err="1"/>
              <a:t>PageSize</a:t>
            </a:r>
            <a:endParaRPr lang="en-US" sz="1100" dirty="0"/>
          </a:p>
          <a:p>
            <a:r>
              <a:rPr lang="en-US" sz="1100" dirty="0" smtClean="0"/>
              <a:t> </a:t>
            </a:r>
            <a:r>
              <a:rPr lang="en-US" sz="1100" dirty="0" err="1"/>
              <a:t>SelectTopN</a:t>
            </a:r>
            <a:endParaRPr lang="en-US" sz="1100" dirty="0"/>
          </a:p>
          <a:p>
            <a:r>
              <a:rPr lang="en-US" sz="1100" dirty="0" smtClean="0"/>
              <a:t> </a:t>
            </a:r>
            <a:r>
              <a:rPr lang="en-US" sz="1100" b="1" dirty="0" err="1"/>
              <a:t>InitDataProperties</a:t>
            </a:r>
            <a:r>
              <a:rPr lang="en-US" sz="1100" b="1" dirty="0"/>
              <a:t>()</a:t>
            </a:r>
            <a:endParaRPr lang="en-US" sz="1000" b="1" dirty="0"/>
          </a:p>
        </p:txBody>
      </p:sp>
      <p:sp>
        <p:nvSpPr>
          <p:cNvPr id="20" name="Right Arrow 19"/>
          <p:cNvSpPr/>
          <p:nvPr/>
        </p:nvSpPr>
        <p:spPr>
          <a:xfrm>
            <a:off x="2446492" y="3052763"/>
            <a:ext cx="480020" cy="23991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5330927" y="3093510"/>
            <a:ext cx="480020" cy="23991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2446492" y="4379422"/>
            <a:ext cx="480020" cy="23991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5340615" y="5579682"/>
            <a:ext cx="480020" cy="23991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5616624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Filter controls API - </a:t>
            </a:r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3568" y="908720"/>
            <a:ext cx="80124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83568" y="1042858"/>
            <a:ext cx="756159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Developing custom </a:t>
            </a:r>
            <a:r>
              <a:rPr lang="en-US" sz="1400" b="1" dirty="0" smtClean="0"/>
              <a:t>filter control</a:t>
            </a:r>
          </a:p>
          <a:p>
            <a:endParaRPr lang="en-US" sz="1400" b="1" dirty="0"/>
          </a:p>
          <a:p>
            <a:r>
              <a:rPr lang="en-US" sz="1400" dirty="0"/>
              <a:t>Steps to follow:</a:t>
            </a:r>
          </a:p>
          <a:p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Create control </a:t>
            </a:r>
            <a:r>
              <a:rPr lang="en-US" sz="1400" dirty="0" smtClean="0"/>
              <a:t>file.</a:t>
            </a: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Inherit from </a:t>
            </a:r>
            <a:r>
              <a:rPr lang="en-US" sz="1400" dirty="0" smtClean="0"/>
              <a:t>suitable </a:t>
            </a:r>
            <a:r>
              <a:rPr lang="en-US" sz="1000" dirty="0" smtClean="0"/>
              <a:t>(</a:t>
            </a:r>
            <a:r>
              <a:rPr lang="en-US" sz="1000" dirty="0" err="1" smtClean="0"/>
              <a:t>CMSAbstractDataFilterControl</a:t>
            </a:r>
            <a:r>
              <a:rPr lang="en-US" sz="1000" dirty="0" smtClean="0"/>
              <a:t>, </a:t>
            </a:r>
            <a:r>
              <a:rPr lang="en-US" sz="1000" dirty="0" err="1" smtClean="0"/>
              <a:t>CMSAbstractMenuFilterControl</a:t>
            </a:r>
            <a:r>
              <a:rPr lang="en-US" sz="1000" dirty="0" smtClean="0"/>
              <a:t>, </a:t>
            </a:r>
            <a:r>
              <a:rPr lang="en-US" sz="1000" dirty="0" err="1" smtClean="0"/>
              <a:t>CMSAbstractQueryFilterControl</a:t>
            </a:r>
            <a:r>
              <a:rPr lang="en-US" sz="1000" dirty="0" smtClean="0"/>
              <a:t>, </a:t>
            </a:r>
            <a:r>
              <a:rPr lang="en-US" sz="1000" dirty="0" err="1" smtClean="0"/>
              <a:t>CMSAbstractBaseFilterControl</a:t>
            </a:r>
            <a:r>
              <a:rPr lang="en-US" sz="1000" dirty="0" smtClean="0"/>
              <a:t>) </a:t>
            </a:r>
            <a:r>
              <a:rPr lang="en-US" sz="1400" dirty="0" smtClean="0"/>
              <a:t>filter class.</a:t>
            </a: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Initialize child controls in </a:t>
            </a:r>
            <a:r>
              <a:rPr lang="en-US" sz="1400" b="1" dirty="0" err="1" smtClean="0"/>
              <a:t>OnInit</a:t>
            </a:r>
            <a:r>
              <a:rPr lang="en-US" sz="1400" dirty="0" smtClean="0"/>
              <a:t> method.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Implement </a:t>
            </a:r>
            <a:r>
              <a:rPr lang="en-US" sz="1400" b="1" dirty="0" err="1" smtClean="0"/>
              <a:t>SetFilter</a:t>
            </a:r>
            <a:r>
              <a:rPr lang="en-US" sz="1400" dirty="0" smtClean="0"/>
              <a:t> method, where call to </a:t>
            </a:r>
            <a:r>
              <a:rPr lang="en-US" sz="1400" b="1" dirty="0" err="1" smtClean="0"/>
              <a:t>RaiseOnFilterChanged</a:t>
            </a:r>
            <a:r>
              <a:rPr lang="en-US" sz="1400" dirty="0" smtClean="0"/>
              <a:t> method is necessary.</a:t>
            </a: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Call </a:t>
            </a:r>
            <a:r>
              <a:rPr lang="en-US" sz="1400" b="1" dirty="0" err="1" smtClean="0"/>
              <a:t>SetFilter</a:t>
            </a:r>
            <a:r>
              <a:rPr lang="en-US" sz="1400" dirty="0" smtClean="0"/>
              <a:t> method in </a:t>
            </a:r>
            <a:r>
              <a:rPr lang="en-US" sz="1400" b="1" dirty="0" err="1" smtClean="0"/>
              <a:t>OnPreRender</a:t>
            </a:r>
            <a:r>
              <a:rPr lang="en-US" sz="1400" dirty="0" smtClean="0"/>
              <a:t> method if there was post back.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Use filter control in </a:t>
            </a:r>
            <a:r>
              <a:rPr lang="en-US" sz="1400" b="1" dirty="0" smtClean="0"/>
              <a:t>Filter</a:t>
            </a:r>
            <a:r>
              <a:rPr lang="en-US" sz="1400" dirty="0" smtClean="0"/>
              <a:t> web part.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683568" y="3789040"/>
            <a:ext cx="72906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Important notes !!!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All filters and data source controls as well as some other controls (</a:t>
            </a:r>
            <a:r>
              <a:rPr lang="en-US" sz="1200" dirty="0" err="1" smtClean="0"/>
              <a:t>BasicRepeater</a:t>
            </a:r>
            <a:r>
              <a:rPr lang="en-US" sz="1200" dirty="0" smtClean="0"/>
              <a:t> etc.) are loaded into hash table: </a:t>
            </a:r>
            <a:r>
              <a:rPr lang="en-US" sz="1200" b="1" dirty="0" err="1" smtClean="0"/>
              <a:t>CMS.Controls.CMSControlsHelper.CurrentFilters</a:t>
            </a:r>
            <a:r>
              <a:rPr lang="en-US" sz="1200" b="1" dirty="0" smtClean="0"/>
              <a:t>.</a:t>
            </a:r>
            <a:endParaRPr lang="en-US" sz="12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When you set </a:t>
            </a:r>
            <a:r>
              <a:rPr lang="en-US" sz="1200" b="1" dirty="0" err="1" smtClean="0"/>
              <a:t>FilterName</a:t>
            </a:r>
            <a:r>
              <a:rPr lang="en-US" sz="1200" dirty="0" smtClean="0"/>
              <a:t> property </a:t>
            </a:r>
            <a:r>
              <a:rPr lang="en-US" sz="1200" b="1" dirty="0" err="1" smtClean="0"/>
              <a:t>CMSControlsHelper.SetFilter</a:t>
            </a:r>
            <a:r>
              <a:rPr lang="en-US" sz="1200" b="1" dirty="0" smtClean="0"/>
              <a:t>()</a:t>
            </a:r>
            <a:r>
              <a:rPr lang="en-US" sz="1200" dirty="0" smtClean="0"/>
              <a:t> method is called to add the control to </a:t>
            </a:r>
            <a:r>
              <a:rPr lang="en-US" sz="1200" b="1" dirty="0" err="1" smtClean="0"/>
              <a:t>CurrentFilters</a:t>
            </a:r>
            <a:r>
              <a:rPr lang="en-US" sz="1200" dirty="0" smtClean="0"/>
              <a:t> hash table.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704920" y="53012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Example 2 </a:t>
            </a:r>
            <a:r>
              <a:rPr lang="en-US" sz="1400" dirty="0" smtClean="0"/>
              <a:t>(Excel filter control)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539552" y="6237312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Detail information can be found in </a:t>
            </a:r>
            <a:r>
              <a:rPr lang="en-US" sz="1000" dirty="0"/>
              <a:t>developer’s guide</a:t>
            </a:r>
            <a:r>
              <a:rPr lang="en-US" sz="1000" dirty="0" smtClean="0"/>
              <a:t>:</a:t>
            </a:r>
          </a:p>
          <a:p>
            <a:r>
              <a:rPr lang="en-US" sz="1000" dirty="0">
                <a:hlinkClick r:id="rId3"/>
              </a:rPr>
              <a:t>http://devnet.kentico.com/docs/devguide/developing_custom_filters.htm</a:t>
            </a:r>
            <a:endParaRPr lang="en-US" sz="10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11560" y="6232444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74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624736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Life cycle – Custom data source + filter controls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3568" y="908720"/>
            <a:ext cx="80124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516874"/>
              </p:ext>
            </p:extLst>
          </p:nvPr>
        </p:nvGraphicFramePr>
        <p:xfrm>
          <a:off x="621344" y="1013984"/>
          <a:ext cx="8136904" cy="5493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5767"/>
                <a:gridCol w="1400058"/>
                <a:gridCol w="1640929"/>
                <a:gridCol w="1795238"/>
                <a:gridCol w="1704912"/>
              </a:tblGrid>
              <a:tr h="479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ExcelDataSource</a:t>
                      </a:r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[w]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Filter [w]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BasicRepater</a:t>
                      </a:r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[w]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ExcelDataSourceControl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[c] [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edsc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ExcelFilter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[c] [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ef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OnContentLoaded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SetupControl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edsc.FilterName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OnContentLoaded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SetupControl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LoadFilter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ef.FilterName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OnContentLoaded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SetupControl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EnsureFilterControl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OnInit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b="1" u="none" strike="noStrike" dirty="0" err="1" smtClean="0">
                          <a:effectLst/>
                        </a:rPr>
                        <a:t>ef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.OnFilterChanged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OnInit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SetupControl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GetDataSource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InitializeColumns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OnLoad</a:t>
                      </a:r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OnLoad</a:t>
                      </a:r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Onload</a:t>
                      </a:r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b="1" u="none" strike="noStrike" dirty="0" err="1" smtClean="0">
                          <a:effectLst/>
                        </a:rPr>
                        <a:t>edsc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.OnFilterChanged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OnPreRender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SetFilter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RaiseOnFilterChanged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OnFilterChanged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InvalidateLoadedData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RaiseOnFilterChanged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OnFilterChanged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b="1" u="none" strike="noStrike" dirty="0" err="1" smtClean="0">
                          <a:effectLst/>
                        </a:rPr>
                        <a:t>edsc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.DataSource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GetDataSource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OnPreRender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75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edsc.DataSource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44208" y="1700808"/>
            <a:ext cx="2484784" cy="1338828"/>
          </a:xfrm>
          <a:prstGeom prst="rect">
            <a:avLst/>
          </a:prstGeom>
          <a:solidFill>
            <a:schemeClr val="accent1">
              <a:alpha val="42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9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Access </a:t>
            </a:r>
            <a:r>
              <a:rPr lang="en-US" sz="900" b="1" dirty="0" err="1"/>
              <a:t>CurrentFilters</a:t>
            </a:r>
            <a:r>
              <a:rPr lang="en-US" sz="900" b="1" dirty="0"/>
              <a:t> hash table and access </a:t>
            </a:r>
            <a:r>
              <a:rPr lang="en-US" sz="900" b="1" dirty="0" err="1"/>
              <a:t>DataSource</a:t>
            </a:r>
            <a:r>
              <a:rPr lang="en-US" sz="900" b="1" dirty="0"/>
              <a:t> </a:t>
            </a:r>
            <a:r>
              <a:rPr lang="en-US" sz="900" b="1" dirty="0" err="1"/>
              <a:t>propety</a:t>
            </a:r>
            <a:r>
              <a:rPr lang="en-US" sz="900" b="1" dirty="0"/>
              <a:t> of  </a:t>
            </a:r>
            <a:r>
              <a:rPr lang="en-US" sz="900" b="1" dirty="0" err="1"/>
              <a:t>CMSBaseDataSource</a:t>
            </a:r>
            <a:r>
              <a:rPr lang="en-US" sz="900" b="1" dirty="0"/>
              <a:t> control which will call </a:t>
            </a:r>
            <a:r>
              <a:rPr lang="en-US" sz="900" b="1" dirty="0" err="1"/>
              <a:t>CMSBaseDataSource.GetDataSource</a:t>
            </a:r>
            <a:r>
              <a:rPr lang="en-US" sz="900" b="1" dirty="0"/>
              <a:t> method -&gt; </a:t>
            </a:r>
            <a:r>
              <a:rPr lang="en-US" sz="900" b="1" dirty="0" err="1"/>
              <a:t>SourceFilterControl</a:t>
            </a:r>
            <a:r>
              <a:rPr lang="en-US" sz="900" b="1" dirty="0"/>
              <a:t>(</a:t>
            </a:r>
            <a:r>
              <a:rPr lang="en-US" sz="900" b="1" dirty="0" err="1"/>
              <a:t>ExcelFilter</a:t>
            </a:r>
            <a:r>
              <a:rPr lang="en-US" sz="900" b="1" dirty="0"/>
              <a:t>).</a:t>
            </a:r>
            <a:r>
              <a:rPr lang="en-US" sz="900" b="1" dirty="0" err="1"/>
              <a:t>InitDataProperties</a:t>
            </a:r>
            <a:r>
              <a:rPr lang="en-US" sz="900" b="1" dirty="0"/>
              <a:t>(this) and after that -&gt; </a:t>
            </a:r>
          </a:p>
          <a:p>
            <a:r>
              <a:rPr lang="en-US" sz="900" b="1" dirty="0"/>
              <a:t> </a:t>
            </a:r>
            <a:r>
              <a:rPr lang="en-US" sz="900" b="1" dirty="0" err="1"/>
              <a:t>GetDataSourceFromDB</a:t>
            </a:r>
            <a:r>
              <a:rPr lang="en-US" sz="900" b="1" dirty="0"/>
              <a:t>() of </a:t>
            </a:r>
            <a:r>
              <a:rPr lang="en-US" sz="900" b="1" dirty="0" err="1"/>
              <a:t>ExcelDataSourceControl</a:t>
            </a:r>
            <a:r>
              <a:rPr lang="en-US" sz="900" b="1" dirty="0"/>
              <a:t> control and load the dataset in  </a:t>
            </a:r>
            <a:r>
              <a:rPr lang="en-US" sz="900" b="1" dirty="0" err="1"/>
              <a:t>GetDataSourceFromExcel</a:t>
            </a:r>
            <a:r>
              <a:rPr lang="en-US" sz="900" b="1" dirty="0"/>
              <a:t> method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100392" y="3039636"/>
            <a:ext cx="0" cy="82141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956376" y="3861048"/>
            <a:ext cx="14401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92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624736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Questions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3568" y="908720"/>
            <a:ext cx="80124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491880" y="1124744"/>
            <a:ext cx="2160240" cy="393954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rPr>
              <a:t>?</a:t>
            </a:r>
            <a:endParaRPr lang="en-US" sz="25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55576" y="5877272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1762" y="5857597"/>
            <a:ext cx="693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FAQ</a:t>
            </a:r>
            <a:r>
              <a:rPr lang="en-US" sz="1200" dirty="0" smtClean="0"/>
              <a:t> </a:t>
            </a:r>
            <a:r>
              <a:rPr lang="en-US" sz="1200" dirty="0"/>
              <a:t>– </a:t>
            </a: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devnet.kentico.com/FAQs.aspx</a:t>
            </a:r>
            <a:endParaRPr lang="en-US" sz="1200" dirty="0" smtClean="0"/>
          </a:p>
          <a:p>
            <a:r>
              <a:rPr lang="en-US" sz="1200" b="1" dirty="0" smtClean="0"/>
              <a:t>KB</a:t>
            </a:r>
            <a:r>
              <a:rPr lang="en-US" sz="1200" dirty="0" smtClean="0"/>
              <a:t> </a:t>
            </a:r>
            <a:r>
              <a:rPr lang="en-US" sz="1200" dirty="0"/>
              <a:t>- </a:t>
            </a:r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devnet.kentico.com/Knowledge-Base.aspx</a:t>
            </a:r>
            <a:endParaRPr lang="en-US" sz="1200" dirty="0" smtClean="0"/>
          </a:p>
          <a:p>
            <a:r>
              <a:rPr lang="en-US" sz="1200" b="1" dirty="0"/>
              <a:t>Documentation</a:t>
            </a:r>
            <a:r>
              <a:rPr lang="en-US" sz="1200" dirty="0"/>
              <a:t> - </a:t>
            </a:r>
            <a:r>
              <a:rPr lang="en-US" sz="1200" dirty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devnet.kentico.com/Documentation.aspx</a:t>
            </a:r>
            <a:endParaRPr lang="en-US" sz="1200" dirty="0" smtClean="0"/>
          </a:p>
          <a:p>
            <a:r>
              <a:rPr lang="en-US" sz="1200" b="1" dirty="0"/>
              <a:t>Technical support </a:t>
            </a:r>
            <a:r>
              <a:rPr lang="en-US" sz="1200" dirty="0"/>
              <a:t>- </a:t>
            </a:r>
            <a:r>
              <a:rPr lang="en-US" sz="1200" dirty="0">
                <a:hlinkClick r:id="rId6"/>
              </a:rPr>
              <a:t>http://</a:t>
            </a:r>
            <a:r>
              <a:rPr lang="en-US" sz="1200" dirty="0" smtClean="0">
                <a:hlinkClick r:id="rId6"/>
              </a:rPr>
              <a:t>www.kentico.com/Support.aspx</a:t>
            </a:r>
            <a:r>
              <a:rPr lang="en-US" sz="1200" dirty="0" smtClean="0"/>
              <a:t> (support@kentico.com)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89652" y="5341278"/>
            <a:ext cx="6152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Developing custom filter </a:t>
            </a:r>
            <a:r>
              <a:rPr lang="en-US" sz="1000" dirty="0" smtClean="0"/>
              <a:t>blog post from Karol Jarkovsky: </a:t>
            </a:r>
          </a:p>
          <a:p>
            <a:r>
              <a:rPr lang="en-US" sz="1000" dirty="0">
                <a:hlinkClick r:id="rId7"/>
              </a:rPr>
              <a:t>http://devnet.kentico.com/Blogs/Karol-Jarkovsky/March-2011/Custom-filter-development-with-Kentico-CMS.aspx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3095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5540</TotalTime>
  <Words>807</Words>
  <Application>Microsoft Office PowerPoint</Application>
  <PresentationFormat>On-screen Show (4:3)</PresentationFormat>
  <Paragraphs>231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Data source and filter controls</vt:lpstr>
      <vt:lpstr>Agenda</vt:lpstr>
      <vt:lpstr>Introduction</vt:lpstr>
      <vt:lpstr>Data source controls API - I</vt:lpstr>
      <vt:lpstr>Data source controls API - II</vt:lpstr>
      <vt:lpstr>Filter controls API - I</vt:lpstr>
      <vt:lpstr>Filter controls API - II</vt:lpstr>
      <vt:lpstr>Life cycle – Custom data source + filter controls</vt:lpstr>
      <vt:lpstr>Questions</vt:lpstr>
      <vt:lpstr>PowerPoint Presentation</vt:lpstr>
    </vt:vector>
  </TitlesOfParts>
  <Company>Kentico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here</dc:title>
  <dc:creator>DrahosP</dc:creator>
  <cp:lastModifiedBy>Miroslav Remias</cp:lastModifiedBy>
  <cp:revision>303</cp:revision>
  <dcterms:created xsi:type="dcterms:W3CDTF">2010-05-13T15:27:13Z</dcterms:created>
  <dcterms:modified xsi:type="dcterms:W3CDTF">2011-08-18T16:14:07Z</dcterms:modified>
</cp:coreProperties>
</file>