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70" r:id="rId5"/>
    <p:sldId id="271" r:id="rId6"/>
    <p:sldId id="272" r:id="rId7"/>
    <p:sldId id="273" r:id="rId8"/>
    <p:sldId id="274" r:id="rId9"/>
    <p:sldId id="275" r:id="rId10"/>
    <p:sldId id="276" r:id="rId11"/>
    <p:sldId id="259" r:id="rId12"/>
    <p:sldId id="277" r:id="rId13"/>
    <p:sldId id="278" r:id="rId14"/>
    <p:sldId id="279" r:id="rId15"/>
    <p:sldId id="280" r:id="rId16"/>
    <p:sldId id="282" r:id="rId17"/>
    <p:sldId id="264" r:id="rId18"/>
    <p:sldId id="269" r:id="rId19"/>
    <p:sldId id="26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75068" autoAdjust="0"/>
  </p:normalViewPr>
  <p:slideViewPr>
    <p:cSldViewPr>
      <p:cViewPr>
        <p:scale>
          <a:sx n="60" d="100"/>
          <a:sy n="60" d="100"/>
        </p:scale>
        <p:origin x="-1350"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16251-FBA6-403E-B3E8-947EA4B4C483}" type="datetimeFigureOut">
              <a:rPr lang="en-US" smtClean="0"/>
              <a:pPr/>
              <a:t>11/22/2011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AB244-8085-40FE-9D26-3775B61E00A8}" type="slidenum">
              <a:rPr lang="en-US" smtClean="0"/>
              <a:pPr/>
              <a:t>‹#›</a:t>
            </a:fld>
            <a:endParaRPr lang="en-US"/>
          </a:p>
        </p:txBody>
      </p:sp>
    </p:spTree>
    <p:extLst>
      <p:ext uri="{BB962C8B-B14F-4D97-AF65-F5344CB8AC3E}">
        <p14:creationId xmlns:p14="http://schemas.microsoft.com/office/powerpoint/2010/main" xmlns="" val="323960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Building highly</a:t>
            </a:r>
            <a:r>
              <a:rPr lang="en-US" baseline="0" dirty="0" smtClean="0"/>
              <a:t> scalable website. How many of you ever studied any </a:t>
            </a:r>
            <a:r>
              <a:rPr lang="en-US" dirty="0" smtClean="0"/>
              <a:t>information related</a:t>
            </a:r>
            <a:r>
              <a:rPr lang="en-US" baseline="0" dirty="0" smtClean="0"/>
              <a:t> to this topic? It really doesn’t matter whether you read some book focused on high performance websites or attended some developer session related to this topic. </a:t>
            </a:r>
          </a:p>
          <a:p>
            <a:endParaRPr lang="en-US" baseline="0" dirty="0" smtClean="0"/>
          </a:p>
          <a:p>
            <a:r>
              <a:rPr lang="en-US" baseline="0" dirty="0" smtClean="0"/>
              <a:t>Ok and what was it mostly about? Some SQL performance tuning, code optimization techniques, data manipulation strategies or … ? </a:t>
            </a:r>
          </a:p>
          <a:p>
            <a:endParaRPr lang="en-US" baseline="0" dirty="0" smtClean="0"/>
          </a:p>
          <a:p>
            <a:r>
              <a:rPr lang="en-US" baseline="0" dirty="0" smtClean="0"/>
              <a:t>What I’d like to do today is focus on slightly different areas of the website rather than talking about things you know you should pay attention to anyway.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the</a:t>
            </a:r>
            <a:r>
              <a:rPr lang="en-US" sz="1200" kern="1200" baseline="0" dirty="0" smtClean="0">
                <a:solidFill>
                  <a:schemeClr val="tx1"/>
                </a:solidFill>
                <a:effectLst/>
                <a:latin typeface="+mn-lt"/>
                <a:ea typeface="+mn-ea"/>
                <a:cs typeface="+mn-cs"/>
              </a:rPr>
              <a:t> research </a:t>
            </a:r>
            <a:r>
              <a:rPr lang="en-US" sz="1200" kern="1200" dirty="0" smtClean="0">
                <a:solidFill>
                  <a:schemeClr val="tx1"/>
                </a:solidFill>
                <a:effectLst/>
                <a:latin typeface="+mn-lt"/>
                <a:ea typeface="+mn-ea"/>
                <a:cs typeface="+mn-cs"/>
              </a:rPr>
              <a:t>I’ve been </a:t>
            </a:r>
            <a:r>
              <a:rPr lang="en-US" sz="1200" kern="1200" baseline="0" dirty="0" smtClean="0">
                <a:solidFill>
                  <a:schemeClr val="tx1"/>
                </a:solidFill>
                <a:effectLst/>
                <a:latin typeface="+mn-lt"/>
                <a:ea typeface="+mn-ea"/>
                <a:cs typeface="+mn-cs"/>
              </a:rPr>
              <a:t>doing for some time now </a:t>
            </a:r>
            <a:r>
              <a:rPr lang="en-US" sz="1200" kern="1200" dirty="0" smtClean="0">
                <a:solidFill>
                  <a:schemeClr val="tx1"/>
                </a:solidFill>
                <a:effectLst/>
                <a:latin typeface="+mn-lt"/>
                <a:ea typeface="+mn-ea"/>
                <a:cs typeface="+mn-cs"/>
              </a:rPr>
              <a:t>I really believe that with today’s HW and technology the real bottle neck of</a:t>
            </a:r>
            <a:r>
              <a:rPr lang="en-US" sz="1200" kern="1200" baseline="0" dirty="0" smtClean="0">
                <a:solidFill>
                  <a:schemeClr val="tx1"/>
                </a:solidFill>
                <a:effectLst/>
                <a:latin typeface="+mn-lt"/>
                <a:ea typeface="+mn-ea"/>
                <a:cs typeface="+mn-cs"/>
              </a:rPr>
              <a:t> most of the websites when it comes to performance</a:t>
            </a:r>
            <a:r>
              <a:rPr lang="en-US" sz="1200" kern="1200" dirty="0" smtClean="0">
                <a:solidFill>
                  <a:schemeClr val="tx1"/>
                </a:solidFill>
                <a:effectLst/>
                <a:latin typeface="+mn-lt"/>
                <a:ea typeface="+mn-ea"/>
                <a:cs typeface="+mn-cs"/>
              </a:rPr>
              <a:t> and scalability is not the server-side code,</a:t>
            </a:r>
            <a:r>
              <a:rPr lang="en-US" sz="1200" kern="1200" baseline="0" dirty="0" smtClean="0">
                <a:solidFill>
                  <a:schemeClr val="tx1"/>
                </a:solidFill>
                <a:effectLst/>
                <a:latin typeface="+mn-lt"/>
                <a:ea typeface="+mn-ea"/>
                <a:cs typeface="+mn-cs"/>
              </a:rPr>
              <a:t> but rather </a:t>
            </a:r>
            <a:r>
              <a:rPr lang="en-US" sz="1200" kern="1200" dirty="0" smtClean="0">
                <a:solidFill>
                  <a:schemeClr val="tx1"/>
                </a:solidFill>
                <a:effectLst/>
                <a:latin typeface="+mn-lt"/>
                <a:ea typeface="+mn-ea"/>
                <a:cs typeface="+mn-cs"/>
              </a:rPr>
              <a:t>the inefficient communication between the web server and DB server or even worse between</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web server and client (browser).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presentation I’d like therefore focus on best practices and recommendations that will help you achieve faster page load,</a:t>
            </a:r>
            <a:r>
              <a:rPr lang="en-US" sz="1200" kern="1200" baseline="0" dirty="0" smtClean="0">
                <a:solidFill>
                  <a:schemeClr val="tx1"/>
                </a:solidFill>
                <a:effectLst/>
                <a:latin typeface="+mn-lt"/>
                <a:ea typeface="+mn-ea"/>
                <a:cs typeface="+mn-cs"/>
              </a:rPr>
              <a:t> take off load from your website so it gets more room for breathing and ultimately present you with the features of Kentico CMS 6.0 that will be of great help to you so you can build high performing and scalable websites easier and faster.</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D2AB244-8085-40FE-9D26-3775B61E00A8}" type="slidenum">
              <a:rPr lang="en-US" smtClean="0"/>
              <a:pPr/>
              <a:t>1</a:t>
            </a:fld>
            <a:endParaRPr lang="en-US"/>
          </a:p>
        </p:txBody>
      </p:sp>
    </p:spTree>
    <p:extLst>
      <p:ext uri="{BB962C8B-B14F-4D97-AF65-F5344CB8AC3E}">
        <p14:creationId xmlns:p14="http://schemas.microsoft.com/office/powerpoint/2010/main" xmlns="" val="2312715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a:t>
            </a:r>
          </a:p>
        </p:txBody>
      </p:sp>
      <p:sp>
        <p:nvSpPr>
          <p:cNvPr id="4" name="Slide Number Placeholder 3"/>
          <p:cNvSpPr>
            <a:spLocks noGrp="1"/>
          </p:cNvSpPr>
          <p:nvPr>
            <p:ph type="sldNum" sz="quarter" idx="10"/>
          </p:nvPr>
        </p:nvSpPr>
        <p:spPr/>
        <p:txBody>
          <a:bodyPr/>
          <a:lstStyle/>
          <a:p>
            <a:fld id="{8633246E-ADB7-49BE-AD18-46889A41F211}" type="slidenum">
              <a:rPr lang="sk-SK" smtClean="0"/>
              <a:pPr/>
              <a:t>10</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Including DEMO where using the Fiddler to show difference in response header when client cache is disabled/enabled and must revalidate option disabled/enabled.</a:t>
            </a:r>
          </a:p>
        </p:txBody>
      </p:sp>
      <p:sp>
        <p:nvSpPr>
          <p:cNvPr id="4" name="Slide Number Placeholder 3"/>
          <p:cNvSpPr>
            <a:spLocks noGrp="1"/>
          </p:cNvSpPr>
          <p:nvPr>
            <p:ph type="sldNum" sz="quarter" idx="10"/>
          </p:nvPr>
        </p:nvSpPr>
        <p:spPr/>
        <p:txBody>
          <a:bodyPr/>
          <a:lstStyle/>
          <a:p>
            <a:fld id="{8633246E-ADB7-49BE-AD18-46889A41F211}" type="slidenum">
              <a:rPr lang="sk-SK" smtClean="0"/>
              <a:pPr/>
              <a:t>11</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Including DEMO on cache substitution where I implement custom substitution macro to show how enabled output cache still allows me to display some dynamic content.</a:t>
            </a:r>
          </a:p>
        </p:txBody>
      </p:sp>
      <p:sp>
        <p:nvSpPr>
          <p:cNvPr id="4" name="Slide Number Placeholder 3"/>
          <p:cNvSpPr>
            <a:spLocks noGrp="1"/>
          </p:cNvSpPr>
          <p:nvPr>
            <p:ph type="sldNum" sz="quarter" idx="10"/>
          </p:nvPr>
        </p:nvSpPr>
        <p:spPr/>
        <p:txBody>
          <a:bodyPr/>
          <a:lstStyle/>
          <a:p>
            <a:fld id="{8633246E-ADB7-49BE-AD18-46889A41F211}" type="slidenum">
              <a:rPr lang="sk-SK" smtClean="0"/>
              <a:pPr/>
              <a:t>12</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13</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Sample scenario: Website displaying office locations along with opened jobs for every location underneath. Let’s have 2 offices and 2 jobs opened. Another example could be press release portal where under the press release images are stored and should be displayed at the end of the article.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Advantage of UV:</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 single repeater displaying multiple doc types using doc specific transformations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 even for the list, not just selected item,</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 less queries executed comparing to nested repeaters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 different transformations based on the nested level in the content tree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Nested repeater: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baseline="0" dirty="0" smtClean="0"/>
              <a:t>Parent repeater selects all offices in specified location,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baseline="0" dirty="0" smtClean="0"/>
              <a:t>Starts binding and from the </a:t>
            </a:r>
            <a:r>
              <a:rPr lang="en-US" sz="1000" b="0" baseline="0" dirty="0" err="1" smtClean="0"/>
              <a:t>ItemDataBound</a:t>
            </a:r>
            <a:r>
              <a:rPr lang="en-US" sz="1000" b="0" baseline="0" dirty="0" smtClean="0"/>
              <a:t> nested repeater executes another query to get related Jobs = query executed multiple times based on how many offices are displayed.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err="1" smtClean="0"/>
              <a:t>Univiewer</a:t>
            </a:r>
            <a:r>
              <a:rPr lang="en-US" sz="1000"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baseline="0" dirty="0" err="1" smtClean="0"/>
              <a:t>Univiewer</a:t>
            </a:r>
            <a:r>
              <a:rPr lang="en-US" sz="1000" b="0" baseline="0" dirty="0" smtClean="0"/>
              <a:t> selects all offices in specified location,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000" b="0" baseline="0" dirty="0" err="1" smtClean="0"/>
              <a:t>Univiewer</a:t>
            </a:r>
            <a:r>
              <a:rPr lang="en-US" sz="1000" b="0" baseline="0" dirty="0" smtClean="0"/>
              <a:t> selects all jobs in specified location = only single query for all offices.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14</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Includes demo on how to install Kentico External Services, how to work with Kentico Service Manager tool (start/stop services) and how to enable it from within the Kentico CMS.</a:t>
            </a:r>
          </a:p>
        </p:txBody>
      </p:sp>
      <p:sp>
        <p:nvSpPr>
          <p:cNvPr id="4" name="Slide Number Placeholder 3"/>
          <p:cNvSpPr>
            <a:spLocks noGrp="1"/>
          </p:cNvSpPr>
          <p:nvPr>
            <p:ph type="sldNum" sz="quarter" idx="10"/>
          </p:nvPr>
        </p:nvSpPr>
        <p:spPr/>
        <p:txBody>
          <a:bodyPr/>
          <a:lstStyle/>
          <a:p>
            <a:fld id="{8633246E-ADB7-49BE-AD18-46889A41F211}" type="slidenum">
              <a:rPr lang="sk-SK" smtClean="0"/>
              <a:pPr/>
              <a:t>15</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smtClean="0"/>
              <a:t>Keep an eye on website health reports - You’d be surprised how often I see customer ignoring error messages in their Event Log. I’d understand in case the exception has something to do with less important stuff, maybe some known issue we plan to fix with the next feature update. The fact still is every exception should be reviewed and evaluated to see how it influence your enterprise service. The exception handling mechanism equals another operation website needs to take care of. Not only that, more important details on the exception are stored within the database and therefore puts more overhead on SQL server. If the exception occurs often and on regular base it’s important to address such issue before it causes some serious damage. As an example let me mention the client who incorrectly referenced image files on the page so every request would throw 404 error and logged information to the event log. The links were generated by the external JS code so it was hard to find the issue and honestly, client started to overlook exception related to this problem. At that time the bigger issue was, that the DB was using almost 95% of their SQL server. After we realized there is thousands of 404 errors in the event log we fixed the JS and no more page not found exceptions were thrown. The DB usage dropped to 50%. Still not optimal, but definitely better than before,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smtClean="0"/>
              <a:t>Use built-in debugging tools – With the live sites it’s always unpleasant when there is issue that relates to the stability or performance. Mostly because lot of parts of the website that influence overall performance act differently under the load than in DEV environment. Therefore I always recommend our clients to take advantage of debugging tools accessible in the Kentico UI. With version 6.0 you can choose what information you need to debug, enable it in the website settings (without restarting app) and get access to valuable information that can help you narrow down the cause of the issue. That way you can see what SQL queries take significant portion of the processing time and optimize it accordingly. Or you can see what’s happening with the cache under the real load and eventually identify any issue with the cache size or specific items. The best practice is to use the debugging tools in PROD only in urgent matters and enable debug feature only for specific area. As soon as you gain all the information you need you should disable debug completely. The reason is that as with any other feature memory and CPU resources are consumed when enabled,</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baseline="0" dirty="0" smtClean="0"/>
              <a:t>Get yourself familiar with the Kentico Health Monitoring – When we talk about enterprise today I couldn’t skip Health Monitoring support we’ve included within the recent 6.0 release. The KHM monitors various system information and provides output data to the Windows counters. You can plug the counters to the monitoring application that can work with Windows counters and start analyzing website stability and performance in real time. The full control above what is monitored you can gain access to crucial information for preventing website breakdowns.</a:t>
            </a:r>
          </a:p>
        </p:txBody>
      </p:sp>
      <p:sp>
        <p:nvSpPr>
          <p:cNvPr id="4" name="Slide Number Placeholder 3"/>
          <p:cNvSpPr>
            <a:spLocks noGrp="1"/>
          </p:cNvSpPr>
          <p:nvPr>
            <p:ph type="sldNum" sz="quarter" idx="10"/>
          </p:nvPr>
        </p:nvSpPr>
        <p:spPr/>
        <p:txBody>
          <a:bodyPr/>
          <a:lstStyle/>
          <a:p>
            <a:fld id="{8633246E-ADB7-49BE-AD18-46889A41F211}" type="slidenum">
              <a:rPr lang="sk-SK" smtClean="0"/>
              <a:pPr/>
              <a:t>16</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17</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18</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19</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Let’s start with very basics on how</a:t>
            </a:r>
            <a:r>
              <a:rPr lang="en-US" sz="1000" baseline="0" dirty="0" smtClean="0"/>
              <a:t> the communication between client (browser) and web server over TCP actually looks like. I want to go through this exchange scheme to explain what key tasks you need to address in order to optimize data transfer between client and server and thus deliver more user-friendly websites. It will also ensure we’re all on the same page concerning low-level stuff around which I’m going to build this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The following scheme displays two timeline bars – client and server.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[C] Open Connection (TCP SYN) – Based on the URL the browser get IP address from DNS and enters the hand-shake phase by sending out TCP SYN packet expecting confirmation packet from the web server,</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[S] Accept Connection (SYN ACK) – Server is ready to handle client request and thus responds with the SYN ACK (acknowledge) packet – at this point is connection considered for opened. Establishing new connection is time-consuming process therefore our goal is to re-use already opened connections if possible,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[C] HTTP GET – As the next step browser send HTTP REQUEST header with the requested URL, cookies and other details to the web server,</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[S] ACK – After some time the web server acknowledges retrieving the request packet and start generating response. During that time the connection is idle (empty space in timeline),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[S] HTTP RESPONSE #1 - Once the response is ready server creates response packet containing HTTP RESPONSE header along with some HTML (size of the HTML included within the first packet depends on the maximum TCP packet size allowed),</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[C] ACK #1 – Client receives initial packet and confirm delivery by sending out ACK #1 packet,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[S] HTTP RESPONSE #N – Typically the maximum packet size is smaller than complete response from the server so series of HTTP RESPONSE packets are repeatedly send to the client,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[C] ACK #N  - And the client repeatedly acknowledge successful packet delivery with ACK packet.</a:t>
            </a:r>
          </a:p>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baseline="0" dirty="0" smtClean="0"/>
              <a:t>That’s simplified timeline of the HTTP over TCP packet exchange. As you can see there is much going on during the data exchange between the web server and the client browser.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baseline="0" dirty="0" smtClean="0"/>
              <a:t>Now, let’s identify parts of this exchange process that we can improve and thus gain more performance especially concerning page load time.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Eliminate connection idle time – As I mentioned between the time when the web server receives HTTP request and time initial HTTP response is sent to the client the connection becomes idle. Using multiple simultaneous connections we can minimize idle time and thereby minimize total page load time. Furthermore, considering the initial response it’s obvious the idle time also depends on how fast the server side code can generate the response itself so eventually the data access, data processing and binding time influences the overall idle time in this case. Therefore recommendations on how to improve your website performance in these areas represents the first part of today’s session – things like parallelism with HTTP, ordering resources in the output HTML, network optimizations and script handling all having impact on the client-side response processing. These are actually not directly related to Kentico CMS, but Kentico as platform allows you to include recommendations on your website. In addition I’ll show you great new features that makes data retrieval, processing, rendering and response generating faster than with the previous versions,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aseline="0" dirty="0" smtClean="0"/>
              <a:t>Get rid of unnecessary GET requests -  The second part of our session is going to be related to the best practices on how to eliminate HTTP requests that can be avoided using the caching capabilities available in Kentico CMS 6.0 especially enhanced features of the client cache and output cache.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00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2</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3</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baseline="0" dirty="0" smtClean="0"/>
          </a:p>
        </p:txBody>
      </p:sp>
      <p:sp>
        <p:nvSpPr>
          <p:cNvPr id="4" name="Slide Number Placeholder 3"/>
          <p:cNvSpPr>
            <a:spLocks noGrp="1"/>
          </p:cNvSpPr>
          <p:nvPr>
            <p:ph type="sldNum" sz="quarter" idx="10"/>
          </p:nvPr>
        </p:nvSpPr>
        <p:spPr/>
        <p:txBody>
          <a:bodyPr/>
          <a:lstStyle/>
          <a:p>
            <a:fld id="{8633246E-ADB7-49BE-AD18-46889A41F211}" type="slidenum">
              <a:rPr lang="sk-SK" smtClean="0"/>
              <a:pPr/>
              <a:t>4</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a:t>
            </a:r>
            <a:r>
              <a:rPr lang="en-US" sz="1000" b="0" baseline="0" dirty="0" err="1" smtClean="0"/>
              <a:t>Dolezitost</a:t>
            </a:r>
            <a:r>
              <a:rPr lang="en-US" sz="1000" b="0" baseline="0" dirty="0" smtClean="0"/>
              <a:t> CSS weight/height</a:t>
            </a:r>
          </a:p>
        </p:txBody>
      </p:sp>
      <p:sp>
        <p:nvSpPr>
          <p:cNvPr id="4" name="Slide Number Placeholder 3"/>
          <p:cNvSpPr>
            <a:spLocks noGrp="1"/>
          </p:cNvSpPr>
          <p:nvPr>
            <p:ph type="sldNum" sz="quarter" idx="10"/>
          </p:nvPr>
        </p:nvSpPr>
        <p:spPr/>
        <p:txBody>
          <a:bodyPr/>
          <a:lstStyle/>
          <a:p>
            <a:fld id="{8633246E-ADB7-49BE-AD18-46889A41F211}" type="slidenum">
              <a:rPr lang="sk-SK" smtClean="0"/>
              <a:pPr/>
              <a:t>5</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Case sensitive browser cache</a:t>
            </a:r>
          </a:p>
        </p:txBody>
      </p:sp>
      <p:sp>
        <p:nvSpPr>
          <p:cNvPr id="4" name="Slide Number Placeholder 3"/>
          <p:cNvSpPr>
            <a:spLocks noGrp="1"/>
          </p:cNvSpPr>
          <p:nvPr>
            <p:ph type="sldNum" sz="quarter" idx="10"/>
          </p:nvPr>
        </p:nvSpPr>
        <p:spPr/>
        <p:txBody>
          <a:bodyPr/>
          <a:lstStyle/>
          <a:p>
            <a:fld id="{8633246E-ADB7-49BE-AD18-46889A41F211}" type="slidenum">
              <a:rPr lang="sk-SK" smtClean="0"/>
              <a:pPr/>
              <a:t>6</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a:t>
            </a:r>
          </a:p>
        </p:txBody>
      </p:sp>
      <p:sp>
        <p:nvSpPr>
          <p:cNvPr id="4" name="Slide Number Placeholder 3"/>
          <p:cNvSpPr>
            <a:spLocks noGrp="1"/>
          </p:cNvSpPr>
          <p:nvPr>
            <p:ph type="sldNum" sz="quarter" idx="10"/>
          </p:nvPr>
        </p:nvSpPr>
        <p:spPr/>
        <p:txBody>
          <a:bodyPr/>
          <a:lstStyle/>
          <a:p>
            <a:fld id="{8633246E-ADB7-49BE-AD18-46889A41F211}" type="slidenum">
              <a:rPr lang="sk-SK" smtClean="0"/>
              <a:pPr/>
              <a:t>7</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a:t>
            </a:r>
          </a:p>
        </p:txBody>
      </p:sp>
      <p:sp>
        <p:nvSpPr>
          <p:cNvPr id="4" name="Slide Number Placeholder 3"/>
          <p:cNvSpPr>
            <a:spLocks noGrp="1"/>
          </p:cNvSpPr>
          <p:nvPr>
            <p:ph type="sldNum" sz="quarter" idx="10"/>
          </p:nvPr>
        </p:nvSpPr>
        <p:spPr/>
        <p:txBody>
          <a:bodyPr/>
          <a:lstStyle/>
          <a:p>
            <a:fld id="{8633246E-ADB7-49BE-AD18-46889A41F211}" type="slidenum">
              <a:rPr lang="sk-SK" smtClean="0"/>
              <a:pPr/>
              <a:t>8</a:t>
            </a:fld>
            <a:endParaRPr lang="sk-SK"/>
          </a:p>
        </p:txBody>
      </p:sp>
    </p:spTree>
    <p:extLst>
      <p:ext uri="{BB962C8B-B14F-4D97-AF65-F5344CB8AC3E}">
        <p14:creationId xmlns:p14="http://schemas.microsoft.com/office/powerpoint/2010/main" xmlns="" val="161443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baseline="0" dirty="0" smtClean="0"/>
              <a:t>- Case sensitive browser cache</a:t>
            </a:r>
          </a:p>
        </p:txBody>
      </p:sp>
      <p:sp>
        <p:nvSpPr>
          <p:cNvPr id="4" name="Slide Number Placeholder 3"/>
          <p:cNvSpPr>
            <a:spLocks noGrp="1"/>
          </p:cNvSpPr>
          <p:nvPr>
            <p:ph type="sldNum" sz="quarter" idx="10"/>
          </p:nvPr>
        </p:nvSpPr>
        <p:spPr/>
        <p:txBody>
          <a:bodyPr/>
          <a:lstStyle/>
          <a:p>
            <a:fld id="{8633246E-ADB7-49BE-AD18-46889A41F211}" type="slidenum">
              <a:rPr lang="sk-SK" smtClean="0"/>
              <a:pPr/>
              <a:t>9</a:t>
            </a:fld>
            <a:endParaRPr lang="sk-SK"/>
          </a:p>
        </p:txBody>
      </p:sp>
    </p:spTree>
    <p:extLst>
      <p:ext uri="{BB962C8B-B14F-4D97-AF65-F5344CB8AC3E}">
        <p14:creationId xmlns:p14="http://schemas.microsoft.com/office/powerpoint/2010/main" xmlns="" val="1614434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99592" y="5013176"/>
            <a:ext cx="7772400" cy="605929"/>
          </a:xfrm>
        </p:spPr>
        <p:txBody>
          <a:bodyPr>
            <a:normAutofit/>
          </a:bodyPr>
          <a:lstStyle>
            <a:lvl1pPr algn="r">
              <a:defRPr sz="3200" b="1" baseline="0">
                <a:solidFill>
                  <a:schemeClr val="tx1"/>
                </a:solidFill>
              </a:defRPr>
            </a:lvl1pPr>
          </a:lstStyle>
          <a:p>
            <a:r>
              <a:rPr lang="sk-SK" dirty="0" smtClean="0"/>
              <a:t>Heading 1 (Main Title)</a:t>
            </a:r>
            <a:endParaRPr lang="cs-CZ" dirty="0"/>
          </a:p>
        </p:txBody>
      </p:sp>
      <p:sp>
        <p:nvSpPr>
          <p:cNvPr id="3" name="Subtitle 2"/>
          <p:cNvSpPr>
            <a:spLocks noGrp="1"/>
          </p:cNvSpPr>
          <p:nvPr>
            <p:ph type="subTitle" idx="1" hasCustomPrompt="1"/>
          </p:nvPr>
        </p:nvSpPr>
        <p:spPr>
          <a:xfrm>
            <a:off x="2267744" y="5661248"/>
            <a:ext cx="6400800" cy="432048"/>
          </a:xfrm>
        </p:spPr>
        <p:txBody>
          <a:bodyPr>
            <a:normAutofit/>
          </a:bodyPr>
          <a:lstStyle>
            <a:lvl1pPr marL="0" indent="0" algn="r">
              <a:buNone/>
              <a:defRPr sz="24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dirty="0" smtClean="0"/>
              <a:t>Subheading</a:t>
            </a:r>
            <a:endParaRPr lang="cs-CZ" dirty="0"/>
          </a:p>
        </p:txBody>
      </p:sp>
      <p:sp>
        <p:nvSpPr>
          <p:cNvPr id="4" name="Date Placeholder 3"/>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Date Placeholder 3"/>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cs-CZ"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C685D-B789-4306-88B4-93B864045626}" type="datetimeFigureOut">
              <a:rPr lang="cs-CZ" smtClean="0"/>
              <a:pPr/>
              <a:t>22.11.2011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F98F397-6B6F-4825-AAFC-8647298C7FDF}"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0688"/>
            <a:ext cx="8229600" cy="432048"/>
          </a:xfrm>
          <a:prstGeom prst="rect">
            <a:avLst/>
          </a:prstGeom>
        </p:spPr>
        <p:txBody>
          <a:bodyPr vert="horz" lIns="91440" tIns="45720" rIns="91440" bIns="45720" rtlCol="0" anchor="ctr">
            <a:noAutofit/>
          </a:bodyPr>
          <a:lstStyle/>
          <a:p>
            <a:r>
              <a:rPr lang="sk-SK" dirty="0" smtClean="0"/>
              <a:t>Main Title</a:t>
            </a:r>
            <a:endParaRPr lang="cs-CZ" dirty="0"/>
          </a:p>
        </p:txBody>
      </p:sp>
      <p:sp>
        <p:nvSpPr>
          <p:cNvPr id="3" name="Text Placeholder 2"/>
          <p:cNvSpPr>
            <a:spLocks noGrp="1"/>
          </p:cNvSpPr>
          <p:nvPr>
            <p:ph type="body" idx="1"/>
          </p:nvPr>
        </p:nvSpPr>
        <p:spPr>
          <a:xfrm>
            <a:off x="457200" y="1484784"/>
            <a:ext cx="8229600" cy="4525963"/>
          </a:xfrm>
          <a:prstGeom prst="rect">
            <a:avLst/>
          </a:prstGeom>
        </p:spPr>
        <p:txBody>
          <a:bodyPr vert="horz" lIns="91440" tIns="45720" rIns="91440" bIns="45720" rtlCol="0">
            <a:normAutofit/>
          </a:bodyPr>
          <a:lstStyle/>
          <a:p>
            <a:pPr lvl="0"/>
            <a:r>
              <a:rPr lang="sk-SK" dirty="0" smtClean="0"/>
              <a:t>Heading 2</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C685D-B789-4306-88B4-93B864045626}" type="datetimeFigureOut">
              <a:rPr lang="cs-CZ" smtClean="0"/>
              <a:pPr/>
              <a:t>22.11.2011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8F397-6B6F-4825-AAFC-8647298C7FD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5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olj@kentic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www.apress.com/author/author/view/id/1893"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hyperlink" Target="http://www.apress.com/9781430223832"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karolj@kentico.com"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hyperlink" Target="http://twitter.com/kentico_karolj" TargetMode="External"/><Relationship Id="rId5" Type="http://schemas.openxmlformats.org/officeDocument/2006/relationships/hyperlink" Target="http://cz.linkedin.com/in/karoljarkovsky" TargetMode="External"/><Relationship Id="rId4" Type="http://schemas.openxmlformats.org/officeDocument/2006/relationships/hyperlink" Target="http://devnet.kentico.com/Blogs/Karol-Jarkovsky.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24400"/>
            <a:ext cx="8671992" cy="605929"/>
          </a:xfrm>
        </p:spPr>
        <p:txBody>
          <a:bodyPr>
            <a:normAutofit/>
          </a:bodyPr>
          <a:lstStyle/>
          <a:p>
            <a:r>
              <a:rPr lang="en-US" dirty="0" smtClean="0">
                <a:solidFill>
                  <a:schemeClr val="accent6">
                    <a:lumMod val="50000"/>
                  </a:schemeClr>
                </a:solidFill>
                <a:effectLst>
                  <a:outerShdw blurRad="38100" dist="38100" dir="2700000" algn="tl">
                    <a:srgbClr val="000000">
                      <a:alpha val="43137"/>
                    </a:srgbClr>
                  </a:outerShdw>
                </a:effectLst>
              </a:rPr>
              <a:t>Building Highly Scalable Websites</a:t>
            </a:r>
            <a:endParaRPr lang="cs-CZ" dirty="0">
              <a:solidFill>
                <a:schemeClr val="accent6">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67744" y="5372472"/>
            <a:ext cx="6400800" cy="1409328"/>
          </a:xfrm>
        </p:spPr>
        <p:txBody>
          <a:bodyPr>
            <a:normAutofit/>
          </a:bodyPr>
          <a:lstStyle/>
          <a:p>
            <a:r>
              <a:rPr lang="en-US" dirty="0" smtClean="0">
                <a:solidFill>
                  <a:schemeClr val="accent6">
                    <a:lumMod val="50000"/>
                  </a:schemeClr>
                </a:solidFill>
                <a:effectLst>
                  <a:outerShdw blurRad="38100" dist="38100" dir="2700000" algn="tl">
                    <a:srgbClr val="000000">
                      <a:alpha val="43137"/>
                    </a:srgbClr>
                  </a:outerShdw>
                </a:effectLst>
              </a:rPr>
              <a:t>Karol Jarkovsky </a:t>
            </a:r>
          </a:p>
          <a:p>
            <a:r>
              <a:rPr lang="en-US" sz="1800" dirty="0" smtClean="0">
                <a:solidFill>
                  <a:schemeClr val="accent6">
                    <a:lumMod val="50000"/>
                  </a:schemeClr>
                </a:solidFill>
              </a:rPr>
              <a:t>Sr. Solution Architect</a:t>
            </a:r>
          </a:p>
          <a:p>
            <a:r>
              <a:rPr lang="en-US" sz="1800" dirty="0" smtClean="0">
                <a:solidFill>
                  <a:schemeClr val="accent6">
                    <a:lumMod val="50000"/>
                  </a:schemeClr>
                </a:solidFill>
                <a:hlinkClick r:id="rId3"/>
              </a:rPr>
              <a:t>karolj@kentico.com</a:t>
            </a:r>
            <a:endParaRPr lang="en-US" sz="1800"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Find Best Place For Your Script</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1200329"/>
          </a:xfrm>
          <a:prstGeom prst="rect">
            <a:avLst/>
          </a:prstGeom>
          <a:noFill/>
        </p:spPr>
        <p:txBody>
          <a:bodyPr wrap="square" rtlCol="0">
            <a:spAutoFit/>
          </a:bodyPr>
          <a:lstStyle/>
          <a:p>
            <a:r>
              <a:rPr lang="en-US" b="1" dirty="0" smtClean="0"/>
              <a:t>Including script files</a:t>
            </a:r>
          </a:p>
          <a:p>
            <a:pPr marL="742950" lvl="1" indent="-285750">
              <a:buFont typeface="Arial" pitchFamily="34" charset="0"/>
              <a:buChar char="•"/>
            </a:pPr>
            <a:r>
              <a:rPr lang="en-US" dirty="0" smtClean="0"/>
              <a:t>Script resources are downloaded each one before the next,</a:t>
            </a:r>
          </a:p>
          <a:p>
            <a:pPr marL="742950" lvl="1" indent="-285750">
              <a:buFont typeface="Arial" pitchFamily="34" charset="0"/>
              <a:buChar char="•"/>
            </a:pPr>
            <a:r>
              <a:rPr lang="en-US" dirty="0"/>
              <a:t>If script download starts no other objects are retrieved in parallel,</a:t>
            </a:r>
          </a:p>
          <a:p>
            <a:pPr marL="742950" lvl="1" indent="-285750">
              <a:buFont typeface="Arial" pitchFamily="34" charset="0"/>
              <a:buChar char="•"/>
            </a:pPr>
            <a:r>
              <a:rPr lang="en-US" dirty="0" smtClean="0"/>
              <a:t>Browser stops rendering the page while script is downloaded.</a:t>
            </a:r>
            <a:endParaRPr lang="en-US" dirty="0"/>
          </a:p>
        </p:txBody>
      </p:sp>
      <p:grpSp>
        <p:nvGrpSpPr>
          <p:cNvPr id="4" name="Group 3"/>
          <p:cNvGrpSpPr/>
          <p:nvPr/>
        </p:nvGrpSpPr>
        <p:grpSpPr>
          <a:xfrm>
            <a:off x="620233" y="2667000"/>
            <a:ext cx="7245289" cy="2701689"/>
            <a:chOff x="620233" y="2438400"/>
            <a:chExt cx="7245289" cy="2701689"/>
          </a:xfrm>
        </p:grpSpPr>
        <p:sp>
          <p:nvSpPr>
            <p:cNvPr id="5" name="Rectangle 4"/>
            <p:cNvSpPr/>
            <p:nvPr/>
          </p:nvSpPr>
          <p:spPr>
            <a:xfrm>
              <a:off x="1185532" y="37519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53365" y="38692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33489" y="38692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61491" y="4113692"/>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55547" y="4113692"/>
              <a:ext cx="82296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ular Callout 10"/>
            <p:cNvSpPr/>
            <p:nvPr/>
          </p:nvSpPr>
          <p:spPr>
            <a:xfrm>
              <a:off x="1066800" y="29718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12" name="Rectangular Callout 11"/>
            <p:cNvSpPr/>
            <p:nvPr/>
          </p:nvSpPr>
          <p:spPr>
            <a:xfrm>
              <a:off x="3048000" y="3048000"/>
              <a:ext cx="1100467" cy="339489"/>
            </a:xfrm>
            <a:prstGeom prst="wedgeRectCallout">
              <a:avLst>
                <a:gd name="adj1" fmla="val -27787"/>
                <a:gd name="adj2" fmla="val 20075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a:t>
              </a:r>
              <a:endParaRPr lang="en-US" sz="1500" dirty="0">
                <a:solidFill>
                  <a:schemeClr val="tx1"/>
                </a:solidFill>
              </a:endParaRPr>
            </a:p>
          </p:txBody>
        </p:sp>
        <p:sp>
          <p:nvSpPr>
            <p:cNvPr id="14" name="TextBox 13"/>
            <p:cNvSpPr txBox="1"/>
            <p:nvPr/>
          </p:nvSpPr>
          <p:spPr>
            <a:xfrm>
              <a:off x="620233" y="2438400"/>
              <a:ext cx="6248400" cy="369332"/>
            </a:xfrm>
            <a:prstGeom prst="rect">
              <a:avLst/>
            </a:prstGeom>
            <a:noFill/>
          </p:spPr>
          <p:txBody>
            <a:bodyPr wrap="square" rtlCol="0">
              <a:spAutoFit/>
            </a:bodyPr>
            <a:lstStyle/>
            <a:p>
              <a:r>
                <a:rPr lang="en-US" b="1" dirty="0" smtClean="0"/>
                <a:t>Script included </a:t>
              </a:r>
              <a:r>
                <a:rPr lang="en-US" b="1" dirty="0" smtClean="0">
                  <a:solidFill>
                    <a:schemeClr val="accent6">
                      <a:lumMod val="75000"/>
                    </a:schemeClr>
                  </a:solidFill>
                </a:rPr>
                <a:t>after</a:t>
              </a:r>
              <a:r>
                <a:rPr lang="en-US" b="1" dirty="0" smtClean="0"/>
                <a:t> other resources</a:t>
              </a:r>
              <a:endParaRPr lang="en-US" b="1" dirty="0"/>
            </a:p>
          </p:txBody>
        </p:sp>
        <p:sp>
          <p:nvSpPr>
            <p:cNvPr id="15" name="Rectangle 14"/>
            <p:cNvSpPr/>
            <p:nvPr/>
          </p:nvSpPr>
          <p:spPr>
            <a:xfrm>
              <a:off x="3265967" y="3983666"/>
              <a:ext cx="13716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567562" y="4242435"/>
              <a:ext cx="82296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57550" y="4239096"/>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572506" y="4373520"/>
              <a:ext cx="73152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262494" y="4370181"/>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ular Callout 24"/>
            <p:cNvSpPr/>
            <p:nvPr/>
          </p:nvSpPr>
          <p:spPr>
            <a:xfrm>
              <a:off x="5554088" y="3604459"/>
              <a:ext cx="1566356" cy="509233"/>
            </a:xfrm>
            <a:prstGeom prst="wedgeRectCallout">
              <a:avLst>
                <a:gd name="adj1" fmla="val -110033"/>
                <a:gd name="adj2" fmla="val 74684"/>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Images</a:t>
              </a:r>
            </a:p>
            <a:p>
              <a:pPr algn="ctr"/>
              <a:r>
                <a:rPr lang="en-US" sz="1400" dirty="0" smtClean="0">
                  <a:solidFill>
                    <a:schemeClr val="tx1"/>
                  </a:solidFill>
                  <a:latin typeface="Courier New" pitchFamily="49" charset="0"/>
                  <a:cs typeface="Courier New" pitchFamily="49" charset="0"/>
                </a:rPr>
                <a:t>d1.domain.com</a:t>
              </a:r>
              <a:endParaRPr lang="en-US" sz="1400" dirty="0">
                <a:solidFill>
                  <a:schemeClr val="tx1"/>
                </a:solidFill>
                <a:latin typeface="Courier New" pitchFamily="49" charset="0"/>
                <a:cs typeface="Courier New" pitchFamily="49" charset="0"/>
              </a:endParaRPr>
            </a:p>
          </p:txBody>
        </p:sp>
        <p:sp>
          <p:nvSpPr>
            <p:cNvPr id="26" name="Rectangular Callout 25"/>
            <p:cNvSpPr/>
            <p:nvPr/>
          </p:nvSpPr>
          <p:spPr>
            <a:xfrm>
              <a:off x="6299166" y="4261485"/>
              <a:ext cx="1566356" cy="509233"/>
            </a:xfrm>
            <a:prstGeom prst="wedgeRectCallout">
              <a:avLst>
                <a:gd name="adj1" fmla="val -170478"/>
                <a:gd name="adj2" fmla="val -16221"/>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Images</a:t>
              </a:r>
            </a:p>
            <a:p>
              <a:pPr algn="ctr"/>
              <a:r>
                <a:rPr lang="en-US" sz="1400" dirty="0" smtClean="0">
                  <a:solidFill>
                    <a:schemeClr val="tx1"/>
                  </a:solidFill>
                  <a:latin typeface="Courier New" pitchFamily="49" charset="0"/>
                  <a:cs typeface="Courier New" pitchFamily="49" charset="0"/>
                </a:rPr>
                <a:t>d2.domain.com</a:t>
              </a:r>
              <a:endParaRPr lang="en-US" sz="1400" dirty="0">
                <a:solidFill>
                  <a:schemeClr val="tx1"/>
                </a:solidFill>
                <a:latin typeface="Courier New" pitchFamily="49" charset="0"/>
                <a:cs typeface="Courier New" pitchFamily="49" charset="0"/>
              </a:endParaRPr>
            </a:p>
          </p:txBody>
        </p:sp>
        <p:sp>
          <p:nvSpPr>
            <p:cNvPr id="27" name="Rectangle 26"/>
            <p:cNvSpPr/>
            <p:nvPr/>
          </p:nvSpPr>
          <p:spPr>
            <a:xfrm>
              <a:off x="4326255" y="4766310"/>
              <a:ext cx="73152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67562" y="4508664"/>
              <a:ext cx="82296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57550" y="4505325"/>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567562" y="4642014"/>
              <a:ext cx="73152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257550" y="4638675"/>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ular Callout 31"/>
            <p:cNvSpPr/>
            <p:nvPr/>
          </p:nvSpPr>
          <p:spPr>
            <a:xfrm>
              <a:off x="1185532" y="4178462"/>
              <a:ext cx="1100467" cy="339489"/>
            </a:xfrm>
            <a:prstGeom prst="wedgeRectCallout">
              <a:avLst>
                <a:gd name="adj1" fmla="val 127145"/>
                <a:gd name="adj2" fmla="val 9694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First script</a:t>
              </a:r>
              <a:endParaRPr lang="en-US" sz="1500" dirty="0">
                <a:solidFill>
                  <a:schemeClr val="tx1"/>
                </a:solidFill>
              </a:endParaRPr>
            </a:p>
          </p:txBody>
        </p:sp>
        <p:sp>
          <p:nvSpPr>
            <p:cNvPr id="33" name="Rectangular Callout 32"/>
            <p:cNvSpPr/>
            <p:nvPr/>
          </p:nvSpPr>
          <p:spPr>
            <a:xfrm>
              <a:off x="1295400" y="4800600"/>
              <a:ext cx="1219199" cy="339489"/>
            </a:xfrm>
            <a:prstGeom prst="wedgeRectCallout">
              <a:avLst>
                <a:gd name="adj1" fmla="val 193240"/>
                <a:gd name="adj2" fmla="val -46147"/>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Second script</a:t>
              </a:r>
              <a:endParaRPr lang="en-US" sz="1500" dirty="0">
                <a:solidFill>
                  <a:schemeClr val="tx1"/>
                </a:solidFill>
              </a:endParaRPr>
            </a:p>
          </p:txBody>
        </p:sp>
      </p:grpSp>
      <p:sp>
        <p:nvSpPr>
          <p:cNvPr id="34" name="TextBox 33"/>
          <p:cNvSpPr txBox="1"/>
          <p:nvPr/>
        </p:nvSpPr>
        <p:spPr>
          <a:xfrm>
            <a:off x="620233" y="5553670"/>
            <a:ext cx="7986604" cy="923330"/>
          </a:xfrm>
          <a:prstGeom prst="rect">
            <a:avLst/>
          </a:prstGeom>
          <a:noFill/>
        </p:spPr>
        <p:txBody>
          <a:bodyPr wrap="square" rtlCol="0">
            <a:spAutoFit/>
          </a:bodyPr>
          <a:lstStyle/>
          <a:p>
            <a:r>
              <a:rPr lang="en-US" b="1" u="sng" dirty="0" smtClean="0"/>
              <a:t>TIP:</a:t>
            </a:r>
            <a:r>
              <a:rPr lang="en-US" b="1" dirty="0" smtClean="0"/>
              <a:t> </a:t>
            </a:r>
            <a:r>
              <a:rPr lang="en-US" dirty="0" smtClean="0"/>
              <a:t>Place script at the end of your HTML. Should you need script earlier in the source place one or more objects before script to allow higher degree of parallelism. </a:t>
            </a:r>
          </a:p>
        </p:txBody>
      </p:sp>
    </p:spTree>
    <p:extLst>
      <p:ext uri="{BB962C8B-B14F-4D97-AF65-F5344CB8AC3E}">
        <p14:creationId xmlns:p14="http://schemas.microsoft.com/office/powerpoint/2010/main" xmlns="" val="157031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Leverage Client Cache</a:t>
            </a:r>
            <a:endParaRPr lang="sk-SK" dirty="0">
              <a:effectLst>
                <a:outerShdw blurRad="38100" dist="38100" dir="2700000" algn="tl">
                  <a:srgbClr val="000000">
                    <a:alpha val="43137"/>
                  </a:srgbClr>
                </a:outerShdw>
              </a:effectLst>
            </a:endParaRPr>
          </a:p>
        </p:txBody>
      </p:sp>
      <p:sp>
        <p:nvSpPr>
          <p:cNvPr id="3" name="TextBox 2"/>
          <p:cNvSpPr txBox="1"/>
          <p:nvPr/>
        </p:nvSpPr>
        <p:spPr>
          <a:xfrm>
            <a:off x="623996" y="1343520"/>
            <a:ext cx="7986604" cy="5078313"/>
          </a:xfrm>
          <a:prstGeom prst="rect">
            <a:avLst/>
          </a:prstGeom>
          <a:noFill/>
        </p:spPr>
        <p:txBody>
          <a:bodyPr wrap="square" rtlCol="0">
            <a:spAutoFit/>
          </a:bodyPr>
          <a:lstStyle/>
          <a:p>
            <a:r>
              <a:rPr lang="en-US" b="1" dirty="0" smtClean="0"/>
              <a:t>Client cache in Kentico CMS 5.x</a:t>
            </a:r>
            <a:r>
              <a:rPr lang="en-US" dirty="0" smtClean="0"/>
              <a:t> </a:t>
            </a:r>
          </a:p>
          <a:p>
            <a:pPr marL="742950" lvl="1" indent="-285750">
              <a:buFont typeface="Arial" pitchFamily="34" charset="0"/>
              <a:buChar char="•"/>
            </a:pPr>
            <a:r>
              <a:rPr lang="en-US" dirty="0" smtClean="0"/>
              <a:t>Enabled in the web.config - </a:t>
            </a:r>
            <a:r>
              <a:rPr lang="en-US" sz="1300" dirty="0" smtClean="0">
                <a:latin typeface="Courier New" pitchFamily="49" charset="0"/>
                <a:cs typeface="Courier New" pitchFamily="49" charset="0"/>
              </a:rPr>
              <a:t>&lt;</a:t>
            </a:r>
            <a:r>
              <a:rPr lang="en-US" sz="1300" dirty="0">
                <a:latin typeface="Courier New" pitchFamily="49" charset="0"/>
                <a:cs typeface="Courier New" pitchFamily="49" charset="0"/>
              </a:rPr>
              <a:t>add key="</a:t>
            </a:r>
            <a:r>
              <a:rPr lang="en-US" sz="1300" dirty="0" err="1">
                <a:latin typeface="Courier New" pitchFamily="49" charset="0"/>
                <a:cs typeface="Courier New" pitchFamily="49" charset="0"/>
              </a:rPr>
              <a:t>CMSFullClientCache</a:t>
            </a:r>
            <a:r>
              <a:rPr lang="en-US" sz="1300" dirty="0">
                <a:latin typeface="Courier New" pitchFamily="49" charset="0"/>
                <a:cs typeface="Courier New" pitchFamily="49" charset="0"/>
              </a:rPr>
              <a:t>" value="true</a:t>
            </a:r>
            <a:r>
              <a:rPr lang="en-US" sz="1300" dirty="0" smtClean="0">
                <a:latin typeface="Courier New" pitchFamily="49" charset="0"/>
                <a:cs typeface="Courier New" pitchFamily="49" charset="0"/>
              </a:rPr>
              <a:t>"/&gt;</a:t>
            </a:r>
            <a:r>
              <a:rPr lang="en-US" dirty="0" smtClean="0"/>
              <a:t>,</a:t>
            </a:r>
          </a:p>
          <a:p>
            <a:pPr marL="742950" lvl="1" indent="-285750">
              <a:buFont typeface="Arial" pitchFamily="34" charset="0"/>
              <a:buChar char="•"/>
            </a:pPr>
            <a:r>
              <a:rPr lang="en-US" dirty="0" smtClean="0"/>
              <a:t>Adds the ‘</a:t>
            </a:r>
            <a:r>
              <a:rPr lang="en-US" sz="1400" dirty="0" smtClean="0">
                <a:latin typeface="Courier New" pitchFamily="49" charset="0"/>
                <a:cs typeface="Courier New" pitchFamily="49" charset="0"/>
              </a:rPr>
              <a:t>must-revalidate</a:t>
            </a:r>
            <a:r>
              <a:rPr lang="en-US" dirty="0" smtClean="0"/>
              <a:t>’ cache control header to the response,</a:t>
            </a:r>
          </a:p>
          <a:p>
            <a:pPr marL="742950" lvl="1" indent="-285750">
              <a:buFont typeface="Arial" pitchFamily="34" charset="0"/>
              <a:buChar char="•"/>
            </a:pPr>
            <a:r>
              <a:rPr lang="en-US" dirty="0" smtClean="0"/>
              <a:t>Always performs validation check – even if not required,</a:t>
            </a:r>
          </a:p>
          <a:p>
            <a:pPr marL="742950" lvl="1" indent="-285750">
              <a:buFont typeface="Arial" pitchFamily="34" charset="0"/>
              <a:buChar char="•"/>
            </a:pPr>
            <a:r>
              <a:rPr lang="en-US" dirty="0" smtClean="0"/>
              <a:t>Cache minutes reflect settings of standard cache,</a:t>
            </a:r>
          </a:p>
          <a:p>
            <a:pPr marL="742950" lvl="1" indent="-285750">
              <a:buFont typeface="Arial" pitchFamily="34" charset="0"/>
              <a:buChar char="•"/>
            </a:pPr>
            <a:endParaRPr lang="en-US" dirty="0"/>
          </a:p>
          <a:p>
            <a:r>
              <a:rPr lang="en-US" b="1" dirty="0" smtClean="0"/>
              <a:t>Client cache in Kentico CMS 6.0</a:t>
            </a:r>
          </a:p>
          <a:p>
            <a:pPr marL="742950" lvl="1" indent="-285750">
              <a:buFont typeface="Arial" pitchFamily="34" charset="0"/>
              <a:buChar char="•"/>
            </a:pPr>
            <a:r>
              <a:rPr lang="en-US" dirty="0" smtClean="0"/>
              <a:t>Managed through the CMS Site Manager-&gt; Settings,</a:t>
            </a:r>
          </a:p>
          <a:p>
            <a:pPr marL="742950" lvl="1" indent="-285750">
              <a:buFont typeface="Arial" pitchFamily="34" charset="0"/>
              <a:buChar char="•"/>
            </a:pPr>
            <a:r>
              <a:rPr lang="en-US" dirty="0" smtClean="0"/>
              <a:t>More granular settings,</a:t>
            </a:r>
          </a:p>
          <a:p>
            <a:pPr marL="1200150" lvl="2" indent="-285750">
              <a:buFont typeface="Arial" pitchFamily="34" charset="0"/>
              <a:buChar char="•"/>
            </a:pPr>
            <a:r>
              <a:rPr lang="en-US" i="1" dirty="0" smtClean="0"/>
              <a:t>Cache minutes</a:t>
            </a:r>
            <a:r>
              <a:rPr lang="en-US" dirty="0" smtClean="0"/>
              <a:t> – allows specify client cache expiration interval,</a:t>
            </a:r>
          </a:p>
          <a:p>
            <a:pPr marL="1200150" lvl="2" indent="-285750">
              <a:buFont typeface="Arial" pitchFamily="34" charset="0"/>
              <a:buChar char="•"/>
            </a:pPr>
            <a:r>
              <a:rPr lang="en-US" i="1" dirty="0" smtClean="0"/>
              <a:t>Client cache must revalidate</a:t>
            </a:r>
            <a:r>
              <a:rPr lang="en-US" dirty="0" smtClean="0"/>
              <a:t> – option to select whether client needs to validate freshness of cached content with the web server,</a:t>
            </a:r>
          </a:p>
          <a:p>
            <a:pPr marL="742950" lvl="1" indent="-285750">
              <a:buFont typeface="Arial" pitchFamily="34" charset="0"/>
              <a:buChar char="•"/>
            </a:pPr>
            <a:r>
              <a:rPr lang="en-US" dirty="0" smtClean="0"/>
              <a:t>Applied to all objects retrieved through the script pages (incl. CSS and JavaScript files),</a:t>
            </a:r>
          </a:p>
          <a:p>
            <a:pPr marL="742950" lvl="1" indent="-285750">
              <a:buFont typeface="Arial" pitchFamily="34" charset="0"/>
              <a:buChar char="•"/>
            </a:pPr>
            <a:r>
              <a:rPr lang="en-US" dirty="0"/>
              <a:t>Adds ‘</a:t>
            </a:r>
            <a:r>
              <a:rPr lang="en-US" sz="1300" dirty="0" err="1">
                <a:latin typeface="Courier New" pitchFamily="49" charset="0"/>
                <a:cs typeface="Courier New" pitchFamily="49" charset="0"/>
              </a:rPr>
              <a:t>Etag</a:t>
            </a:r>
            <a:r>
              <a:rPr lang="en-US" dirty="0"/>
              <a:t>’, ‘</a:t>
            </a:r>
            <a:r>
              <a:rPr lang="en-US" sz="1300" dirty="0">
                <a:latin typeface="Courier New" pitchFamily="49" charset="0"/>
                <a:cs typeface="Courier New" pitchFamily="49" charset="0"/>
              </a:rPr>
              <a:t>Last-modified</a:t>
            </a:r>
            <a:r>
              <a:rPr lang="en-US" dirty="0"/>
              <a:t>’ and ‘</a:t>
            </a:r>
            <a:r>
              <a:rPr lang="en-US" sz="1300" dirty="0">
                <a:latin typeface="Courier New" pitchFamily="49" charset="0"/>
                <a:cs typeface="Courier New" pitchFamily="49" charset="0"/>
              </a:rPr>
              <a:t>Expires</a:t>
            </a:r>
            <a:r>
              <a:rPr lang="en-US" dirty="0"/>
              <a:t>’ cache control header to </a:t>
            </a:r>
            <a:r>
              <a:rPr lang="en-US" dirty="0" smtClean="0"/>
              <a:t>response,</a:t>
            </a:r>
          </a:p>
          <a:p>
            <a:pPr marL="742950" lvl="1" indent="-285750">
              <a:buFont typeface="Arial" pitchFamily="34" charset="0"/>
              <a:buChar char="•"/>
            </a:pPr>
            <a:endParaRPr lang="en-US" dirty="0"/>
          </a:p>
          <a:p>
            <a:r>
              <a:rPr lang="en-US" b="1" u="sng" dirty="0" smtClean="0"/>
              <a:t>TIP:</a:t>
            </a:r>
            <a:r>
              <a:rPr lang="en-US" dirty="0" smtClean="0"/>
              <a:t> Enable resources (CSS, JavaScript) compression and minification in Kentico CMS 6.0 to save even more bytes in data transfer.</a:t>
            </a:r>
            <a:endParaRPr lang="en-US" dirty="0"/>
          </a:p>
        </p:txBody>
      </p:sp>
    </p:spTree>
    <p:extLst>
      <p:ext uri="{BB962C8B-B14F-4D97-AF65-F5344CB8AC3E}">
        <p14:creationId xmlns:p14="http://schemas.microsoft.com/office/powerpoint/2010/main" xmlns="" val="24804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fade">
                                      <p:cBhvr>
                                        <p:cTn id="25" dur="500"/>
                                        <p:tgtEl>
                                          <p:spTgt spid="3">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4" end="14"/>
                                            </p:txEl>
                                          </p:spTgt>
                                        </p:tgtEl>
                                        <p:attrNameLst>
                                          <p:attrName>style.visibility</p:attrName>
                                        </p:attrNameLst>
                                      </p:cBhvr>
                                      <p:to>
                                        <p:strVal val="visible"/>
                                      </p:to>
                                    </p:set>
                                    <p:animEffect transition="in" filter="fade">
                                      <p:cBhvr>
                                        <p:cTn id="3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Enable Output Cache</a:t>
            </a:r>
            <a:endParaRPr lang="sk-SK" dirty="0">
              <a:effectLst>
                <a:outerShdw blurRad="38100" dist="38100" dir="2700000" algn="tl">
                  <a:srgbClr val="000000">
                    <a:alpha val="43137"/>
                  </a:srgbClr>
                </a:outerShdw>
              </a:effectLst>
            </a:endParaRPr>
          </a:p>
        </p:txBody>
      </p:sp>
      <p:sp>
        <p:nvSpPr>
          <p:cNvPr id="3" name="TextBox 2"/>
          <p:cNvSpPr txBox="1"/>
          <p:nvPr/>
        </p:nvSpPr>
        <p:spPr>
          <a:xfrm>
            <a:off x="623996" y="1343520"/>
            <a:ext cx="7986604" cy="3416320"/>
          </a:xfrm>
          <a:prstGeom prst="rect">
            <a:avLst/>
          </a:prstGeom>
          <a:noFill/>
        </p:spPr>
        <p:txBody>
          <a:bodyPr wrap="square" rtlCol="0">
            <a:spAutoFit/>
          </a:bodyPr>
          <a:lstStyle/>
          <a:p>
            <a:r>
              <a:rPr lang="en-US" b="1" dirty="0" smtClean="0"/>
              <a:t>New output cache storage</a:t>
            </a:r>
          </a:p>
          <a:p>
            <a:pPr marL="742950" lvl="1" indent="-285750">
              <a:buFont typeface="Arial" pitchFamily="34" charset="0"/>
              <a:buChar char="•"/>
            </a:pPr>
            <a:r>
              <a:rPr lang="en-US" dirty="0" smtClean="0"/>
              <a:t>Content of the output cache can be stored in the file system,</a:t>
            </a:r>
          </a:p>
          <a:p>
            <a:pPr marL="742950" lvl="1" indent="-285750">
              <a:buFont typeface="Arial" pitchFamily="34" charset="0"/>
              <a:buChar char="•"/>
            </a:pPr>
            <a:r>
              <a:rPr lang="en-US" dirty="0" smtClean="0"/>
              <a:t>Separate setting for cache minutes for content stored in file system,</a:t>
            </a:r>
          </a:p>
          <a:p>
            <a:pPr marL="1200150" lvl="2" indent="-285750">
              <a:buFont typeface="Arial" pitchFamily="34" charset="0"/>
              <a:buChar char="•"/>
            </a:pPr>
            <a:r>
              <a:rPr lang="en-US" dirty="0" smtClean="0"/>
              <a:t>If not set or set to 0 the output cache is stored in memory only,</a:t>
            </a:r>
          </a:p>
          <a:p>
            <a:pPr marL="742950" lvl="1" indent="-285750">
              <a:buFont typeface="Arial" pitchFamily="34" charset="0"/>
              <a:buChar char="•"/>
            </a:pPr>
            <a:r>
              <a:rPr lang="en-US" dirty="0" smtClean="0"/>
              <a:t>Provides persistent output cache storage on application restart,</a:t>
            </a:r>
          </a:p>
          <a:p>
            <a:pPr marL="742950" lvl="1" indent="-285750">
              <a:buFont typeface="Arial" pitchFamily="34" charset="0"/>
              <a:buChar char="•"/>
            </a:pPr>
            <a:r>
              <a:rPr lang="en-US" dirty="0" smtClean="0"/>
              <a:t>Disable/enable output cache (incl. partial web part caching) for the whole website from single place,</a:t>
            </a:r>
          </a:p>
          <a:p>
            <a:pPr marL="742950" lvl="1" indent="-285750">
              <a:buFont typeface="Arial" pitchFamily="34" charset="0"/>
              <a:buChar char="•"/>
            </a:pPr>
            <a:endParaRPr lang="en-US" dirty="0"/>
          </a:p>
          <a:p>
            <a:r>
              <a:rPr lang="en-US" b="1" dirty="0" smtClean="0"/>
              <a:t>Output cache substitution</a:t>
            </a:r>
          </a:p>
          <a:p>
            <a:pPr marL="742950" lvl="1" indent="-285750">
              <a:buFont typeface="Arial" pitchFamily="34" charset="0"/>
              <a:buChar char="•"/>
            </a:pPr>
            <a:r>
              <a:rPr lang="en-US" dirty="0" smtClean="0"/>
              <a:t>Special macro expression ‘</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macrokey</a:t>
            </a:r>
            <a:r>
              <a:rPr lang="en-US" sz="1400" dirty="0" smtClean="0">
                <a:latin typeface="Courier New" pitchFamily="49" charset="0"/>
                <a:cs typeface="Courier New" pitchFamily="49" charset="0"/>
              </a:rPr>
              <a:t>~}</a:t>
            </a:r>
            <a:r>
              <a:rPr lang="en-US" dirty="0" smtClean="0"/>
              <a:t>’,</a:t>
            </a:r>
          </a:p>
          <a:p>
            <a:pPr marL="742950" lvl="1" indent="-285750">
              <a:buFont typeface="Arial" pitchFamily="34" charset="0"/>
              <a:buChar char="•"/>
            </a:pPr>
            <a:r>
              <a:rPr lang="en-US" dirty="0" smtClean="0"/>
              <a:t>Substitution logic needs to be implemented as custom macro,</a:t>
            </a:r>
          </a:p>
          <a:p>
            <a:pPr marL="742950" lvl="1" indent="-285750">
              <a:buFont typeface="Arial" pitchFamily="34" charset="0"/>
              <a:buChar char="•"/>
            </a:pPr>
            <a:r>
              <a:rPr lang="en-US" dirty="0" smtClean="0"/>
              <a:t>Substitution macro part of the cached output HTML resolved on-demand.</a:t>
            </a:r>
          </a:p>
        </p:txBody>
      </p:sp>
    </p:spTree>
    <p:extLst>
      <p:ext uri="{BB962C8B-B14F-4D97-AF65-F5344CB8AC3E}">
        <p14:creationId xmlns:p14="http://schemas.microsoft.com/office/powerpoint/2010/main" xmlns="" val="323480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Do Things Right At First Place</a:t>
            </a:r>
            <a:endParaRPr lang="sk-SK" dirty="0">
              <a:effectLst>
                <a:outerShdw blurRad="38100" dist="38100" dir="2700000" algn="tl">
                  <a:srgbClr val="000000">
                    <a:alpha val="43137"/>
                  </a:srgbClr>
                </a:outerShdw>
              </a:effectLst>
            </a:endParaRPr>
          </a:p>
        </p:txBody>
      </p:sp>
      <p:sp>
        <p:nvSpPr>
          <p:cNvPr id="4" name="TextBox 3"/>
          <p:cNvSpPr txBox="1"/>
          <p:nvPr/>
        </p:nvSpPr>
        <p:spPr>
          <a:xfrm>
            <a:off x="623996" y="1343520"/>
            <a:ext cx="7986604" cy="5355312"/>
          </a:xfrm>
          <a:prstGeom prst="rect">
            <a:avLst/>
          </a:prstGeom>
          <a:noFill/>
        </p:spPr>
        <p:txBody>
          <a:bodyPr wrap="square" rtlCol="0">
            <a:spAutoFit/>
          </a:bodyPr>
          <a:lstStyle/>
          <a:p>
            <a:r>
              <a:rPr lang="en-US" b="1" dirty="0" smtClean="0"/>
              <a:t>Categorize content</a:t>
            </a:r>
          </a:p>
          <a:p>
            <a:pPr marL="742950" lvl="1" indent="-285750">
              <a:buFont typeface="Arial" pitchFamily="34" charset="0"/>
              <a:buChar char="•"/>
            </a:pPr>
            <a:r>
              <a:rPr lang="en-US" dirty="0" smtClean="0"/>
              <a:t>Follow rule saying there should be &lt; 1000 child nodes per parent in the content tree,</a:t>
            </a:r>
          </a:p>
          <a:p>
            <a:pPr marL="742950" lvl="1" indent="-285750">
              <a:buFont typeface="Arial" pitchFamily="34" charset="0"/>
              <a:buChar char="•"/>
            </a:pPr>
            <a:r>
              <a:rPr lang="en-US" dirty="0" smtClean="0"/>
              <a:t>Custom grouping rule that ensures structure complies with the 1000 child per </a:t>
            </a:r>
            <a:r>
              <a:rPr lang="en-US" dirty="0"/>
              <a:t>parent rule no matter how much content you </a:t>
            </a:r>
            <a:r>
              <a:rPr lang="en-US" dirty="0" smtClean="0"/>
              <a:t>may get </a:t>
            </a:r>
            <a:r>
              <a:rPr lang="en-US" dirty="0"/>
              <a:t>in the </a:t>
            </a:r>
            <a:r>
              <a:rPr lang="en-US" dirty="0" smtClean="0"/>
              <a:t>future,</a:t>
            </a:r>
          </a:p>
          <a:p>
            <a:pPr lvl="1"/>
            <a:endParaRPr lang="en-US" dirty="0"/>
          </a:p>
          <a:p>
            <a:r>
              <a:rPr lang="en-US" b="1" dirty="0" smtClean="0"/>
              <a:t>Use wildcards and custom tables</a:t>
            </a:r>
          </a:p>
          <a:p>
            <a:pPr marL="742950" lvl="1" indent="-285750">
              <a:buFont typeface="Arial" pitchFamily="34" charset="0"/>
              <a:buChar char="•"/>
            </a:pPr>
            <a:r>
              <a:rPr lang="en-US" dirty="0"/>
              <a:t>Wildcard URL replacements available through the query macros.</a:t>
            </a:r>
          </a:p>
          <a:p>
            <a:pPr marL="742950" lvl="1" indent="-285750">
              <a:buFont typeface="Arial" pitchFamily="34" charset="0"/>
              <a:buChar char="•"/>
            </a:pPr>
            <a:r>
              <a:rPr lang="en-US" dirty="0"/>
              <a:t>Custom tables suitable for huge amounts of data,</a:t>
            </a:r>
          </a:p>
          <a:p>
            <a:pPr marL="742950" lvl="1" indent="-285750">
              <a:buFont typeface="Arial" pitchFamily="34" charset="0"/>
              <a:buChar char="•"/>
            </a:pPr>
            <a:r>
              <a:rPr lang="en-US" dirty="0" smtClean="0"/>
              <a:t>Way to go if you do not need to maintain data hierarchy, </a:t>
            </a:r>
            <a:r>
              <a:rPr lang="en-US" dirty="0"/>
              <a:t>versioning and </a:t>
            </a:r>
            <a:r>
              <a:rPr lang="en-US" dirty="0" smtClean="0"/>
              <a:t>document-level security,</a:t>
            </a:r>
          </a:p>
          <a:p>
            <a:pPr marL="742950" lvl="1" indent="-285750">
              <a:buFont typeface="Arial" pitchFamily="34" charset="0"/>
              <a:buChar char="•"/>
            </a:pPr>
            <a:endParaRPr lang="en-US" dirty="0"/>
          </a:p>
          <a:p>
            <a:r>
              <a:rPr lang="en-US" b="1" dirty="0" smtClean="0"/>
              <a:t>Use custom cache item name</a:t>
            </a:r>
          </a:p>
          <a:p>
            <a:pPr marL="742950" lvl="1" indent="-285750">
              <a:buFont typeface="Arial" pitchFamily="34" charset="0"/>
              <a:buChar char="•"/>
            </a:pPr>
            <a:r>
              <a:rPr lang="en-US" dirty="0" smtClean="0"/>
              <a:t>Content data stored in the cache can be re-used if you use custom cache item name,</a:t>
            </a:r>
          </a:p>
          <a:p>
            <a:pPr marL="742950" lvl="1" indent="-285750">
              <a:buFont typeface="Arial" pitchFamily="34" charset="0"/>
              <a:buChar char="•"/>
            </a:pPr>
            <a:endParaRPr lang="en-US" dirty="0"/>
          </a:p>
          <a:p>
            <a:r>
              <a:rPr lang="en-US" b="1" dirty="0" smtClean="0"/>
              <a:t>Use document URL path instead of aliases</a:t>
            </a:r>
          </a:p>
          <a:p>
            <a:pPr marL="742950" lvl="1" indent="-285750">
              <a:buFont typeface="Arial" pitchFamily="34" charset="0"/>
              <a:buChar char="•"/>
            </a:pPr>
            <a:r>
              <a:rPr lang="en-US" dirty="0" smtClean="0"/>
              <a:t>If you want to use custom URL for document use custom URL path        rather than alias – requires less resources.</a:t>
            </a:r>
            <a:endParaRPr lang="en-US" dirty="0"/>
          </a:p>
        </p:txBody>
      </p:sp>
    </p:spTree>
    <p:extLst>
      <p:ext uri="{BB962C8B-B14F-4D97-AF65-F5344CB8AC3E}">
        <p14:creationId xmlns:p14="http://schemas.microsoft.com/office/powerpoint/2010/main" xmlns="" val="297863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animEffect transition="in" filter="fade">
                                      <p:cBhvr>
                                        <p:cTn id="21" dur="500"/>
                                        <p:tgtEl>
                                          <p:spTgt spid="4">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500"/>
                                        <p:tgtEl>
                                          <p:spTgt spid="4">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12" end="12"/>
                                            </p:txEl>
                                          </p:spTgt>
                                        </p:tgtEl>
                                        <p:attrNameLst>
                                          <p:attrName>style.visibility</p:attrName>
                                        </p:attrNameLst>
                                      </p:cBhvr>
                                      <p:to>
                                        <p:strVal val="visible"/>
                                      </p:to>
                                    </p:set>
                                    <p:animEffect transition="in" filter="fade">
                                      <p:cBhvr>
                                        <p:cTn id="29" dur="500"/>
                                        <p:tgtEl>
                                          <p:spTgt spid="4">
                                            <p:txEl>
                                              <p:pRg st="12" end="1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13" end="13"/>
                                            </p:txEl>
                                          </p:spTgt>
                                        </p:tgtEl>
                                        <p:attrNameLst>
                                          <p:attrName>style.visibility</p:attrName>
                                        </p:attrNameLst>
                                      </p:cBhvr>
                                      <p:to>
                                        <p:strVal val="visible"/>
                                      </p:to>
                                    </p:set>
                                    <p:animEffect transition="in" filter="fade">
                                      <p:cBhvr>
                                        <p:cTn id="32"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Switch To Universal Viewer</a:t>
            </a:r>
            <a:endParaRPr lang="sk-SK" dirty="0">
              <a:effectLst>
                <a:outerShdw blurRad="38100" dist="38100" dir="2700000" algn="tl">
                  <a:srgbClr val="000000">
                    <a:alpha val="43137"/>
                  </a:srgbClr>
                </a:outerShdw>
              </a:effectLst>
            </a:endParaRPr>
          </a:p>
        </p:txBody>
      </p:sp>
      <p:sp>
        <p:nvSpPr>
          <p:cNvPr id="4" name="TextBox 3"/>
          <p:cNvSpPr txBox="1"/>
          <p:nvPr/>
        </p:nvSpPr>
        <p:spPr>
          <a:xfrm>
            <a:off x="623996" y="1343520"/>
            <a:ext cx="7986604" cy="5078313"/>
          </a:xfrm>
          <a:prstGeom prst="rect">
            <a:avLst/>
          </a:prstGeom>
          <a:noFill/>
        </p:spPr>
        <p:txBody>
          <a:bodyPr wrap="square" rtlCol="0">
            <a:spAutoFit/>
          </a:bodyPr>
          <a:lstStyle/>
          <a:p>
            <a:r>
              <a:rPr lang="en-US" b="1" dirty="0" smtClean="0"/>
              <a:t>Scenarios</a:t>
            </a:r>
          </a:p>
          <a:p>
            <a:pPr marL="742950" lvl="1" indent="-285750">
              <a:buFont typeface="Arial" pitchFamily="34" charset="0"/>
              <a:buChar char="•"/>
            </a:pPr>
            <a:r>
              <a:rPr lang="en-US" dirty="0" smtClean="0"/>
              <a:t>Displaying documents of different types using single viewer web part,</a:t>
            </a:r>
          </a:p>
          <a:p>
            <a:pPr marL="1200150" lvl="2" indent="-285750">
              <a:buFont typeface="Arial" pitchFamily="34" charset="0"/>
              <a:buChar char="•"/>
            </a:pPr>
            <a:r>
              <a:rPr lang="en-US" dirty="0" smtClean="0"/>
              <a:t>Not easily achievable with previous Kentico versions,</a:t>
            </a:r>
          </a:p>
          <a:p>
            <a:pPr marL="742950" lvl="1" indent="-285750">
              <a:buFont typeface="Arial" pitchFamily="34" charset="0"/>
              <a:buChar char="•"/>
            </a:pPr>
            <a:r>
              <a:rPr lang="en-US" dirty="0" smtClean="0"/>
              <a:t>Displaying documents and related (child) documents using the single viewer web part,</a:t>
            </a:r>
          </a:p>
          <a:p>
            <a:endParaRPr lang="en-US" b="1" dirty="0" smtClean="0"/>
          </a:p>
          <a:p>
            <a:r>
              <a:rPr lang="en-US" b="1" dirty="0" smtClean="0"/>
              <a:t>Nested repeater vs. Universal Viewer</a:t>
            </a:r>
          </a:p>
          <a:p>
            <a:pPr marL="742950" lvl="1" indent="-285750">
              <a:buFont typeface="Arial" pitchFamily="34" charset="0"/>
              <a:buChar char="•"/>
            </a:pPr>
            <a:r>
              <a:rPr lang="en-US" dirty="0" smtClean="0"/>
              <a:t>Nested repeater executes additional SELECT query per every parent item,</a:t>
            </a:r>
          </a:p>
          <a:p>
            <a:pPr marL="742950" lvl="1" indent="-285750">
              <a:buFont typeface="Arial" pitchFamily="34" charset="0"/>
              <a:buChar char="•"/>
            </a:pPr>
            <a:r>
              <a:rPr lang="en-US" dirty="0" smtClean="0"/>
              <a:t>Universal Viewer executes single query (per document type) to get all child documents no matter how many parent items are being displayed,</a:t>
            </a:r>
          </a:p>
          <a:p>
            <a:endParaRPr lang="en-US" b="1" dirty="0"/>
          </a:p>
          <a:p>
            <a:r>
              <a:rPr lang="en-US" b="1" dirty="0" smtClean="0"/>
              <a:t>Setup hierarchical repeaters</a:t>
            </a:r>
          </a:p>
          <a:p>
            <a:pPr marL="742950" lvl="1" indent="-285750">
              <a:buFont typeface="Arial" pitchFamily="34" charset="0"/>
              <a:buChar char="•"/>
            </a:pPr>
            <a:r>
              <a:rPr lang="en-US" dirty="0" smtClean="0"/>
              <a:t>New alternative to nested repeaters,</a:t>
            </a:r>
          </a:p>
          <a:p>
            <a:pPr marL="742950" lvl="1" indent="-285750">
              <a:buFont typeface="Arial" pitchFamily="34" charset="0"/>
              <a:buChar char="•"/>
            </a:pPr>
            <a:r>
              <a:rPr lang="en-US" dirty="0" smtClean="0"/>
              <a:t>Single viewer web part displaying multiple document types using the document specific transformation,</a:t>
            </a:r>
          </a:p>
          <a:p>
            <a:pPr marL="742950" lvl="1" indent="-285750">
              <a:buFont typeface="Arial" pitchFamily="34" charset="0"/>
              <a:buChar char="•"/>
            </a:pPr>
            <a:r>
              <a:rPr lang="en-US" dirty="0" smtClean="0"/>
              <a:t>Keeps the number of queries being executed at minimum,</a:t>
            </a:r>
          </a:p>
          <a:p>
            <a:pPr marL="742950" lvl="1" indent="-285750">
              <a:buFont typeface="Arial" pitchFamily="34" charset="0"/>
              <a:buChar char="•"/>
            </a:pPr>
            <a:r>
              <a:rPr lang="en-US" dirty="0" smtClean="0"/>
              <a:t>Allows you to use different transformations for the same document type based on the position in the content tree.</a:t>
            </a:r>
          </a:p>
        </p:txBody>
      </p:sp>
    </p:spTree>
    <p:extLst>
      <p:ext uri="{BB962C8B-B14F-4D97-AF65-F5344CB8AC3E}">
        <p14:creationId xmlns:p14="http://schemas.microsoft.com/office/powerpoint/2010/main" xmlns="" val="8006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9" end="9"/>
                                            </p:txEl>
                                          </p:spTgt>
                                        </p:tgtEl>
                                        <p:attrNameLst>
                                          <p:attrName>style.visibility</p:attrName>
                                        </p:attrNameLst>
                                      </p:cBhvr>
                                      <p:to>
                                        <p:strVal val="visible"/>
                                      </p:to>
                                    </p:set>
                                    <p:animEffect transition="in" filter="fade">
                                      <p:cBhvr>
                                        <p:cTn id="18" dur="500"/>
                                        <p:tgtEl>
                                          <p:spTgt spid="4">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animEffect transition="in" filter="fade">
                                      <p:cBhvr>
                                        <p:cTn id="21" dur="500"/>
                                        <p:tgtEl>
                                          <p:spTgt spid="4">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11" end="11"/>
                                            </p:txEl>
                                          </p:spTgt>
                                        </p:tgtEl>
                                        <p:attrNameLst>
                                          <p:attrName>style.visibility</p:attrName>
                                        </p:attrNameLst>
                                      </p:cBhvr>
                                      <p:to>
                                        <p:strVal val="visible"/>
                                      </p:to>
                                    </p:set>
                                    <p:animEffect transition="in" filter="fade">
                                      <p:cBhvr>
                                        <p:cTn id="24" dur="500"/>
                                        <p:tgtEl>
                                          <p:spTgt spid="4">
                                            <p:txEl>
                                              <p:pRg st="11" end="1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500"/>
                                        <p:tgtEl>
                                          <p:spTgt spid="4">
                                            <p:txEl>
                                              <p:pRg st="12" end="1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13" end="13"/>
                                            </p:txEl>
                                          </p:spTgt>
                                        </p:tgtEl>
                                        <p:attrNameLst>
                                          <p:attrName>style.visibility</p:attrName>
                                        </p:attrNameLst>
                                      </p:cBhvr>
                                      <p:to>
                                        <p:strVal val="visible"/>
                                      </p:to>
                                    </p:set>
                                    <p:animEffect transition="in" filter="fade">
                                      <p:cBhvr>
                                        <p:cTn id="30"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Manage Scheduled Tasks Outside CMS</a:t>
            </a:r>
            <a:endParaRPr lang="sk-SK" dirty="0">
              <a:effectLst>
                <a:outerShdw blurRad="38100" dist="38100" dir="2700000" algn="tl">
                  <a:srgbClr val="000000">
                    <a:alpha val="43137"/>
                  </a:srgbClr>
                </a:outerShdw>
              </a:effectLst>
            </a:endParaRPr>
          </a:p>
        </p:txBody>
      </p:sp>
      <p:sp>
        <p:nvSpPr>
          <p:cNvPr id="4" name="TextBox 3"/>
          <p:cNvSpPr txBox="1"/>
          <p:nvPr/>
        </p:nvSpPr>
        <p:spPr>
          <a:xfrm>
            <a:off x="623996" y="1343520"/>
            <a:ext cx="7986604" cy="3970318"/>
          </a:xfrm>
          <a:prstGeom prst="rect">
            <a:avLst/>
          </a:prstGeom>
          <a:noFill/>
        </p:spPr>
        <p:txBody>
          <a:bodyPr wrap="square" rtlCol="0">
            <a:spAutoFit/>
          </a:bodyPr>
          <a:lstStyle/>
          <a:p>
            <a:r>
              <a:rPr lang="en-US" b="1" dirty="0" smtClean="0"/>
              <a:t>Scheduled tasks</a:t>
            </a:r>
          </a:p>
          <a:p>
            <a:pPr marL="742950" lvl="1" indent="-285750">
              <a:buFont typeface="Arial" pitchFamily="34" charset="0"/>
              <a:buChar char="•"/>
            </a:pPr>
            <a:r>
              <a:rPr lang="en-US" dirty="0" smtClean="0"/>
              <a:t>There is 20+ out-of-box scheduled tasks in Kentico CMS,</a:t>
            </a:r>
          </a:p>
          <a:p>
            <a:pPr marL="742950" lvl="1" indent="-285750">
              <a:buFont typeface="Arial" pitchFamily="34" charset="0"/>
              <a:buChar char="•"/>
            </a:pPr>
            <a:r>
              <a:rPr lang="en-US" dirty="0" smtClean="0"/>
              <a:t>Most of them enabled by default with execution interval 1 min – 1 week,</a:t>
            </a:r>
          </a:p>
          <a:p>
            <a:pPr marL="742950" lvl="1" indent="-285750">
              <a:buFont typeface="Arial" pitchFamily="34" charset="0"/>
              <a:buChar char="•"/>
            </a:pPr>
            <a:r>
              <a:rPr lang="en-US" dirty="0" smtClean="0"/>
              <a:t>Most of the tasks doesn’t require context information to run and so can be executed outside the website AppPool,</a:t>
            </a:r>
          </a:p>
          <a:p>
            <a:pPr marL="742950" lvl="1" indent="-285750">
              <a:buFont typeface="Arial" pitchFamily="34" charset="0"/>
              <a:buChar char="•"/>
            </a:pPr>
            <a:endParaRPr lang="en-US" dirty="0"/>
          </a:p>
          <a:p>
            <a:r>
              <a:rPr lang="en-US" b="1" dirty="0" smtClean="0"/>
              <a:t>Enhance default settings</a:t>
            </a:r>
          </a:p>
          <a:p>
            <a:pPr marL="742950" lvl="1" indent="-285750">
              <a:buFont typeface="Arial" pitchFamily="34" charset="0"/>
              <a:buChar char="•"/>
            </a:pPr>
            <a:r>
              <a:rPr lang="en-US" dirty="0" smtClean="0"/>
              <a:t>Extend execution interval according your needs</a:t>
            </a:r>
          </a:p>
          <a:p>
            <a:pPr marL="1200150" lvl="2" indent="-285750">
              <a:buFont typeface="Arial" pitchFamily="34" charset="0"/>
              <a:buChar char="•"/>
            </a:pPr>
            <a:r>
              <a:rPr lang="en-US" dirty="0"/>
              <a:t>Y</a:t>
            </a:r>
            <a:r>
              <a:rPr lang="en-US" dirty="0" smtClean="0"/>
              <a:t>ou may not need to clean e-mail queue if you are not using it,</a:t>
            </a:r>
          </a:p>
          <a:p>
            <a:pPr marL="742950" lvl="1" indent="-285750">
              <a:buFont typeface="Arial" pitchFamily="34" charset="0"/>
              <a:buChar char="•"/>
            </a:pPr>
            <a:r>
              <a:rPr lang="en-US" dirty="0" smtClean="0"/>
              <a:t>Install and enable Kentico External Services through the Kentico Installation Manager,</a:t>
            </a:r>
          </a:p>
          <a:p>
            <a:pPr marL="742950" lvl="1" indent="-285750">
              <a:buFont typeface="Arial" pitchFamily="34" charset="0"/>
              <a:buChar char="•"/>
            </a:pPr>
            <a:r>
              <a:rPr lang="en-US" dirty="0" smtClean="0"/>
              <a:t>Run custom scheduled tasks as external service if possible</a:t>
            </a:r>
          </a:p>
          <a:p>
            <a:pPr marL="1200150" lvl="2" indent="-285750">
              <a:buFont typeface="Arial" pitchFamily="34" charset="0"/>
              <a:buChar char="•"/>
            </a:pPr>
            <a:r>
              <a:rPr lang="en-US" dirty="0" smtClean="0"/>
              <a:t>Depends mostly on whether you need to have access to the context information at all.</a:t>
            </a:r>
          </a:p>
        </p:txBody>
      </p:sp>
    </p:spTree>
    <p:extLst>
      <p:ext uri="{BB962C8B-B14F-4D97-AF65-F5344CB8AC3E}">
        <p14:creationId xmlns:p14="http://schemas.microsoft.com/office/powerpoint/2010/main" xmlns="" val="99224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500"/>
                                        <p:tgtEl>
                                          <p:spTgt spid="4">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fade">
                                      <p:cBhvr>
                                        <p:cTn id="19" dur="500"/>
                                        <p:tgtEl>
                                          <p:spTgt spid="4">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effectLst>
                  <a:outerShdw blurRad="38100" dist="38100" dir="2700000" algn="tl">
                    <a:srgbClr val="000000">
                      <a:alpha val="43137"/>
                    </a:srgbClr>
                  </a:outerShdw>
                </a:effectLst>
              </a:rPr>
              <a:t>Be Aware Of Website Stability And Performance</a:t>
            </a:r>
            <a:endParaRPr lang="en-US" dirty="0">
              <a:effectLst>
                <a:outerShdw blurRad="38100" dist="38100" dir="2700000" algn="tl">
                  <a:srgbClr val="000000">
                    <a:alpha val="43137"/>
                  </a:srgbClr>
                </a:outerShdw>
              </a:effectLst>
            </a:endParaRPr>
          </a:p>
        </p:txBody>
      </p:sp>
      <p:sp>
        <p:nvSpPr>
          <p:cNvPr id="3" name="TextBox 2"/>
          <p:cNvSpPr txBox="1"/>
          <p:nvPr/>
        </p:nvSpPr>
        <p:spPr>
          <a:xfrm>
            <a:off x="623996" y="1343520"/>
            <a:ext cx="7986604" cy="3416320"/>
          </a:xfrm>
          <a:prstGeom prst="rect">
            <a:avLst/>
          </a:prstGeom>
          <a:noFill/>
        </p:spPr>
        <p:txBody>
          <a:bodyPr wrap="square" rtlCol="0">
            <a:spAutoFit/>
          </a:bodyPr>
          <a:lstStyle/>
          <a:p>
            <a:r>
              <a:rPr lang="en-US" b="1" dirty="0" smtClean="0"/>
              <a:t>Keep an eye on website health reports</a:t>
            </a:r>
          </a:p>
          <a:p>
            <a:pPr marL="800100" lvl="1" indent="-342900">
              <a:buFont typeface="Arial" pitchFamily="34" charset="0"/>
              <a:buChar char="•"/>
            </a:pPr>
            <a:r>
              <a:rPr lang="en-US" dirty="0" smtClean="0"/>
              <a:t>Eliminate any exceptions reported in the Kentico Event Log,</a:t>
            </a:r>
          </a:p>
          <a:p>
            <a:pPr marL="800100" lvl="1" indent="-342900">
              <a:buFont typeface="Arial" pitchFamily="34" charset="0"/>
              <a:buChar char="•"/>
            </a:pPr>
            <a:endParaRPr lang="en-US" dirty="0"/>
          </a:p>
          <a:p>
            <a:r>
              <a:rPr lang="en-US" b="1" dirty="0" smtClean="0"/>
              <a:t>Use built-in debugging tools</a:t>
            </a:r>
          </a:p>
          <a:p>
            <a:pPr marL="800100" lvl="1" indent="-342900">
              <a:buFont typeface="Arial" pitchFamily="34" charset="0"/>
              <a:buChar char="•"/>
            </a:pPr>
            <a:r>
              <a:rPr lang="en-US" dirty="0" smtClean="0"/>
              <a:t>Take advantage of built-in debugging tools to identify performance or functional issues,</a:t>
            </a:r>
          </a:p>
          <a:p>
            <a:pPr marL="800100" lvl="1" indent="-342900">
              <a:buFont typeface="Arial" pitchFamily="34" charset="0"/>
              <a:buChar char="•"/>
            </a:pPr>
            <a:r>
              <a:rPr lang="en-US" dirty="0" smtClean="0"/>
              <a:t>Any additional information displayed in the debug log consume system resources (memory, CPU) – enable on Live site only in case of emergency,</a:t>
            </a:r>
          </a:p>
          <a:p>
            <a:pPr marL="800100" lvl="1" indent="-342900">
              <a:buFont typeface="Arial" pitchFamily="34" charset="0"/>
              <a:buChar char="•"/>
            </a:pPr>
            <a:endParaRPr lang="en-US" dirty="0"/>
          </a:p>
          <a:p>
            <a:r>
              <a:rPr lang="en-US" b="1" dirty="0" smtClean="0"/>
              <a:t>Get yourself familiar with Kentico Health Monitoring feature</a:t>
            </a:r>
          </a:p>
          <a:p>
            <a:pPr marL="800100" lvl="1" indent="-342900">
              <a:buFont typeface="Arial" pitchFamily="34" charset="0"/>
              <a:buChar char="•"/>
            </a:pPr>
            <a:r>
              <a:rPr lang="en-US" dirty="0" smtClean="0"/>
              <a:t>Performance counters available directly from the server maintanance area.</a:t>
            </a:r>
          </a:p>
          <a:p>
            <a:pPr marL="800100" lvl="1" indent="-342900">
              <a:buFont typeface="Arial" pitchFamily="34" charset="0"/>
              <a:buChar char="•"/>
            </a:pPr>
            <a:endParaRPr lang="en-US" dirty="0" smtClean="0"/>
          </a:p>
        </p:txBody>
      </p:sp>
    </p:spTree>
    <p:extLst>
      <p:ext uri="{BB962C8B-B14F-4D97-AF65-F5344CB8AC3E}">
        <p14:creationId xmlns:p14="http://schemas.microsoft.com/office/powerpoint/2010/main" xmlns="" val="275789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Something To Read</a:t>
            </a:r>
            <a:endParaRPr lang="sk-SK" dirty="0">
              <a:effectLst>
                <a:outerShdw blurRad="38100" dist="38100" dir="2700000" algn="tl">
                  <a:srgbClr val="000000">
                    <a:alpha val="43137"/>
                  </a:srgbClr>
                </a:outerShdw>
              </a:effectLst>
            </a:endParaRPr>
          </a:p>
        </p:txBody>
      </p:sp>
      <p:sp>
        <p:nvSpPr>
          <p:cNvPr id="3" name="TextBox 2"/>
          <p:cNvSpPr txBox="1"/>
          <p:nvPr/>
        </p:nvSpPr>
        <p:spPr>
          <a:xfrm>
            <a:off x="578698" y="1335881"/>
            <a:ext cx="7986604" cy="3693319"/>
          </a:xfrm>
          <a:prstGeom prst="rect">
            <a:avLst/>
          </a:prstGeom>
          <a:noFill/>
        </p:spPr>
        <p:txBody>
          <a:bodyPr wrap="square" rtlCol="0">
            <a:spAutoFit/>
          </a:bodyPr>
          <a:lstStyle/>
          <a:p>
            <a:r>
              <a:rPr lang="en-US" dirty="0"/>
              <a:t>This book is ultimate resource on how to develop really fast and stable websites  from the ground:</a:t>
            </a:r>
          </a:p>
          <a:p>
            <a:endParaRPr lang="en-US" dirty="0"/>
          </a:p>
          <a:p>
            <a:endParaRPr lang="en-US" dirty="0"/>
          </a:p>
          <a:p>
            <a:pPr lvl="5"/>
            <a:r>
              <a:rPr lang="en-US" b="1" dirty="0" smtClean="0"/>
              <a:t>Ultra - Fast </a:t>
            </a:r>
            <a:r>
              <a:rPr lang="en-US" b="1" dirty="0"/>
              <a:t>ASP.NET </a:t>
            </a:r>
          </a:p>
          <a:p>
            <a:pPr lvl="5"/>
            <a:r>
              <a:rPr lang="en-US" i="1" dirty="0" smtClean="0"/>
              <a:t>Building </a:t>
            </a:r>
            <a:r>
              <a:rPr lang="en-US" i="1" dirty="0"/>
              <a:t>Ultra-Fast and Ultra-Scalable </a:t>
            </a:r>
          </a:p>
          <a:p>
            <a:pPr lvl="5"/>
            <a:r>
              <a:rPr lang="en-US" i="1" dirty="0"/>
              <a:t>Websites Using ASP.NET and SQL Server</a:t>
            </a:r>
          </a:p>
          <a:p>
            <a:pPr lvl="5"/>
            <a:endParaRPr lang="en-US" dirty="0"/>
          </a:p>
          <a:p>
            <a:pPr lvl="5"/>
            <a:endParaRPr lang="en-US" dirty="0" smtClean="0"/>
          </a:p>
          <a:p>
            <a:pPr lvl="5"/>
            <a:r>
              <a:rPr lang="en-US" dirty="0" smtClean="0"/>
              <a:t>By </a:t>
            </a:r>
            <a:r>
              <a:rPr lang="en-US" dirty="0">
                <a:hlinkClick r:id="rId3"/>
              </a:rPr>
              <a:t>Rick </a:t>
            </a:r>
            <a:r>
              <a:rPr lang="en-US" dirty="0" err="1" smtClean="0">
                <a:hlinkClick r:id="rId3"/>
              </a:rPr>
              <a:t>Kiessig</a:t>
            </a:r>
            <a:endParaRPr lang="en-US" dirty="0" smtClean="0"/>
          </a:p>
          <a:p>
            <a:pPr lvl="1"/>
            <a:endParaRPr lang="en-US" dirty="0"/>
          </a:p>
          <a:p>
            <a:endParaRPr lang="en-US" dirty="0" smtClean="0"/>
          </a:p>
          <a:p>
            <a:r>
              <a:rPr lang="en-US" dirty="0" smtClean="0"/>
              <a:t>Review </a:t>
            </a:r>
            <a:r>
              <a:rPr lang="en-US" dirty="0"/>
              <a:t>at </a:t>
            </a:r>
            <a:r>
              <a:rPr lang="en-US" dirty="0">
                <a:hlinkClick r:id="rId4"/>
              </a:rPr>
              <a:t>http://www.apress.com/9781430223832</a:t>
            </a:r>
            <a:r>
              <a:rPr lang="en-US" dirty="0"/>
              <a:t> </a:t>
            </a:r>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66800" y="2514600"/>
            <a:ext cx="1262223" cy="15948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18072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Questions &amp; Answers</a:t>
            </a:r>
            <a:endParaRPr lang="sk-SK" dirty="0">
              <a:effectLst>
                <a:outerShdw blurRad="38100" dist="38100" dir="2700000" algn="tl">
                  <a:srgbClr val="000000">
                    <a:alpha val="43137"/>
                  </a:srgbClr>
                </a:outerShdw>
              </a:effectLst>
            </a:endParaRPr>
          </a:p>
        </p:txBody>
      </p:sp>
      <p:sp>
        <p:nvSpPr>
          <p:cNvPr id="3" name="TextBox 2"/>
          <p:cNvSpPr txBox="1"/>
          <p:nvPr/>
        </p:nvSpPr>
        <p:spPr>
          <a:xfrm>
            <a:off x="578698" y="1752600"/>
            <a:ext cx="7986604" cy="3770263"/>
          </a:xfrm>
          <a:prstGeom prst="rect">
            <a:avLst/>
          </a:prstGeom>
          <a:noFill/>
        </p:spPr>
        <p:txBody>
          <a:bodyPr wrap="square" rtlCol="0">
            <a:spAutoFit/>
          </a:bodyPr>
          <a:lstStyle/>
          <a:p>
            <a:pPr algn="ctr"/>
            <a:r>
              <a:rPr lang="en-US" sz="23900" dirty="0" smtClean="0">
                <a:solidFill>
                  <a:schemeClr val="accent6">
                    <a:lumMod val="50000"/>
                  </a:schemeClr>
                </a:solidFill>
                <a:effectLst>
                  <a:outerShdw blurRad="38100" dist="38100" dir="2700000" algn="tl">
                    <a:srgbClr val="000000">
                      <a:alpha val="43137"/>
                    </a:srgbClr>
                  </a:outerShdw>
                </a:effectLst>
              </a:rPr>
              <a:t>?</a:t>
            </a:r>
            <a:endParaRPr lang="en-US" dirty="0" smtClean="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63432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8698" y="2557552"/>
            <a:ext cx="7986604" cy="3247043"/>
          </a:xfrm>
          <a:prstGeom prst="rect">
            <a:avLst/>
          </a:prstGeom>
          <a:noFill/>
        </p:spPr>
        <p:txBody>
          <a:bodyPr wrap="square" rtlCol="0">
            <a:spAutoFit/>
          </a:bodyPr>
          <a:lstStyle/>
          <a:p>
            <a:pPr algn="ctr"/>
            <a:r>
              <a:rPr lang="en-US" sz="11500" dirty="0" smtClean="0">
                <a:solidFill>
                  <a:schemeClr val="accent6">
                    <a:lumMod val="50000"/>
                  </a:schemeClr>
                </a:solidFill>
                <a:effectLst>
                  <a:outerShdw blurRad="38100" dist="38100" dir="2700000" algn="tl">
                    <a:srgbClr val="000000">
                      <a:alpha val="43137"/>
                    </a:srgbClr>
                  </a:outerShdw>
                </a:effectLst>
              </a:rPr>
              <a:t>Thank You !</a:t>
            </a:r>
          </a:p>
          <a:p>
            <a:pPr algn="r"/>
            <a:endParaRPr lang="en-US" dirty="0" smtClean="0"/>
          </a:p>
          <a:p>
            <a:pPr algn="ctr"/>
            <a:r>
              <a:rPr lang="en-US" dirty="0"/>
              <a:t>E-mail </a:t>
            </a:r>
            <a:r>
              <a:rPr lang="en-US" dirty="0">
                <a:hlinkClick r:id="rId3"/>
              </a:rPr>
              <a:t>karolj@kentico.com</a:t>
            </a:r>
            <a:r>
              <a:rPr lang="en-US" dirty="0"/>
              <a:t/>
            </a:r>
            <a:br>
              <a:rPr lang="en-US" dirty="0"/>
            </a:br>
            <a:r>
              <a:rPr lang="en-US" dirty="0"/>
              <a:t>Blog </a:t>
            </a:r>
            <a:r>
              <a:rPr lang="en-US" dirty="0">
                <a:hlinkClick r:id="rId4"/>
              </a:rPr>
              <a:t>http://devnet.kentico.com/Blogs/Karol-Jarkovsky.aspx</a:t>
            </a:r>
            <a:endParaRPr lang="en-US" dirty="0"/>
          </a:p>
          <a:p>
            <a:pPr algn="ctr"/>
            <a:r>
              <a:rPr lang="en-US" dirty="0"/>
              <a:t>LinkedIn </a:t>
            </a:r>
            <a:r>
              <a:rPr lang="en-US" dirty="0">
                <a:hlinkClick r:id="rId5"/>
              </a:rPr>
              <a:t>http://cz.linkedin.com/in/karoljarkovsky</a:t>
            </a:r>
            <a:endParaRPr lang="en-US" dirty="0"/>
          </a:p>
          <a:p>
            <a:pPr algn="ctr"/>
            <a:r>
              <a:rPr lang="en-US" dirty="0"/>
              <a:t>Twitter </a:t>
            </a:r>
            <a:r>
              <a:rPr lang="en-US" dirty="0">
                <a:hlinkClick r:id="rId6"/>
              </a:rPr>
              <a:t>http://twitter.com/kentico_karolj</a:t>
            </a:r>
            <a:endParaRPr lang="cs-CZ" dirty="0">
              <a:solidFill>
                <a:schemeClr val="accent6">
                  <a:lumMod val="50000"/>
                </a:schemeClr>
              </a:solidFill>
            </a:endParaRPr>
          </a:p>
        </p:txBody>
      </p:sp>
    </p:spTree>
    <p:extLst>
      <p:ext uri="{BB962C8B-B14F-4D97-AF65-F5344CB8AC3E}">
        <p14:creationId xmlns:p14="http://schemas.microsoft.com/office/powerpoint/2010/main" xmlns="" val="164232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Want Some TCP Packets Exchanged?</a:t>
            </a:r>
            <a:endParaRPr lang="sk-SK" dirty="0">
              <a:effectLst>
                <a:outerShdw blurRad="38100" dist="38100" dir="2700000" algn="tl">
                  <a:srgbClr val="000000">
                    <a:alpha val="43137"/>
                  </a:srgbClr>
                </a:outerShdw>
              </a:effectLst>
            </a:endParaRPr>
          </a:p>
        </p:txBody>
      </p:sp>
      <p:sp>
        <p:nvSpPr>
          <p:cNvPr id="46" name="Notched Right Arrow 45"/>
          <p:cNvSpPr/>
          <p:nvPr/>
        </p:nvSpPr>
        <p:spPr>
          <a:xfrm>
            <a:off x="1314450" y="2240280"/>
            <a:ext cx="7315200" cy="853440"/>
          </a:xfrm>
          <a:prstGeom prst="notchedRightArrow">
            <a:avLst/>
          </a:prstGeom>
          <a:solidFill>
            <a:schemeClr val="accent6">
              <a:lumMod val="75000"/>
              <a:alpha val="7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7" name="Freeform 46"/>
          <p:cNvSpPr/>
          <p:nvPr/>
        </p:nvSpPr>
        <p:spPr>
          <a:xfrm>
            <a:off x="1317745" y="1600200"/>
            <a:ext cx="1584840" cy="853440"/>
          </a:xfrm>
          <a:custGeom>
            <a:avLst/>
            <a:gdLst>
              <a:gd name="connsiteX0" fmla="*/ 0 w 1584840"/>
              <a:gd name="connsiteY0" fmla="*/ 0 h 853440"/>
              <a:gd name="connsiteX1" fmla="*/ 1584840 w 1584840"/>
              <a:gd name="connsiteY1" fmla="*/ 0 h 853440"/>
              <a:gd name="connsiteX2" fmla="*/ 1584840 w 1584840"/>
              <a:gd name="connsiteY2" fmla="*/ 853440 h 853440"/>
              <a:gd name="connsiteX3" fmla="*/ 0 w 1584840"/>
              <a:gd name="connsiteY3" fmla="*/ 853440 h 853440"/>
              <a:gd name="connsiteX4" fmla="*/ 0 w 1584840"/>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840" h="853440">
                <a:moveTo>
                  <a:pt x="0" y="0"/>
                </a:moveTo>
                <a:lnTo>
                  <a:pt x="1584840" y="0"/>
                </a:lnTo>
                <a:lnTo>
                  <a:pt x="1584840"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lvl="0" algn="ctr" defTabSz="666750">
              <a:lnSpc>
                <a:spcPct val="100000"/>
              </a:lnSpc>
              <a:spcBef>
                <a:spcPct val="0"/>
              </a:spcBef>
              <a:spcAft>
                <a:spcPct val="35000"/>
              </a:spcAft>
            </a:pPr>
            <a:r>
              <a:rPr lang="en-US" sz="1500" b="0" kern="1200" dirty="0" smtClean="0">
                <a:effectLst/>
              </a:rPr>
              <a:t>Open Connection</a:t>
            </a:r>
          </a:p>
          <a:p>
            <a:pPr lvl="0" algn="ctr" defTabSz="666750">
              <a:lnSpc>
                <a:spcPct val="100000"/>
              </a:lnSpc>
              <a:spcBef>
                <a:spcPct val="0"/>
              </a:spcBef>
              <a:spcAft>
                <a:spcPct val="35000"/>
              </a:spcAft>
            </a:pPr>
            <a:r>
              <a:rPr lang="en-US" sz="1500" b="0" kern="1200" dirty="0" smtClean="0"/>
              <a:t>(TCP SYN)</a:t>
            </a:r>
            <a:endParaRPr lang="en-US" sz="1500" b="0" kern="1200" dirty="0"/>
          </a:p>
        </p:txBody>
      </p:sp>
      <p:sp>
        <p:nvSpPr>
          <p:cNvPr id="48" name="Oval 47"/>
          <p:cNvSpPr/>
          <p:nvPr/>
        </p:nvSpPr>
        <p:spPr>
          <a:xfrm>
            <a:off x="2003485" y="2560320"/>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9" name="Freeform 48"/>
          <p:cNvSpPr/>
          <p:nvPr/>
        </p:nvSpPr>
        <p:spPr>
          <a:xfrm>
            <a:off x="2968103" y="2057398"/>
            <a:ext cx="1584840" cy="396243"/>
          </a:xfrm>
          <a:custGeom>
            <a:avLst/>
            <a:gdLst>
              <a:gd name="connsiteX0" fmla="*/ 0 w 1584840"/>
              <a:gd name="connsiteY0" fmla="*/ 0 h 396243"/>
              <a:gd name="connsiteX1" fmla="*/ 1584840 w 1584840"/>
              <a:gd name="connsiteY1" fmla="*/ 0 h 396243"/>
              <a:gd name="connsiteX2" fmla="*/ 1584840 w 1584840"/>
              <a:gd name="connsiteY2" fmla="*/ 396243 h 396243"/>
              <a:gd name="connsiteX3" fmla="*/ 0 w 1584840"/>
              <a:gd name="connsiteY3" fmla="*/ 396243 h 396243"/>
              <a:gd name="connsiteX4" fmla="*/ 0 w 1584840"/>
              <a:gd name="connsiteY4" fmla="*/ 0 h 396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840" h="396243">
                <a:moveTo>
                  <a:pt x="0" y="0"/>
                </a:moveTo>
                <a:lnTo>
                  <a:pt x="1584840" y="0"/>
                </a:lnTo>
                <a:lnTo>
                  <a:pt x="1584840" y="396243"/>
                </a:lnTo>
                <a:lnTo>
                  <a:pt x="0" y="3962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HTTP GET</a:t>
            </a:r>
            <a:endParaRPr lang="en-US" sz="1500" kern="1200" dirty="0"/>
          </a:p>
        </p:txBody>
      </p:sp>
      <p:sp>
        <p:nvSpPr>
          <p:cNvPr id="50" name="Oval 49"/>
          <p:cNvSpPr/>
          <p:nvPr/>
        </p:nvSpPr>
        <p:spPr>
          <a:xfrm>
            <a:off x="3658071" y="2558899"/>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1" name="Freeform 50"/>
          <p:cNvSpPr/>
          <p:nvPr/>
        </p:nvSpPr>
        <p:spPr>
          <a:xfrm>
            <a:off x="5924544" y="1600200"/>
            <a:ext cx="1584840" cy="853440"/>
          </a:xfrm>
          <a:custGeom>
            <a:avLst/>
            <a:gdLst>
              <a:gd name="connsiteX0" fmla="*/ 0 w 1584840"/>
              <a:gd name="connsiteY0" fmla="*/ 0 h 853440"/>
              <a:gd name="connsiteX1" fmla="*/ 1584840 w 1584840"/>
              <a:gd name="connsiteY1" fmla="*/ 0 h 853440"/>
              <a:gd name="connsiteX2" fmla="*/ 1584840 w 1584840"/>
              <a:gd name="connsiteY2" fmla="*/ 853440 h 853440"/>
              <a:gd name="connsiteX3" fmla="*/ 0 w 1584840"/>
              <a:gd name="connsiteY3" fmla="*/ 853440 h 853440"/>
              <a:gd name="connsiteX4" fmla="*/ 0 w 1584840"/>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840" h="853440">
                <a:moveTo>
                  <a:pt x="0" y="0"/>
                </a:moveTo>
                <a:lnTo>
                  <a:pt x="1584840" y="0"/>
                </a:lnTo>
                <a:lnTo>
                  <a:pt x="1584840"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ACK </a:t>
            </a:r>
          </a:p>
          <a:p>
            <a:pPr lvl="0" algn="ctr" defTabSz="666750">
              <a:lnSpc>
                <a:spcPct val="90000"/>
              </a:lnSpc>
              <a:spcBef>
                <a:spcPct val="0"/>
              </a:spcBef>
              <a:spcAft>
                <a:spcPct val="35000"/>
              </a:spcAft>
            </a:pPr>
            <a:r>
              <a:rPr lang="en-US" sz="1500" kern="1200" dirty="0" smtClean="0"/>
              <a:t>#1</a:t>
            </a:r>
            <a:endParaRPr lang="en-US" sz="1500" kern="1200" dirty="0"/>
          </a:p>
        </p:txBody>
      </p:sp>
      <p:sp>
        <p:nvSpPr>
          <p:cNvPr id="52" name="Oval 51"/>
          <p:cNvSpPr/>
          <p:nvPr/>
        </p:nvSpPr>
        <p:spPr>
          <a:xfrm>
            <a:off x="6611670" y="2560320"/>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3" name="Freeform 52"/>
          <p:cNvSpPr/>
          <p:nvPr/>
        </p:nvSpPr>
        <p:spPr>
          <a:xfrm>
            <a:off x="7509377" y="1737356"/>
            <a:ext cx="1005977" cy="853440"/>
          </a:xfrm>
          <a:custGeom>
            <a:avLst/>
            <a:gdLst>
              <a:gd name="connsiteX0" fmla="*/ 0 w 1005977"/>
              <a:gd name="connsiteY0" fmla="*/ 0 h 853440"/>
              <a:gd name="connsiteX1" fmla="*/ 1005977 w 1005977"/>
              <a:gd name="connsiteY1" fmla="*/ 0 h 853440"/>
              <a:gd name="connsiteX2" fmla="*/ 1005977 w 1005977"/>
              <a:gd name="connsiteY2" fmla="*/ 853440 h 853440"/>
              <a:gd name="connsiteX3" fmla="*/ 0 w 1005977"/>
              <a:gd name="connsiteY3" fmla="*/ 853440 h 853440"/>
              <a:gd name="connsiteX4" fmla="*/ 0 w 1005977"/>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977" h="853440">
                <a:moveTo>
                  <a:pt x="0" y="0"/>
                </a:moveTo>
                <a:lnTo>
                  <a:pt x="1005977" y="0"/>
                </a:lnTo>
                <a:lnTo>
                  <a:pt x="1005977"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ACK </a:t>
            </a:r>
          </a:p>
          <a:p>
            <a:pPr lvl="0" algn="ctr" defTabSz="666750">
              <a:lnSpc>
                <a:spcPct val="90000"/>
              </a:lnSpc>
              <a:spcBef>
                <a:spcPct val="0"/>
              </a:spcBef>
              <a:spcAft>
                <a:spcPct val="35000"/>
              </a:spcAft>
            </a:pPr>
            <a:r>
              <a:rPr lang="en-US" sz="1500" kern="1200" dirty="0" smtClean="0"/>
              <a:t>#N</a:t>
            </a:r>
            <a:endParaRPr lang="en-US" sz="1500" kern="1200" dirty="0"/>
          </a:p>
        </p:txBody>
      </p:sp>
      <p:sp>
        <p:nvSpPr>
          <p:cNvPr id="54" name="Oval 53"/>
          <p:cNvSpPr/>
          <p:nvPr/>
        </p:nvSpPr>
        <p:spPr>
          <a:xfrm>
            <a:off x="7905710" y="2546502"/>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Notched Right Arrow 55"/>
          <p:cNvSpPr/>
          <p:nvPr/>
        </p:nvSpPr>
        <p:spPr>
          <a:xfrm>
            <a:off x="1314450" y="4297680"/>
            <a:ext cx="7315200" cy="853440"/>
          </a:xfrm>
          <a:prstGeom prst="notchedRightArrow">
            <a:avLst/>
          </a:prstGeom>
          <a:solidFill>
            <a:schemeClr val="accent6">
              <a:lumMod val="75000"/>
              <a:alpha val="7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7" name="Freeform 56"/>
          <p:cNvSpPr/>
          <p:nvPr/>
        </p:nvSpPr>
        <p:spPr>
          <a:xfrm>
            <a:off x="1901300" y="4937760"/>
            <a:ext cx="1889657" cy="853440"/>
          </a:xfrm>
          <a:custGeom>
            <a:avLst/>
            <a:gdLst>
              <a:gd name="connsiteX0" fmla="*/ 0 w 1889657"/>
              <a:gd name="connsiteY0" fmla="*/ 0 h 853440"/>
              <a:gd name="connsiteX1" fmla="*/ 1889657 w 1889657"/>
              <a:gd name="connsiteY1" fmla="*/ 0 h 853440"/>
              <a:gd name="connsiteX2" fmla="*/ 1889657 w 1889657"/>
              <a:gd name="connsiteY2" fmla="*/ 853440 h 853440"/>
              <a:gd name="connsiteX3" fmla="*/ 0 w 1889657"/>
              <a:gd name="connsiteY3" fmla="*/ 853440 h 853440"/>
              <a:gd name="connsiteX4" fmla="*/ 0 w 1889657"/>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657" h="853440">
                <a:moveTo>
                  <a:pt x="0" y="0"/>
                </a:moveTo>
                <a:lnTo>
                  <a:pt x="1889657" y="0"/>
                </a:lnTo>
                <a:lnTo>
                  <a:pt x="1889657"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b="0" kern="1200" dirty="0" smtClean="0"/>
              <a:t>Accept Connection </a:t>
            </a:r>
          </a:p>
          <a:p>
            <a:pPr lvl="0" algn="ctr" defTabSz="666750">
              <a:lnSpc>
                <a:spcPct val="90000"/>
              </a:lnSpc>
              <a:spcBef>
                <a:spcPct val="0"/>
              </a:spcBef>
              <a:spcAft>
                <a:spcPct val="35000"/>
              </a:spcAft>
            </a:pPr>
            <a:r>
              <a:rPr lang="en-US" sz="1500" b="0" kern="1200" dirty="0" smtClean="0"/>
              <a:t>(SYN ACK)</a:t>
            </a:r>
            <a:endParaRPr lang="en-US" sz="1500" b="0" kern="1200" dirty="0"/>
          </a:p>
        </p:txBody>
      </p:sp>
      <p:sp>
        <p:nvSpPr>
          <p:cNvPr id="58" name="Oval 57"/>
          <p:cNvSpPr/>
          <p:nvPr/>
        </p:nvSpPr>
        <p:spPr>
          <a:xfrm>
            <a:off x="2721420" y="4617720"/>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9" name="Freeform 58"/>
          <p:cNvSpPr/>
          <p:nvPr/>
        </p:nvSpPr>
        <p:spPr>
          <a:xfrm>
            <a:off x="3943355" y="4937760"/>
            <a:ext cx="1490007" cy="853440"/>
          </a:xfrm>
          <a:custGeom>
            <a:avLst/>
            <a:gdLst>
              <a:gd name="connsiteX0" fmla="*/ 0 w 1490007"/>
              <a:gd name="connsiteY0" fmla="*/ 0 h 853440"/>
              <a:gd name="connsiteX1" fmla="*/ 1490007 w 1490007"/>
              <a:gd name="connsiteY1" fmla="*/ 0 h 853440"/>
              <a:gd name="connsiteX2" fmla="*/ 1490007 w 1490007"/>
              <a:gd name="connsiteY2" fmla="*/ 853440 h 853440"/>
              <a:gd name="connsiteX3" fmla="*/ 0 w 1490007"/>
              <a:gd name="connsiteY3" fmla="*/ 853440 h 853440"/>
              <a:gd name="connsiteX4" fmla="*/ 0 w 1490007"/>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0007" h="853440">
                <a:moveTo>
                  <a:pt x="0" y="0"/>
                </a:moveTo>
                <a:lnTo>
                  <a:pt x="1490007" y="0"/>
                </a:lnTo>
                <a:lnTo>
                  <a:pt x="1490007"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ACK</a:t>
            </a:r>
            <a:endParaRPr lang="en-US" sz="1500" kern="1200" dirty="0"/>
          </a:p>
        </p:txBody>
      </p:sp>
      <p:sp>
        <p:nvSpPr>
          <p:cNvPr id="60" name="Oval 59"/>
          <p:cNvSpPr/>
          <p:nvPr/>
        </p:nvSpPr>
        <p:spPr>
          <a:xfrm>
            <a:off x="4569533" y="4617720"/>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1" name="Freeform 60"/>
          <p:cNvSpPr/>
          <p:nvPr/>
        </p:nvSpPr>
        <p:spPr>
          <a:xfrm>
            <a:off x="5456682" y="4937760"/>
            <a:ext cx="1490007" cy="853440"/>
          </a:xfrm>
          <a:custGeom>
            <a:avLst/>
            <a:gdLst>
              <a:gd name="connsiteX0" fmla="*/ 0 w 1490007"/>
              <a:gd name="connsiteY0" fmla="*/ 0 h 853440"/>
              <a:gd name="connsiteX1" fmla="*/ 1490007 w 1490007"/>
              <a:gd name="connsiteY1" fmla="*/ 0 h 853440"/>
              <a:gd name="connsiteX2" fmla="*/ 1490007 w 1490007"/>
              <a:gd name="connsiteY2" fmla="*/ 853440 h 853440"/>
              <a:gd name="connsiteX3" fmla="*/ 0 w 1490007"/>
              <a:gd name="connsiteY3" fmla="*/ 853440 h 853440"/>
              <a:gd name="connsiteX4" fmla="*/ 0 w 1490007"/>
              <a:gd name="connsiteY4" fmla="*/ 0 h 85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0007" h="853440">
                <a:moveTo>
                  <a:pt x="0" y="0"/>
                </a:moveTo>
                <a:lnTo>
                  <a:pt x="1490007" y="0"/>
                </a:lnTo>
                <a:lnTo>
                  <a:pt x="1490007" y="853440"/>
                </a:lnTo>
                <a:lnTo>
                  <a:pt x="0" y="85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HTTP </a:t>
            </a:r>
          </a:p>
          <a:p>
            <a:pPr lvl="0" algn="ctr" defTabSz="666750">
              <a:lnSpc>
                <a:spcPct val="90000"/>
              </a:lnSpc>
              <a:spcBef>
                <a:spcPct val="0"/>
              </a:spcBef>
              <a:spcAft>
                <a:spcPct val="35000"/>
              </a:spcAft>
            </a:pPr>
            <a:r>
              <a:rPr lang="en-US" sz="1500" kern="1200" dirty="0" smtClean="0"/>
              <a:t>Response #1</a:t>
            </a:r>
            <a:endParaRPr lang="en-US" sz="1500" kern="1200" dirty="0"/>
          </a:p>
        </p:txBody>
      </p:sp>
      <p:sp>
        <p:nvSpPr>
          <p:cNvPr id="62" name="Oval 61"/>
          <p:cNvSpPr/>
          <p:nvPr/>
        </p:nvSpPr>
        <p:spPr>
          <a:xfrm>
            <a:off x="6091254" y="4617720"/>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3" name="Freeform 62"/>
          <p:cNvSpPr/>
          <p:nvPr/>
        </p:nvSpPr>
        <p:spPr>
          <a:xfrm>
            <a:off x="6686266" y="5078097"/>
            <a:ext cx="1481723" cy="594361"/>
          </a:xfrm>
          <a:custGeom>
            <a:avLst/>
            <a:gdLst>
              <a:gd name="connsiteX0" fmla="*/ 0 w 1481723"/>
              <a:gd name="connsiteY0" fmla="*/ 0 h 594361"/>
              <a:gd name="connsiteX1" fmla="*/ 1481723 w 1481723"/>
              <a:gd name="connsiteY1" fmla="*/ 0 h 594361"/>
              <a:gd name="connsiteX2" fmla="*/ 1481723 w 1481723"/>
              <a:gd name="connsiteY2" fmla="*/ 594361 h 594361"/>
              <a:gd name="connsiteX3" fmla="*/ 0 w 1481723"/>
              <a:gd name="connsiteY3" fmla="*/ 594361 h 594361"/>
              <a:gd name="connsiteX4" fmla="*/ 0 w 1481723"/>
              <a:gd name="connsiteY4" fmla="*/ 0 h 594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1723" h="594361">
                <a:moveTo>
                  <a:pt x="0" y="0"/>
                </a:moveTo>
                <a:lnTo>
                  <a:pt x="1481723" y="0"/>
                </a:lnTo>
                <a:lnTo>
                  <a:pt x="1481723" y="594361"/>
                </a:lnTo>
                <a:lnTo>
                  <a:pt x="0" y="594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HTTP </a:t>
            </a:r>
          </a:p>
          <a:p>
            <a:pPr lvl="0" algn="ctr" defTabSz="666750">
              <a:lnSpc>
                <a:spcPct val="90000"/>
              </a:lnSpc>
              <a:spcBef>
                <a:spcPct val="0"/>
              </a:spcBef>
              <a:spcAft>
                <a:spcPct val="35000"/>
              </a:spcAft>
            </a:pPr>
            <a:r>
              <a:rPr lang="en-US" sz="1500" kern="1200" dirty="0" smtClean="0"/>
              <a:t>Response #N</a:t>
            </a:r>
            <a:endParaRPr lang="en-US" sz="1500" kern="1200" dirty="0"/>
          </a:p>
        </p:txBody>
      </p:sp>
      <p:sp>
        <p:nvSpPr>
          <p:cNvPr id="64" name="Oval 63"/>
          <p:cNvSpPr/>
          <p:nvPr/>
        </p:nvSpPr>
        <p:spPr>
          <a:xfrm>
            <a:off x="7312828" y="4584137"/>
            <a:ext cx="213360" cy="213360"/>
          </a:xfrm>
          <a:prstGeom prst="ellipse">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cxnSp>
        <p:nvCxnSpPr>
          <p:cNvPr id="21" name="Straight Arrow Connector 20"/>
          <p:cNvCxnSpPr/>
          <p:nvPr/>
        </p:nvCxnSpPr>
        <p:spPr>
          <a:xfrm>
            <a:off x="2114550" y="2971800"/>
            <a:ext cx="685800" cy="1371600"/>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876550" y="2973569"/>
            <a:ext cx="838200" cy="1369832"/>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790950" y="2973569"/>
            <a:ext cx="838200" cy="1371600"/>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229350" y="2973569"/>
            <a:ext cx="457200" cy="1371601"/>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762750" y="2973569"/>
            <a:ext cx="609600" cy="1371601"/>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448550" y="2971800"/>
            <a:ext cx="457200" cy="1371601"/>
          </a:xfrm>
          <a:prstGeom prst="straightConnector1">
            <a:avLst/>
          </a:prstGeom>
          <a:ln w="25400">
            <a:solidFill>
              <a:schemeClr val="accent6">
                <a:lumMod val="60000"/>
                <a:lumOff val="40000"/>
              </a:schemeClr>
            </a:solidFill>
            <a:prstDash val="dash"/>
            <a:tailEnd type="triangle" w="lg" len="lg"/>
          </a:ln>
          <a:effectLst>
            <a:glow rad="25400">
              <a:schemeClr val="accent6">
                <a:lumMod val="75000"/>
                <a:alpha val="40000"/>
              </a:schemeClr>
            </a:glow>
          </a:effectLst>
        </p:spPr>
        <p:style>
          <a:lnRef idx="1">
            <a:schemeClr val="accent1"/>
          </a:lnRef>
          <a:fillRef idx="0">
            <a:schemeClr val="accent1"/>
          </a:fillRef>
          <a:effectRef idx="0">
            <a:schemeClr val="accent1"/>
          </a:effectRef>
          <a:fontRef idx="minor">
            <a:schemeClr val="tx1"/>
          </a:fontRef>
        </p:style>
      </p:cxnSp>
      <p:sp>
        <p:nvSpPr>
          <p:cNvPr id="40" name="Double Bracket 39"/>
          <p:cNvSpPr/>
          <p:nvPr/>
        </p:nvSpPr>
        <p:spPr>
          <a:xfrm>
            <a:off x="5010150" y="4343400"/>
            <a:ext cx="914400" cy="762000"/>
          </a:xfrm>
          <a:prstGeom prst="bracketPair">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2" name="TextBox 41"/>
          <p:cNvSpPr txBox="1"/>
          <p:nvPr/>
        </p:nvSpPr>
        <p:spPr>
          <a:xfrm>
            <a:off x="514350" y="2476500"/>
            <a:ext cx="762000" cy="381000"/>
          </a:xfrm>
          <a:prstGeom prst="rect">
            <a:avLst/>
          </a:prstGeom>
          <a:noFill/>
        </p:spPr>
        <p:txBody>
          <a:bodyPr wrap="square" rtlCol="0">
            <a:spAutoFit/>
          </a:bodyPr>
          <a:lstStyle/>
          <a:p>
            <a:r>
              <a:rPr lang="en-US" dirty="0" smtClean="0"/>
              <a:t>Client</a:t>
            </a:r>
            <a:endParaRPr lang="en-US" dirty="0"/>
          </a:p>
        </p:txBody>
      </p:sp>
      <p:sp>
        <p:nvSpPr>
          <p:cNvPr id="43" name="TextBox 42"/>
          <p:cNvSpPr txBox="1"/>
          <p:nvPr/>
        </p:nvSpPr>
        <p:spPr>
          <a:xfrm>
            <a:off x="516118" y="4539734"/>
            <a:ext cx="912631" cy="369332"/>
          </a:xfrm>
          <a:prstGeom prst="rect">
            <a:avLst/>
          </a:prstGeom>
          <a:noFill/>
        </p:spPr>
        <p:txBody>
          <a:bodyPr wrap="square" rtlCol="0">
            <a:spAutoFit/>
          </a:bodyPr>
          <a:lstStyle/>
          <a:p>
            <a:r>
              <a:rPr lang="en-US" dirty="0" smtClean="0"/>
              <a:t>Server</a:t>
            </a:r>
            <a:endParaRPr lang="en-US" dirty="0"/>
          </a:p>
        </p:txBody>
      </p:sp>
      <p:sp>
        <p:nvSpPr>
          <p:cNvPr id="65" name="Rectangular Callout 64"/>
          <p:cNvSpPr/>
          <p:nvPr/>
        </p:nvSpPr>
        <p:spPr>
          <a:xfrm>
            <a:off x="3738070" y="5791200"/>
            <a:ext cx="1718612" cy="900336"/>
          </a:xfrm>
          <a:prstGeom prst="wedgeRectCallout">
            <a:avLst>
              <a:gd name="adj1" fmla="val 53408"/>
              <a:gd name="adj2" fmla="val -17157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tx1"/>
                </a:solidFill>
              </a:rPr>
              <a:t>1. Eliminate connection idle time</a:t>
            </a:r>
            <a:endParaRPr lang="en-US" sz="1500" b="1" dirty="0">
              <a:solidFill>
                <a:schemeClr val="tx1"/>
              </a:solidFill>
            </a:endParaRPr>
          </a:p>
        </p:txBody>
      </p:sp>
      <p:sp>
        <p:nvSpPr>
          <p:cNvPr id="69" name="Rectangular Callout 68"/>
          <p:cNvSpPr/>
          <p:nvPr/>
        </p:nvSpPr>
        <p:spPr>
          <a:xfrm>
            <a:off x="4301188" y="1205503"/>
            <a:ext cx="1718612" cy="900336"/>
          </a:xfrm>
          <a:prstGeom prst="wedgeRectCallout">
            <a:avLst>
              <a:gd name="adj1" fmla="val -56097"/>
              <a:gd name="adj2" fmla="val 192161"/>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tx1"/>
                </a:solidFill>
              </a:rPr>
              <a:t>2. Get rid of unnecessary GET requests</a:t>
            </a:r>
            <a:endParaRPr lang="en-US" sz="1500" b="1" dirty="0">
              <a:solidFill>
                <a:schemeClr val="tx1"/>
              </a:solidFill>
            </a:endParaRPr>
          </a:p>
        </p:txBody>
      </p:sp>
      <p:sp>
        <p:nvSpPr>
          <p:cNvPr id="70" name="Double Bracket 69"/>
          <p:cNvSpPr/>
          <p:nvPr/>
        </p:nvSpPr>
        <p:spPr>
          <a:xfrm>
            <a:off x="6537117" y="4338082"/>
            <a:ext cx="625683" cy="762000"/>
          </a:xfrm>
          <a:prstGeom prst="bracketPair">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xmlns="" val="374844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fade">
                                      <p:cBhvr>
                                        <p:cTn id="20" dur="500"/>
                                        <p:tgtEl>
                                          <p:spTgt spid="5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fade">
                                      <p:cBhvr>
                                        <p:cTn id="23" dur="500"/>
                                        <p:tgtEl>
                                          <p:spTgt spid="5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500"/>
                                        <p:tgtEl>
                                          <p:spTgt spid="6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2"/>
                                        </p:tgtEl>
                                        <p:attrNameLst>
                                          <p:attrName>style.visibility</p:attrName>
                                        </p:attrNameLst>
                                      </p:cBhvr>
                                      <p:to>
                                        <p:strVal val="visible"/>
                                      </p:to>
                                    </p:set>
                                    <p:animEffect transition="in" filter="fade">
                                      <p:cBhvr>
                                        <p:cTn id="57" dur="500"/>
                                        <p:tgtEl>
                                          <p:spTgt spid="6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500"/>
                                        <p:tgtEl>
                                          <p:spTgt spid="61"/>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par>
                                <p:cTn id="71" presetID="10" presetClass="entr" presetSubtype="0" fill="hold" nodeType="with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fade">
                                      <p:cBhvr>
                                        <p:cTn id="73" dur="500"/>
                                        <p:tgtEl>
                                          <p:spTgt spid="52"/>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64"/>
                                        </p:tgtEl>
                                        <p:attrNameLst>
                                          <p:attrName>style.visibility</p:attrName>
                                        </p:attrNameLst>
                                      </p:cBhvr>
                                      <p:to>
                                        <p:strVal val="visible"/>
                                      </p:to>
                                    </p:set>
                                    <p:animEffect transition="in" filter="fade">
                                      <p:cBhvr>
                                        <p:cTn id="86" dur="500"/>
                                        <p:tgtEl>
                                          <p:spTgt spid="6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3"/>
                                        </p:tgtEl>
                                        <p:attrNameLst>
                                          <p:attrName>style.visibility</p:attrName>
                                        </p:attrNameLst>
                                      </p:cBhvr>
                                      <p:to>
                                        <p:strVal val="visible"/>
                                      </p:to>
                                    </p:set>
                                    <p:animEffect transition="in" filter="fade">
                                      <p:cBhvr>
                                        <p:cTn id="89" dur="500"/>
                                        <p:tgtEl>
                                          <p:spTgt spid="63"/>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54"/>
                                        </p:tgtEl>
                                        <p:attrNameLst>
                                          <p:attrName>style.visibility</p:attrName>
                                        </p:attrNameLst>
                                      </p:cBhvr>
                                      <p:to>
                                        <p:strVal val="visible"/>
                                      </p:to>
                                    </p:set>
                                    <p:animEffect transition="in" filter="fade">
                                      <p:cBhvr>
                                        <p:cTn id="99" dur="500"/>
                                        <p:tgtEl>
                                          <p:spTgt spid="54"/>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500"/>
                                        <p:tgtEl>
                                          <p:spTgt spid="5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5"/>
                                        </p:tgtEl>
                                        <p:attrNameLst>
                                          <p:attrName>style.visibility</p:attrName>
                                        </p:attrNameLst>
                                      </p:cBhvr>
                                      <p:to>
                                        <p:strVal val="visible"/>
                                      </p:to>
                                    </p:set>
                                    <p:animEffect transition="in" filter="fade">
                                      <p:cBhvr>
                                        <p:cTn id="107" dur="500"/>
                                        <p:tgtEl>
                                          <p:spTgt spid="6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9"/>
                                        </p:tgtEl>
                                        <p:attrNameLst>
                                          <p:attrName>style.visibility</p:attrName>
                                        </p:attrNameLst>
                                      </p:cBhvr>
                                      <p:to>
                                        <p:strVal val="visible"/>
                                      </p:to>
                                    </p:set>
                                    <p:animEffect transition="in" filter="fade">
                                      <p:cBhvr>
                                        <p:cTn id="11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9" grpId="0"/>
      <p:bldP spid="51" grpId="0"/>
      <p:bldP spid="53" grpId="0"/>
      <p:bldP spid="57" grpId="0"/>
      <p:bldP spid="59" grpId="0"/>
      <p:bldP spid="61" grpId="0"/>
      <p:bldP spid="63" grpId="0"/>
      <p:bldP spid="40" grpId="0" animBg="1"/>
      <p:bldP spid="65" grpId="0" animBg="1"/>
      <p:bldP spid="69" grpId="0" animBg="1"/>
      <p:bldP spid="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Keep Connection Busy</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1200329"/>
          </a:xfrm>
          <a:prstGeom prst="rect">
            <a:avLst/>
          </a:prstGeom>
          <a:noFill/>
        </p:spPr>
        <p:txBody>
          <a:bodyPr wrap="square" rtlCol="0">
            <a:spAutoFit/>
          </a:bodyPr>
          <a:lstStyle/>
          <a:p>
            <a:r>
              <a:rPr lang="en-US" b="1" dirty="0" smtClean="0"/>
              <a:t>Sequential response processing</a:t>
            </a:r>
          </a:p>
          <a:p>
            <a:pPr marL="800100" lvl="1" indent="-342900">
              <a:buFont typeface="Arial" pitchFamily="34" charset="0"/>
              <a:buChar char="•"/>
            </a:pPr>
            <a:r>
              <a:rPr lang="en-US" dirty="0" smtClean="0"/>
              <a:t>Response from the server received in chunks/multiple packets,</a:t>
            </a:r>
          </a:p>
          <a:p>
            <a:pPr marL="800100" lvl="1" indent="-342900">
              <a:buFont typeface="Arial" pitchFamily="34" charset="0"/>
              <a:buChar char="•"/>
            </a:pPr>
            <a:r>
              <a:rPr lang="en-US" dirty="0" smtClean="0"/>
              <a:t>Parsed and processed on-the-fly as packets arrives,</a:t>
            </a:r>
          </a:p>
          <a:p>
            <a:pPr marL="800100" lvl="1" indent="-342900">
              <a:buFont typeface="Arial" pitchFamily="34" charset="0"/>
              <a:buChar char="•"/>
            </a:pPr>
            <a:r>
              <a:rPr lang="en-US" dirty="0" smtClean="0"/>
              <a:t>Any external resources identified starts new request.</a:t>
            </a:r>
            <a:endParaRPr lang="en-US" dirty="0"/>
          </a:p>
        </p:txBody>
      </p:sp>
      <p:grpSp>
        <p:nvGrpSpPr>
          <p:cNvPr id="23" name="Group 22"/>
          <p:cNvGrpSpPr/>
          <p:nvPr/>
        </p:nvGrpSpPr>
        <p:grpSpPr>
          <a:xfrm>
            <a:off x="395396" y="2743200"/>
            <a:ext cx="6473237" cy="2971800"/>
            <a:chOff x="395396" y="3124200"/>
            <a:chExt cx="6473237" cy="2971800"/>
          </a:xfrm>
        </p:grpSpPr>
        <p:grpSp>
          <p:nvGrpSpPr>
            <p:cNvPr id="15" name="Group 14"/>
            <p:cNvGrpSpPr/>
            <p:nvPr/>
          </p:nvGrpSpPr>
          <p:grpSpPr>
            <a:xfrm>
              <a:off x="395396" y="3622911"/>
              <a:ext cx="6386404" cy="2473089"/>
              <a:chOff x="395396" y="3622911"/>
              <a:chExt cx="6386404" cy="2473089"/>
            </a:xfrm>
          </p:grpSpPr>
          <p:sp>
            <p:nvSpPr>
              <p:cNvPr id="6" name="Rectangle 5"/>
              <p:cNvSpPr/>
              <p:nvPr/>
            </p:nvSpPr>
            <p:spPr>
              <a:xfrm>
                <a:off x="1185532" y="44377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53365" y="45550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33489" y="45550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76600" y="4555077"/>
                <a:ext cx="1371600" cy="9144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886200" y="467699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566324" y="467699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ular Callout 11"/>
              <p:cNvSpPr/>
              <p:nvPr/>
            </p:nvSpPr>
            <p:spPr>
              <a:xfrm>
                <a:off x="395396" y="4918311"/>
                <a:ext cx="790136" cy="491889"/>
              </a:xfrm>
              <a:prstGeom prst="wedgeRectCallout">
                <a:avLst>
                  <a:gd name="adj1" fmla="val 54524"/>
                  <a:gd name="adj2" fmla="val -116911"/>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DNS lookup</a:t>
                </a:r>
                <a:endParaRPr lang="en-US" sz="1500" dirty="0">
                  <a:solidFill>
                    <a:schemeClr val="tx1"/>
                  </a:solidFill>
                </a:endParaRPr>
              </a:p>
            </p:txBody>
          </p:sp>
          <p:sp>
            <p:nvSpPr>
              <p:cNvPr id="17" name="Rectangular Callout 16"/>
              <p:cNvSpPr/>
              <p:nvPr/>
            </p:nvSpPr>
            <p:spPr>
              <a:xfrm>
                <a:off x="1066800" y="36576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18" name="Rectangular Callout 17"/>
              <p:cNvSpPr/>
              <p:nvPr/>
            </p:nvSpPr>
            <p:spPr>
              <a:xfrm>
                <a:off x="2029264" y="5257800"/>
                <a:ext cx="1399736" cy="568089"/>
              </a:xfrm>
              <a:prstGeom prst="wedgeRectCallout">
                <a:avLst>
                  <a:gd name="adj1" fmla="val 5952"/>
                  <a:gd name="adj2" fmla="val -134204"/>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Request &amp; Initial response</a:t>
                </a:r>
                <a:endParaRPr lang="en-US" sz="1500" dirty="0">
                  <a:solidFill>
                    <a:schemeClr val="tx1"/>
                  </a:solidFill>
                </a:endParaRPr>
              </a:p>
            </p:txBody>
          </p:sp>
          <p:sp>
            <p:nvSpPr>
              <p:cNvPr id="19" name="Rectangular Callout 18"/>
              <p:cNvSpPr/>
              <p:nvPr/>
            </p:nvSpPr>
            <p:spPr>
              <a:xfrm>
                <a:off x="2938132" y="3657600"/>
                <a:ext cx="1268108" cy="491889"/>
              </a:xfrm>
              <a:prstGeom prst="wedgeRectCallout">
                <a:avLst>
                  <a:gd name="adj1" fmla="val 956"/>
                  <a:gd name="adj2" fmla="val 10789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The rest of response</a:t>
                </a:r>
                <a:endParaRPr lang="en-US" sz="1500" dirty="0">
                  <a:solidFill>
                    <a:schemeClr val="tx1"/>
                  </a:solidFill>
                </a:endParaRPr>
              </a:p>
            </p:txBody>
          </p:sp>
          <p:sp>
            <p:nvSpPr>
              <p:cNvPr id="20" name="Rectangular Callout 19"/>
              <p:cNvSpPr/>
              <p:nvPr/>
            </p:nvSpPr>
            <p:spPr>
              <a:xfrm>
                <a:off x="3705664" y="5375511"/>
                <a:ext cx="1399736" cy="720489"/>
              </a:xfrm>
              <a:prstGeom prst="wedgeRectCallout">
                <a:avLst>
                  <a:gd name="adj1" fmla="val -35827"/>
                  <a:gd name="adj2" fmla="val -126825"/>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 found -&gt; Open new connection</a:t>
                </a:r>
                <a:endParaRPr lang="en-US" sz="1500" dirty="0">
                  <a:solidFill>
                    <a:schemeClr val="tx1"/>
                  </a:solidFill>
                </a:endParaRPr>
              </a:p>
            </p:txBody>
          </p:sp>
          <p:sp>
            <p:nvSpPr>
              <p:cNvPr id="21" name="Rectangular Callout 20"/>
              <p:cNvSpPr/>
              <p:nvPr/>
            </p:nvSpPr>
            <p:spPr>
              <a:xfrm>
                <a:off x="5382064" y="3622911"/>
                <a:ext cx="1399736" cy="720489"/>
              </a:xfrm>
              <a:prstGeom prst="wedgeRectCallout">
                <a:avLst>
                  <a:gd name="adj1" fmla="val -66971"/>
                  <a:gd name="adj2" fmla="val 81254"/>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Initial response + image data</a:t>
                </a:r>
                <a:endParaRPr lang="en-US" sz="1500" dirty="0">
                  <a:solidFill>
                    <a:schemeClr val="tx1"/>
                  </a:solidFill>
                </a:endParaRPr>
              </a:p>
            </p:txBody>
          </p:sp>
        </p:grpSp>
        <p:sp>
          <p:nvSpPr>
            <p:cNvPr id="22" name="TextBox 21"/>
            <p:cNvSpPr txBox="1"/>
            <p:nvPr/>
          </p:nvSpPr>
          <p:spPr>
            <a:xfrm>
              <a:off x="620233" y="3124200"/>
              <a:ext cx="6248400" cy="369332"/>
            </a:xfrm>
            <a:prstGeom prst="rect">
              <a:avLst/>
            </a:prstGeom>
            <a:noFill/>
          </p:spPr>
          <p:txBody>
            <a:bodyPr wrap="square" rtlCol="0">
              <a:spAutoFit/>
            </a:bodyPr>
            <a:lstStyle/>
            <a:p>
              <a:r>
                <a:rPr lang="en-US" b="1" dirty="0"/>
                <a:t>Image referenced in the middle of </a:t>
              </a:r>
              <a:r>
                <a:rPr lang="en-US" b="1" dirty="0" smtClean="0"/>
                <a:t>the text</a:t>
              </a:r>
              <a:endParaRPr lang="en-US" b="1" dirty="0"/>
            </a:p>
          </p:txBody>
        </p:sp>
      </p:grpSp>
    </p:spTree>
    <p:extLst>
      <p:ext uri="{BB962C8B-B14F-4D97-AF65-F5344CB8AC3E}">
        <p14:creationId xmlns:p14="http://schemas.microsoft.com/office/powerpoint/2010/main" xmlns="" val="414041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Keep Connection Busy</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1200329"/>
          </a:xfrm>
          <a:prstGeom prst="rect">
            <a:avLst/>
          </a:prstGeom>
          <a:noFill/>
        </p:spPr>
        <p:txBody>
          <a:bodyPr wrap="square" rtlCol="0">
            <a:spAutoFit/>
          </a:bodyPr>
          <a:lstStyle/>
          <a:p>
            <a:r>
              <a:rPr lang="en-US" b="1" dirty="0"/>
              <a:t>Sequential response processing</a:t>
            </a:r>
          </a:p>
          <a:p>
            <a:pPr marL="800100" lvl="1" indent="-342900">
              <a:buFont typeface="Arial" pitchFamily="34" charset="0"/>
              <a:buChar char="•"/>
            </a:pPr>
            <a:r>
              <a:rPr lang="en-US" dirty="0"/>
              <a:t>Response from the server received in chunks/multiple packets,</a:t>
            </a:r>
          </a:p>
          <a:p>
            <a:pPr marL="800100" lvl="1" indent="-342900">
              <a:buFont typeface="Arial" pitchFamily="34" charset="0"/>
              <a:buChar char="•"/>
            </a:pPr>
            <a:r>
              <a:rPr lang="en-US" dirty="0"/>
              <a:t>Parsed and processed on-the-fly as packets arrives,</a:t>
            </a:r>
          </a:p>
          <a:p>
            <a:pPr marL="800100" lvl="1" indent="-342900">
              <a:buFont typeface="Arial" pitchFamily="34" charset="0"/>
              <a:buChar char="•"/>
            </a:pPr>
            <a:r>
              <a:rPr lang="en-US" dirty="0"/>
              <a:t>Any external resources identified starts new request.</a:t>
            </a:r>
          </a:p>
        </p:txBody>
      </p:sp>
      <p:grpSp>
        <p:nvGrpSpPr>
          <p:cNvPr id="5" name="Group 4"/>
          <p:cNvGrpSpPr/>
          <p:nvPr/>
        </p:nvGrpSpPr>
        <p:grpSpPr>
          <a:xfrm>
            <a:off x="395396" y="2743200"/>
            <a:ext cx="6473237" cy="2971800"/>
            <a:chOff x="395396" y="3124200"/>
            <a:chExt cx="6473237" cy="2971800"/>
          </a:xfrm>
        </p:grpSpPr>
        <p:grpSp>
          <p:nvGrpSpPr>
            <p:cNvPr id="22" name="Group 21"/>
            <p:cNvGrpSpPr/>
            <p:nvPr/>
          </p:nvGrpSpPr>
          <p:grpSpPr>
            <a:xfrm>
              <a:off x="395396" y="3657600"/>
              <a:ext cx="6414757" cy="2438400"/>
              <a:chOff x="395396" y="3657600"/>
              <a:chExt cx="6414757" cy="2438400"/>
            </a:xfrm>
          </p:grpSpPr>
          <p:sp>
            <p:nvSpPr>
              <p:cNvPr id="23" name="Rectangle 22"/>
              <p:cNvSpPr/>
              <p:nvPr/>
            </p:nvSpPr>
            <p:spPr>
              <a:xfrm>
                <a:off x="1185532" y="44377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53365" y="45550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33489" y="45550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276600" y="4555077"/>
                <a:ext cx="1371600" cy="9144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76600" y="467699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956724" y="467699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ular Callout 28"/>
              <p:cNvSpPr/>
              <p:nvPr/>
            </p:nvSpPr>
            <p:spPr>
              <a:xfrm>
                <a:off x="395396" y="4918311"/>
                <a:ext cx="790136" cy="491889"/>
              </a:xfrm>
              <a:prstGeom prst="wedgeRectCallout">
                <a:avLst>
                  <a:gd name="adj1" fmla="val 54524"/>
                  <a:gd name="adj2" fmla="val -116911"/>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DNS lookup</a:t>
                </a:r>
                <a:endParaRPr lang="en-US" sz="1500" dirty="0">
                  <a:solidFill>
                    <a:schemeClr val="tx1"/>
                  </a:solidFill>
                </a:endParaRPr>
              </a:p>
            </p:txBody>
          </p:sp>
          <p:sp>
            <p:nvSpPr>
              <p:cNvPr id="30" name="Rectangular Callout 29"/>
              <p:cNvSpPr/>
              <p:nvPr/>
            </p:nvSpPr>
            <p:spPr>
              <a:xfrm>
                <a:off x="1066800" y="36576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31" name="Rectangular Callout 30"/>
              <p:cNvSpPr/>
              <p:nvPr/>
            </p:nvSpPr>
            <p:spPr>
              <a:xfrm>
                <a:off x="2029264" y="5257800"/>
                <a:ext cx="1399736" cy="568089"/>
              </a:xfrm>
              <a:prstGeom prst="wedgeRectCallout">
                <a:avLst>
                  <a:gd name="adj1" fmla="val 5952"/>
                  <a:gd name="adj2" fmla="val -134204"/>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Request &amp; Initial response</a:t>
                </a:r>
                <a:endParaRPr lang="en-US" sz="1500" dirty="0">
                  <a:solidFill>
                    <a:schemeClr val="tx1"/>
                  </a:solidFill>
                </a:endParaRPr>
              </a:p>
            </p:txBody>
          </p:sp>
          <p:sp>
            <p:nvSpPr>
              <p:cNvPr id="32" name="Rectangular Callout 31"/>
              <p:cNvSpPr/>
              <p:nvPr/>
            </p:nvSpPr>
            <p:spPr>
              <a:xfrm>
                <a:off x="2938132" y="3657600"/>
                <a:ext cx="1268108" cy="491889"/>
              </a:xfrm>
              <a:prstGeom prst="wedgeRectCallout">
                <a:avLst>
                  <a:gd name="adj1" fmla="val 956"/>
                  <a:gd name="adj2" fmla="val 10789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The rest of response</a:t>
                </a:r>
                <a:endParaRPr lang="en-US" sz="1500" dirty="0">
                  <a:solidFill>
                    <a:schemeClr val="tx1"/>
                  </a:solidFill>
                </a:endParaRPr>
              </a:p>
            </p:txBody>
          </p:sp>
          <p:sp>
            <p:nvSpPr>
              <p:cNvPr id="33" name="Rectangular Callout 32"/>
              <p:cNvSpPr/>
              <p:nvPr/>
            </p:nvSpPr>
            <p:spPr>
              <a:xfrm>
                <a:off x="3705664" y="5375511"/>
                <a:ext cx="1399736" cy="720489"/>
              </a:xfrm>
              <a:prstGeom prst="wedgeRectCallout">
                <a:avLst>
                  <a:gd name="adj1" fmla="val -79884"/>
                  <a:gd name="adj2" fmla="val -131252"/>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 found -&gt; Open new connection</a:t>
                </a:r>
                <a:endParaRPr lang="en-US" sz="1500" dirty="0">
                  <a:solidFill>
                    <a:schemeClr val="tx1"/>
                  </a:solidFill>
                </a:endParaRPr>
              </a:p>
            </p:txBody>
          </p:sp>
          <p:sp>
            <p:nvSpPr>
              <p:cNvPr id="34" name="Rectangular Callout 33"/>
              <p:cNvSpPr/>
              <p:nvPr/>
            </p:nvSpPr>
            <p:spPr>
              <a:xfrm>
                <a:off x="5410417" y="4045157"/>
                <a:ext cx="1399736" cy="720489"/>
              </a:xfrm>
              <a:prstGeom prst="wedgeRectCallout">
                <a:avLst>
                  <a:gd name="adj1" fmla="val -84442"/>
                  <a:gd name="adj2" fmla="val 47312"/>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Initial response + image data</a:t>
                </a:r>
                <a:endParaRPr lang="en-US" sz="1500" dirty="0">
                  <a:solidFill>
                    <a:schemeClr val="tx1"/>
                  </a:solidFill>
                </a:endParaRPr>
              </a:p>
            </p:txBody>
          </p:sp>
        </p:grpSp>
        <p:sp>
          <p:nvSpPr>
            <p:cNvPr id="4" name="TextBox 3"/>
            <p:cNvSpPr txBox="1"/>
            <p:nvPr/>
          </p:nvSpPr>
          <p:spPr>
            <a:xfrm>
              <a:off x="620233" y="3124200"/>
              <a:ext cx="6248400" cy="369332"/>
            </a:xfrm>
            <a:prstGeom prst="rect">
              <a:avLst/>
            </a:prstGeom>
            <a:noFill/>
          </p:spPr>
          <p:txBody>
            <a:bodyPr wrap="square" rtlCol="0">
              <a:spAutoFit/>
            </a:bodyPr>
            <a:lstStyle/>
            <a:p>
              <a:r>
                <a:rPr lang="en-US" b="1" dirty="0"/>
                <a:t>Image referenced </a:t>
              </a:r>
              <a:r>
                <a:rPr lang="en-US" b="1" dirty="0" smtClean="0">
                  <a:solidFill>
                    <a:schemeClr val="accent6">
                      <a:lumMod val="75000"/>
                    </a:schemeClr>
                  </a:solidFill>
                </a:rPr>
                <a:t>at the beginning</a:t>
              </a:r>
              <a:r>
                <a:rPr lang="en-US" b="1" dirty="0" smtClean="0"/>
                <a:t> </a:t>
              </a:r>
              <a:r>
                <a:rPr lang="en-US" b="1" dirty="0"/>
                <a:t>of </a:t>
              </a:r>
              <a:r>
                <a:rPr lang="en-US" b="1" dirty="0" smtClean="0"/>
                <a:t>the text</a:t>
              </a:r>
              <a:endParaRPr lang="en-US" b="1" dirty="0"/>
            </a:p>
          </p:txBody>
        </p:sp>
      </p:grpSp>
      <p:sp>
        <p:nvSpPr>
          <p:cNvPr id="35" name="TextBox 34"/>
          <p:cNvSpPr txBox="1"/>
          <p:nvPr/>
        </p:nvSpPr>
        <p:spPr>
          <a:xfrm>
            <a:off x="620233" y="5943600"/>
            <a:ext cx="7986604" cy="369332"/>
          </a:xfrm>
          <a:prstGeom prst="rect">
            <a:avLst/>
          </a:prstGeom>
          <a:noFill/>
        </p:spPr>
        <p:txBody>
          <a:bodyPr wrap="square" rtlCol="0">
            <a:spAutoFit/>
          </a:bodyPr>
          <a:lstStyle/>
          <a:p>
            <a:r>
              <a:rPr lang="en-US" b="1" u="sng" dirty="0" smtClean="0"/>
              <a:t>TIP:</a:t>
            </a:r>
            <a:r>
              <a:rPr lang="en-US" b="1" dirty="0" smtClean="0"/>
              <a:t> </a:t>
            </a:r>
            <a:r>
              <a:rPr lang="en-US" dirty="0" smtClean="0"/>
              <a:t>Include one or more object references at the top of HTML.</a:t>
            </a:r>
          </a:p>
        </p:txBody>
      </p:sp>
    </p:spTree>
    <p:extLst>
      <p:ext uri="{BB962C8B-B14F-4D97-AF65-F5344CB8AC3E}">
        <p14:creationId xmlns:p14="http://schemas.microsoft.com/office/powerpoint/2010/main" xmlns="" val="103295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Put Your Resources In Order</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5201424"/>
          </a:xfrm>
          <a:prstGeom prst="rect">
            <a:avLst/>
          </a:prstGeom>
          <a:noFill/>
        </p:spPr>
        <p:txBody>
          <a:bodyPr wrap="square" rtlCol="0">
            <a:spAutoFit/>
          </a:bodyPr>
          <a:lstStyle/>
          <a:p>
            <a:r>
              <a:rPr lang="en-US" b="1" dirty="0" smtClean="0"/>
              <a:t>&lt;HEAD&gt; goes first</a:t>
            </a:r>
          </a:p>
          <a:p>
            <a:pPr marL="800100" lvl="1" indent="-342900">
              <a:buFont typeface="Arial" pitchFamily="34" charset="0"/>
              <a:buChar char="•"/>
            </a:pPr>
            <a:r>
              <a:rPr lang="en-US" dirty="0" smtClean="0"/>
              <a:t>Resources referenced within the &lt;HEAD&gt;  tags downloaded first, </a:t>
            </a:r>
          </a:p>
          <a:p>
            <a:pPr marL="800100" lvl="1" indent="-342900">
              <a:buFont typeface="Arial" pitchFamily="34" charset="0"/>
              <a:buChar char="•"/>
            </a:pPr>
            <a:r>
              <a:rPr lang="en-US" dirty="0" smtClean="0"/>
              <a:t>Nothing else happening until all resources are downloaded,</a:t>
            </a:r>
          </a:p>
          <a:p>
            <a:pPr marL="800100" lvl="1" indent="-342900">
              <a:buFont typeface="Arial" pitchFamily="34" charset="0"/>
              <a:buChar char="•"/>
            </a:pPr>
            <a:endParaRPr lang="en-US" dirty="0"/>
          </a:p>
          <a:p>
            <a:pPr marL="457200"/>
            <a:r>
              <a:rPr lang="en-US" b="1" u="sng" dirty="0" smtClean="0"/>
              <a:t>TIP:</a:t>
            </a:r>
            <a:r>
              <a:rPr lang="en-US" dirty="0" smtClean="0"/>
              <a:t> Move resources from HEAD to BODY of your HTML.</a:t>
            </a:r>
          </a:p>
          <a:p>
            <a:endParaRPr lang="en-US" dirty="0" smtClean="0"/>
          </a:p>
          <a:p>
            <a:r>
              <a:rPr lang="en-US" b="1" dirty="0" smtClean="0"/>
              <a:t>Play with order </a:t>
            </a:r>
          </a:p>
          <a:p>
            <a:pPr marL="742950" lvl="1" indent="-285750">
              <a:buFont typeface="Arial" pitchFamily="34" charset="0"/>
              <a:buChar char="•"/>
            </a:pPr>
            <a:r>
              <a:rPr lang="en-US" dirty="0" smtClean="0"/>
              <a:t>Resources downloaded in the order as defined in the HTML,</a:t>
            </a:r>
          </a:p>
          <a:p>
            <a:pPr marL="742950" lvl="1" indent="-285750">
              <a:buFont typeface="Arial" pitchFamily="34" charset="0"/>
              <a:buChar char="•"/>
            </a:pPr>
            <a:r>
              <a:rPr lang="en-US" dirty="0" smtClean="0"/>
              <a:t>Big files first make page looks loading slow,</a:t>
            </a:r>
          </a:p>
          <a:p>
            <a:pPr marL="742950" lvl="1" indent="-285750">
              <a:buFont typeface="Arial" pitchFamily="34" charset="0"/>
              <a:buChar char="•"/>
            </a:pPr>
            <a:endParaRPr lang="en-US" dirty="0"/>
          </a:p>
          <a:p>
            <a:pPr lvl="1"/>
            <a:r>
              <a:rPr lang="en-US" b="1" u="sng" dirty="0" smtClean="0"/>
              <a:t>TIP:</a:t>
            </a:r>
            <a:r>
              <a:rPr lang="en-US" b="1" dirty="0" smtClean="0"/>
              <a:t> </a:t>
            </a:r>
            <a:r>
              <a:rPr lang="en-US" dirty="0" smtClean="0"/>
              <a:t>Use JavaScript and CSS to achieve out-of-order objects loading.</a:t>
            </a:r>
          </a:p>
          <a:p>
            <a:pPr lvl="1"/>
            <a:endParaRPr lang="en-US" dirty="0"/>
          </a:p>
          <a:p>
            <a:pPr lvl="2"/>
            <a:r>
              <a:rPr lang="en-US" dirty="0"/>
              <a:t>Late loading</a:t>
            </a:r>
          </a:p>
          <a:p>
            <a:pPr lvl="2"/>
            <a:endParaRPr lang="en-US" sz="1400" dirty="0" smtClean="0">
              <a:latin typeface="Courier New" pitchFamily="49" charset="0"/>
              <a:cs typeface="Courier New" pitchFamily="49" charset="0"/>
            </a:endParaRPr>
          </a:p>
          <a:p>
            <a:pPr lvl="2"/>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img</a:t>
            </a:r>
            <a:r>
              <a:rPr lang="en-US" sz="1400" dirty="0" smtClean="0">
                <a:latin typeface="Courier New" pitchFamily="49" charset="0"/>
                <a:cs typeface="Courier New" pitchFamily="49" charset="0"/>
              </a:rPr>
              <a:t> id=“</a:t>
            </a:r>
            <a:r>
              <a:rPr lang="en-US" sz="1400" dirty="0" err="1" smtClean="0">
                <a:latin typeface="Courier New" pitchFamily="49" charset="0"/>
                <a:cs typeface="Courier New" pitchFamily="49" charset="0"/>
              </a:rPr>
              <a:t>someImage</a:t>
            </a:r>
            <a:r>
              <a:rPr lang="en-US" sz="1400" dirty="0" smtClean="0">
                <a:latin typeface="Courier New" pitchFamily="49" charset="0"/>
                <a:cs typeface="Courier New" pitchFamily="49" charset="0"/>
              </a:rPr>
              <a:t>” width=“50” height=“50”/&gt;</a:t>
            </a:r>
          </a:p>
          <a:p>
            <a:pPr lvl="2"/>
            <a:r>
              <a:rPr lang="en-US" sz="1400" dirty="0" smtClean="0">
                <a:latin typeface="Courier New" pitchFamily="49" charset="0"/>
                <a:cs typeface="Courier New" pitchFamily="49" charset="0"/>
              </a:rPr>
              <a:t>…</a:t>
            </a:r>
          </a:p>
          <a:p>
            <a:pPr lvl="2"/>
            <a:r>
              <a:rPr lang="en-US" sz="1400" dirty="0" smtClean="0">
                <a:latin typeface="Courier New" pitchFamily="49" charset="0"/>
                <a:cs typeface="Courier New" pitchFamily="49" charset="0"/>
              </a:rPr>
              <a:t>&lt;script type=“text/</a:t>
            </a:r>
            <a:r>
              <a:rPr lang="en-US" sz="1400" dirty="0" err="1" smtClean="0">
                <a:latin typeface="Courier New" pitchFamily="49" charset="0"/>
                <a:cs typeface="Courier New" pitchFamily="49" charset="0"/>
              </a:rPr>
              <a:t>javascript</a:t>
            </a:r>
            <a:r>
              <a:rPr lang="en-US" sz="1400" dirty="0" smtClean="0">
                <a:latin typeface="Courier New" pitchFamily="49" charset="0"/>
                <a:cs typeface="Courier New" pitchFamily="49" charset="0"/>
              </a:rPr>
              <a:t>”&gt;</a:t>
            </a:r>
          </a:p>
          <a:p>
            <a:pPr lvl="2"/>
            <a:r>
              <a:rPr lang="en-US" sz="1400" dirty="0">
                <a:latin typeface="Courier New" pitchFamily="49" charset="0"/>
                <a:cs typeface="Courier New" pitchFamily="49" charset="0"/>
              </a:rPr>
              <a:t>	</a:t>
            </a:r>
            <a:r>
              <a:rPr lang="en-US" sz="1400" dirty="0" err="1" smtClean="0">
                <a:latin typeface="Courier New" pitchFamily="49" charset="0"/>
                <a:cs typeface="Courier New" pitchFamily="49" charset="0"/>
              </a:rPr>
              <a:t>document.getElementById</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someImage</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src</a:t>
            </a:r>
            <a:r>
              <a:rPr lang="en-US" sz="1400" dirty="0" smtClean="0">
                <a:latin typeface="Courier New" pitchFamily="49" charset="0"/>
                <a:cs typeface="Courier New" pitchFamily="49" charset="0"/>
              </a:rPr>
              <a:t> = “someimage.jpg”;</a:t>
            </a:r>
          </a:p>
          <a:p>
            <a:pPr lvl="2"/>
            <a:r>
              <a:rPr lang="en-US" sz="1400" dirty="0" smtClean="0">
                <a:latin typeface="Courier New" pitchFamily="49" charset="0"/>
                <a:cs typeface="Courier New" pitchFamily="49" charset="0"/>
              </a:rPr>
              <a:t>&lt;/script&gt;</a:t>
            </a:r>
            <a:endParaRPr lang="en-US" sz="1400" dirty="0">
              <a:latin typeface="Courier New" pitchFamily="49" charset="0"/>
              <a:cs typeface="Courier New" pitchFamily="49" charset="0"/>
            </a:endParaRPr>
          </a:p>
        </p:txBody>
      </p:sp>
    </p:spTree>
    <p:extLst>
      <p:ext uri="{BB962C8B-B14F-4D97-AF65-F5344CB8AC3E}">
        <p14:creationId xmlns:p14="http://schemas.microsoft.com/office/powerpoint/2010/main" xmlns="" val="122098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6" end="6"/>
                                            </p:txEl>
                                          </p:spTgt>
                                        </p:tgtEl>
                                        <p:attrNameLst>
                                          <p:attrName>style.visibility</p:attrName>
                                        </p:attrNameLst>
                                      </p:cBhvr>
                                      <p:to>
                                        <p:strVal val="visible"/>
                                      </p:to>
                                    </p:set>
                                    <p:animEffect transition="in" filter="fade">
                                      <p:cBhvr>
                                        <p:cTn id="12" dur="500"/>
                                        <p:tgtEl>
                                          <p:spTgt spid="7">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animEffect transition="in" filter="fade">
                                      <p:cBhvr>
                                        <p:cTn id="15" dur="500"/>
                                        <p:tgtEl>
                                          <p:spTgt spid="7">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8" end="8"/>
                                            </p:txEl>
                                          </p:spTgt>
                                        </p:tgtEl>
                                        <p:attrNameLst>
                                          <p:attrName>style.visibility</p:attrName>
                                        </p:attrNameLst>
                                      </p:cBhvr>
                                      <p:to>
                                        <p:strVal val="visible"/>
                                      </p:to>
                                    </p:set>
                                    <p:animEffect transition="in" filter="fade">
                                      <p:cBhvr>
                                        <p:cTn id="18" dur="500"/>
                                        <p:tgtEl>
                                          <p:spTgt spid="7">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animEffect transition="in" filter="fade">
                                      <p:cBhvr>
                                        <p:cTn id="23" dur="500"/>
                                        <p:tgtEl>
                                          <p:spTgt spid="7">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12" end="12"/>
                                            </p:txEl>
                                          </p:spTgt>
                                        </p:tgtEl>
                                        <p:attrNameLst>
                                          <p:attrName>style.visibility</p:attrName>
                                        </p:attrNameLst>
                                      </p:cBhvr>
                                      <p:to>
                                        <p:strVal val="visible"/>
                                      </p:to>
                                    </p:set>
                                    <p:animEffect transition="in" filter="fade">
                                      <p:cBhvr>
                                        <p:cTn id="26" dur="500"/>
                                        <p:tgtEl>
                                          <p:spTgt spid="7">
                                            <p:txEl>
                                              <p:pRg st="12" end="12"/>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
                                            <p:txEl>
                                              <p:pRg st="14" end="14"/>
                                            </p:txEl>
                                          </p:spTgt>
                                        </p:tgtEl>
                                        <p:attrNameLst>
                                          <p:attrName>style.visibility</p:attrName>
                                        </p:attrNameLst>
                                      </p:cBhvr>
                                      <p:to>
                                        <p:strVal val="visible"/>
                                      </p:to>
                                    </p:set>
                                    <p:animEffect transition="in" filter="fade">
                                      <p:cBhvr>
                                        <p:cTn id="29" dur="500"/>
                                        <p:tgtEl>
                                          <p:spTgt spid="7">
                                            <p:txEl>
                                              <p:pRg st="14" end="1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15" end="15"/>
                                            </p:txEl>
                                          </p:spTgt>
                                        </p:tgtEl>
                                        <p:attrNameLst>
                                          <p:attrName>style.visibility</p:attrName>
                                        </p:attrNameLst>
                                      </p:cBhvr>
                                      <p:to>
                                        <p:strVal val="visible"/>
                                      </p:to>
                                    </p:set>
                                    <p:animEffect transition="in" filter="fade">
                                      <p:cBhvr>
                                        <p:cTn id="32" dur="500"/>
                                        <p:tgtEl>
                                          <p:spTgt spid="7">
                                            <p:txEl>
                                              <p:pRg st="15" end="1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16" end="16"/>
                                            </p:txEl>
                                          </p:spTgt>
                                        </p:tgtEl>
                                        <p:attrNameLst>
                                          <p:attrName>style.visibility</p:attrName>
                                        </p:attrNameLst>
                                      </p:cBhvr>
                                      <p:to>
                                        <p:strVal val="visible"/>
                                      </p:to>
                                    </p:set>
                                    <p:animEffect transition="in" filter="fade">
                                      <p:cBhvr>
                                        <p:cTn id="35" dur="500"/>
                                        <p:tgtEl>
                                          <p:spTgt spid="7">
                                            <p:txEl>
                                              <p:pRg st="16" end="1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7">
                                            <p:txEl>
                                              <p:pRg st="17" end="17"/>
                                            </p:txEl>
                                          </p:spTgt>
                                        </p:tgtEl>
                                        <p:attrNameLst>
                                          <p:attrName>style.visibility</p:attrName>
                                        </p:attrNameLst>
                                      </p:cBhvr>
                                      <p:to>
                                        <p:strVal val="visible"/>
                                      </p:to>
                                    </p:set>
                                    <p:animEffect transition="in" filter="fade">
                                      <p:cBhvr>
                                        <p:cTn id="38" dur="500"/>
                                        <p:tgtEl>
                                          <p:spTgt spid="7">
                                            <p:txEl>
                                              <p:pRg st="17" end="17"/>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7">
                                            <p:txEl>
                                              <p:pRg st="18" end="18"/>
                                            </p:txEl>
                                          </p:spTgt>
                                        </p:tgtEl>
                                        <p:attrNameLst>
                                          <p:attrName>style.visibility</p:attrName>
                                        </p:attrNameLst>
                                      </p:cBhvr>
                                      <p:to>
                                        <p:strVal val="visible"/>
                                      </p:to>
                                    </p:set>
                                    <p:animEffect transition="in" filter="fade">
                                      <p:cBhvr>
                                        <p:cTn id="41" dur="500"/>
                                        <p:tgtEl>
                                          <p:spTgt spid="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Put Your Resources In Order</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5262979"/>
          </a:xfrm>
          <a:prstGeom prst="rect">
            <a:avLst/>
          </a:prstGeom>
          <a:noFill/>
        </p:spPr>
        <p:txBody>
          <a:bodyPr wrap="square" rtlCol="0">
            <a:spAutoFit/>
          </a:bodyPr>
          <a:lstStyle/>
          <a:p>
            <a:r>
              <a:rPr lang="en-US" b="1" dirty="0"/>
              <a:t>&lt;HEAD&gt; goes first</a:t>
            </a:r>
          </a:p>
          <a:p>
            <a:pPr marL="800100" lvl="1" indent="-342900">
              <a:buFont typeface="Arial" pitchFamily="34" charset="0"/>
              <a:buChar char="•"/>
            </a:pPr>
            <a:r>
              <a:rPr lang="en-US" dirty="0"/>
              <a:t>Resources referenced within the &lt;HEAD&gt;  tags downloaded first, </a:t>
            </a:r>
          </a:p>
          <a:p>
            <a:pPr marL="800100" lvl="1" indent="-342900">
              <a:buFont typeface="Arial" pitchFamily="34" charset="0"/>
              <a:buChar char="•"/>
            </a:pPr>
            <a:r>
              <a:rPr lang="en-US" dirty="0"/>
              <a:t>Nothing else happening until all resources are downloaded,</a:t>
            </a:r>
          </a:p>
          <a:p>
            <a:pPr marL="800100" lvl="1" indent="-342900">
              <a:buFont typeface="Arial" pitchFamily="34" charset="0"/>
              <a:buChar char="•"/>
            </a:pPr>
            <a:endParaRPr lang="en-US" dirty="0"/>
          </a:p>
          <a:p>
            <a:pPr marL="457200"/>
            <a:r>
              <a:rPr lang="en-US" b="1" u="sng" dirty="0"/>
              <a:t>TIP:</a:t>
            </a:r>
            <a:r>
              <a:rPr lang="en-US" dirty="0"/>
              <a:t> Move resources from HEAD to BODY of your HTML.</a:t>
            </a:r>
          </a:p>
          <a:p>
            <a:endParaRPr lang="en-US" dirty="0" smtClean="0"/>
          </a:p>
          <a:p>
            <a:r>
              <a:rPr lang="en-US" b="1" dirty="0" smtClean="0"/>
              <a:t>Play with order </a:t>
            </a:r>
          </a:p>
          <a:p>
            <a:pPr marL="742950" lvl="1" indent="-285750">
              <a:buFont typeface="Arial" pitchFamily="34" charset="0"/>
              <a:buChar char="•"/>
            </a:pPr>
            <a:r>
              <a:rPr lang="en-US" dirty="0" smtClean="0"/>
              <a:t>Resources downloaded in the order as defined in the HTML,</a:t>
            </a:r>
          </a:p>
          <a:p>
            <a:pPr marL="742950" lvl="1" indent="-285750">
              <a:buFont typeface="Arial" pitchFamily="34" charset="0"/>
              <a:buChar char="•"/>
            </a:pPr>
            <a:r>
              <a:rPr lang="en-US" dirty="0" smtClean="0"/>
              <a:t>Big files first make page looks loading slow,</a:t>
            </a:r>
          </a:p>
          <a:p>
            <a:pPr marL="742950" lvl="1" indent="-285750">
              <a:buFont typeface="Arial" pitchFamily="34" charset="0"/>
              <a:buChar char="•"/>
            </a:pPr>
            <a:endParaRPr lang="en-US" dirty="0"/>
          </a:p>
          <a:p>
            <a:pPr lvl="1"/>
            <a:r>
              <a:rPr lang="en-US" b="1" u="sng" dirty="0" smtClean="0"/>
              <a:t>TIP:</a:t>
            </a:r>
            <a:r>
              <a:rPr lang="en-US" b="1" dirty="0" smtClean="0"/>
              <a:t> </a:t>
            </a:r>
            <a:r>
              <a:rPr lang="en-US" dirty="0" smtClean="0"/>
              <a:t>Use JavaScript and CSS to achieve out-of-order objects loading.</a:t>
            </a:r>
          </a:p>
          <a:p>
            <a:pPr lvl="2"/>
            <a:endParaRPr lang="en-US" dirty="0" smtClean="0"/>
          </a:p>
          <a:p>
            <a:pPr lvl="2"/>
            <a:r>
              <a:rPr lang="en-US" dirty="0">
                <a:solidFill>
                  <a:schemeClr val="accent6">
                    <a:lumMod val="75000"/>
                  </a:schemeClr>
                </a:solidFill>
              </a:rPr>
              <a:t>Early loading</a:t>
            </a:r>
          </a:p>
          <a:p>
            <a:pPr lvl="2"/>
            <a:endParaRPr lang="en-US" sz="1400" dirty="0"/>
          </a:p>
          <a:p>
            <a:pPr lvl="2"/>
            <a:r>
              <a:rPr lang="en-US" sz="1400" dirty="0" smtClean="0">
                <a:latin typeface="Courier New" pitchFamily="49" charset="0"/>
                <a:cs typeface="Courier New" pitchFamily="49" charset="0"/>
              </a:rPr>
              <a:t>&lt;</a:t>
            </a:r>
            <a:r>
              <a:rPr lang="en-US" sz="1400" dirty="0">
                <a:latin typeface="Courier New" pitchFamily="49" charset="0"/>
                <a:cs typeface="Courier New" pitchFamily="49" charset="0"/>
              </a:rPr>
              <a:t>script type=“text/</a:t>
            </a:r>
            <a:r>
              <a:rPr lang="en-US" sz="1400" dirty="0" err="1">
                <a:latin typeface="Courier New" pitchFamily="49" charset="0"/>
                <a:cs typeface="Courier New" pitchFamily="49" charset="0"/>
              </a:rPr>
              <a:t>javascript</a:t>
            </a:r>
            <a:r>
              <a:rPr lang="en-US" sz="1400" dirty="0">
                <a:latin typeface="Courier New" pitchFamily="49" charset="0"/>
                <a:cs typeface="Courier New" pitchFamily="49" charset="0"/>
              </a:rPr>
              <a:t>”&gt;</a:t>
            </a:r>
          </a:p>
          <a:p>
            <a:pPr lvl="2"/>
            <a:r>
              <a:rPr lang="en-US" sz="1400" dirty="0">
                <a:latin typeface="Courier New" pitchFamily="49" charset="0"/>
                <a:cs typeface="Courier New" pitchFamily="49" charset="0"/>
              </a:rPr>
              <a:t>	</a:t>
            </a:r>
            <a:r>
              <a:rPr lang="en-US" sz="1400" dirty="0" err="1" smtClean="0">
                <a:latin typeface="Courier New" pitchFamily="49" charset="0"/>
                <a:cs typeface="Courier New" pitchFamily="49" charset="0"/>
              </a:rPr>
              <a:t>var</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someImage</a:t>
            </a: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 new Image();</a:t>
            </a:r>
          </a:p>
          <a:p>
            <a:pPr lvl="2"/>
            <a:r>
              <a:rPr lang="en-US" sz="1400" dirty="0">
                <a:latin typeface="Courier New" pitchFamily="49" charset="0"/>
                <a:cs typeface="Courier New" pitchFamily="49" charset="0"/>
              </a:rPr>
              <a:t>	</a:t>
            </a:r>
            <a:r>
              <a:rPr lang="en-US" sz="1400" dirty="0" err="1" smtClean="0">
                <a:latin typeface="Courier New" pitchFamily="49" charset="0"/>
                <a:cs typeface="Courier New" pitchFamily="49" charset="0"/>
              </a:rPr>
              <a:t>someImage.src</a:t>
            </a:r>
            <a:r>
              <a:rPr lang="en-US" sz="1400" dirty="0" smtClean="0">
                <a:latin typeface="Courier New" pitchFamily="49" charset="0"/>
                <a:cs typeface="Courier New" pitchFamily="49" charset="0"/>
              </a:rPr>
              <a:t> = “someimage.jpg”; </a:t>
            </a:r>
            <a:endParaRPr lang="en-US" sz="1400" dirty="0">
              <a:latin typeface="Courier New" pitchFamily="49" charset="0"/>
              <a:cs typeface="Courier New" pitchFamily="49" charset="0"/>
            </a:endParaRPr>
          </a:p>
          <a:p>
            <a:pPr lvl="2"/>
            <a:r>
              <a:rPr lang="en-US" sz="1400" dirty="0">
                <a:latin typeface="Courier New" pitchFamily="49" charset="0"/>
                <a:cs typeface="Courier New" pitchFamily="49" charset="0"/>
              </a:rPr>
              <a:t>&lt;/script</a:t>
            </a:r>
            <a:r>
              <a:rPr lang="en-US" sz="1400" dirty="0" smtClean="0">
                <a:latin typeface="Courier New" pitchFamily="49" charset="0"/>
                <a:cs typeface="Courier New" pitchFamily="49" charset="0"/>
              </a:rPr>
              <a:t>&gt;</a:t>
            </a:r>
          </a:p>
          <a:p>
            <a:pPr lvl="2"/>
            <a:r>
              <a:rPr lang="en-US" sz="1400" dirty="0" smtClean="0">
                <a:latin typeface="Courier New" pitchFamily="49" charset="0"/>
                <a:cs typeface="Courier New" pitchFamily="49" charset="0"/>
              </a:rPr>
              <a:t>…</a:t>
            </a:r>
            <a:endParaRPr lang="en-US" dirty="0"/>
          </a:p>
          <a:p>
            <a:pPr lvl="2"/>
            <a:r>
              <a:rPr lang="en-US" sz="1400" dirty="0" smtClean="0">
                <a:latin typeface="Courier New" pitchFamily="49" charset="0"/>
                <a:cs typeface="Courier New" pitchFamily="49" charset="0"/>
              </a:rPr>
              <a:t>&lt;</a:t>
            </a:r>
            <a:r>
              <a:rPr lang="en-US" sz="1400" dirty="0" err="1" smtClean="0">
                <a:latin typeface="Courier New" pitchFamily="49" charset="0"/>
                <a:cs typeface="Courier New" pitchFamily="49" charset="0"/>
              </a:rPr>
              <a:t>img</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src</a:t>
            </a:r>
            <a:r>
              <a:rPr lang="en-US" sz="1400" dirty="0" smtClean="0">
                <a:latin typeface="Courier New" pitchFamily="49" charset="0"/>
                <a:cs typeface="Courier New" pitchFamily="49" charset="0"/>
              </a:rPr>
              <a:t>=“someimage.jpg” width=“50” height=“50”/&gt;</a:t>
            </a:r>
          </a:p>
        </p:txBody>
      </p:sp>
    </p:spTree>
    <p:extLst>
      <p:ext uri="{BB962C8B-B14F-4D97-AF65-F5344CB8AC3E}">
        <p14:creationId xmlns:p14="http://schemas.microsoft.com/office/powerpoint/2010/main" xmlns="" val="1207124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Enable Simultaneous Download</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923330"/>
          </a:xfrm>
          <a:prstGeom prst="rect">
            <a:avLst/>
          </a:prstGeom>
          <a:noFill/>
        </p:spPr>
        <p:txBody>
          <a:bodyPr wrap="square" rtlCol="0">
            <a:spAutoFit/>
          </a:bodyPr>
          <a:lstStyle/>
          <a:p>
            <a:r>
              <a:rPr lang="en-US" b="1" dirty="0" smtClean="0"/>
              <a:t>Optimize Network Usage</a:t>
            </a:r>
          </a:p>
          <a:p>
            <a:pPr marL="742950" lvl="1" indent="-285750">
              <a:buFont typeface="Arial" pitchFamily="34" charset="0"/>
              <a:buChar char="•"/>
            </a:pPr>
            <a:r>
              <a:rPr lang="en-US" dirty="0" smtClean="0"/>
              <a:t>Up to two simultaneous connections per domain (not IP),</a:t>
            </a:r>
          </a:p>
          <a:p>
            <a:pPr marL="742950" lvl="1" indent="-285750">
              <a:buFont typeface="Arial" pitchFamily="34" charset="0"/>
              <a:buChar char="•"/>
            </a:pPr>
            <a:r>
              <a:rPr lang="en-US" dirty="0" smtClean="0"/>
              <a:t>Object resources placed in the queue in order they appear in the HTML.</a:t>
            </a:r>
          </a:p>
        </p:txBody>
      </p:sp>
      <p:grpSp>
        <p:nvGrpSpPr>
          <p:cNvPr id="3" name="Group 2"/>
          <p:cNvGrpSpPr/>
          <p:nvPr/>
        </p:nvGrpSpPr>
        <p:grpSpPr>
          <a:xfrm>
            <a:off x="620233" y="2438400"/>
            <a:ext cx="6248400" cy="2438400"/>
            <a:chOff x="620233" y="2743200"/>
            <a:chExt cx="6248400" cy="2438400"/>
          </a:xfrm>
        </p:grpSpPr>
        <p:sp>
          <p:nvSpPr>
            <p:cNvPr id="8" name="Rectangle 7"/>
            <p:cNvSpPr/>
            <p:nvPr/>
          </p:nvSpPr>
          <p:spPr>
            <a:xfrm>
              <a:off x="1185532" y="40567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53365" y="41740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33489" y="41740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61010" y="4408967"/>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55066" y="440896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4"/>
            <p:cNvSpPr/>
            <p:nvPr/>
          </p:nvSpPr>
          <p:spPr>
            <a:xfrm>
              <a:off x="1066800" y="32766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17" name="Rectangular Callout 16"/>
            <p:cNvSpPr/>
            <p:nvPr/>
          </p:nvSpPr>
          <p:spPr>
            <a:xfrm>
              <a:off x="2938132" y="3276600"/>
              <a:ext cx="1720701" cy="491889"/>
            </a:xfrm>
            <a:prstGeom prst="wedgeRectCallout">
              <a:avLst>
                <a:gd name="adj1" fmla="val -28479"/>
                <a:gd name="adj2" fmla="val 1446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First image –existing connection</a:t>
              </a:r>
              <a:endParaRPr lang="en-US" sz="1500" dirty="0">
                <a:solidFill>
                  <a:schemeClr val="tx1"/>
                </a:solidFill>
              </a:endParaRPr>
            </a:p>
          </p:txBody>
        </p:sp>
        <p:sp>
          <p:nvSpPr>
            <p:cNvPr id="19" name="Rectangular Callout 18"/>
            <p:cNvSpPr/>
            <p:nvPr/>
          </p:nvSpPr>
          <p:spPr>
            <a:xfrm>
              <a:off x="5029200" y="3830756"/>
              <a:ext cx="1399736" cy="360244"/>
            </a:xfrm>
            <a:prstGeom prst="wedgeRectCallout">
              <a:avLst>
                <a:gd name="adj1" fmla="val -54058"/>
                <a:gd name="adj2" fmla="val 129954"/>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Next image</a:t>
              </a:r>
              <a:endParaRPr lang="en-US" sz="1500" dirty="0">
                <a:solidFill>
                  <a:schemeClr val="tx1"/>
                </a:solidFill>
              </a:endParaRPr>
            </a:p>
          </p:txBody>
        </p:sp>
        <p:sp>
          <p:nvSpPr>
            <p:cNvPr id="6" name="TextBox 5"/>
            <p:cNvSpPr txBox="1"/>
            <p:nvPr/>
          </p:nvSpPr>
          <p:spPr>
            <a:xfrm>
              <a:off x="620233" y="2743200"/>
              <a:ext cx="6248400" cy="369332"/>
            </a:xfrm>
            <a:prstGeom prst="rect">
              <a:avLst/>
            </a:prstGeom>
            <a:noFill/>
          </p:spPr>
          <p:txBody>
            <a:bodyPr wrap="square" rtlCol="0">
              <a:spAutoFit/>
            </a:bodyPr>
            <a:lstStyle/>
            <a:p>
              <a:r>
                <a:rPr lang="en-US" b="1" dirty="0" smtClean="0"/>
                <a:t>Images from the same domain</a:t>
              </a:r>
              <a:endParaRPr lang="en-US" b="1" dirty="0"/>
            </a:p>
          </p:txBody>
        </p:sp>
        <p:sp>
          <p:nvSpPr>
            <p:cNvPr id="20" name="Rectangle 19"/>
            <p:cNvSpPr/>
            <p:nvPr/>
          </p:nvSpPr>
          <p:spPr>
            <a:xfrm>
              <a:off x="3265967" y="4288466"/>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201633" y="453368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681868" y="4653119"/>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116033" y="4778383"/>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ular Callout 23"/>
            <p:cNvSpPr/>
            <p:nvPr/>
          </p:nvSpPr>
          <p:spPr>
            <a:xfrm>
              <a:off x="1414132" y="4569881"/>
              <a:ext cx="1606576" cy="611719"/>
            </a:xfrm>
            <a:prstGeom prst="wedgeRectCallout">
              <a:avLst>
                <a:gd name="adj1" fmla="val 68871"/>
                <a:gd name="adj2" fmla="val -54226"/>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Second image – new connection</a:t>
              </a:r>
              <a:endParaRPr lang="en-US" sz="1500" dirty="0">
                <a:solidFill>
                  <a:schemeClr val="tx1"/>
                </a:solidFill>
              </a:endParaRPr>
            </a:p>
          </p:txBody>
        </p:sp>
      </p:grpSp>
    </p:spTree>
    <p:extLst>
      <p:ext uri="{BB962C8B-B14F-4D97-AF65-F5344CB8AC3E}">
        <p14:creationId xmlns:p14="http://schemas.microsoft.com/office/powerpoint/2010/main" xmlns="" val="246453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Enable Simultaneous Download</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923330"/>
          </a:xfrm>
          <a:prstGeom prst="rect">
            <a:avLst/>
          </a:prstGeom>
          <a:noFill/>
        </p:spPr>
        <p:txBody>
          <a:bodyPr wrap="square" rtlCol="0">
            <a:spAutoFit/>
          </a:bodyPr>
          <a:lstStyle/>
          <a:p>
            <a:r>
              <a:rPr lang="en-US" b="1" dirty="0" smtClean="0"/>
              <a:t>Optimize Network Usage</a:t>
            </a:r>
          </a:p>
          <a:p>
            <a:pPr marL="742950" lvl="1" indent="-285750">
              <a:buFont typeface="Arial" pitchFamily="34" charset="0"/>
              <a:buChar char="•"/>
            </a:pPr>
            <a:r>
              <a:rPr lang="en-US" dirty="0" smtClean="0"/>
              <a:t>Up to two simultaneous connections per domain (not IP),</a:t>
            </a:r>
          </a:p>
          <a:p>
            <a:pPr marL="742950" lvl="1" indent="-285750">
              <a:buFont typeface="Arial" pitchFamily="34" charset="0"/>
              <a:buChar char="•"/>
            </a:pPr>
            <a:r>
              <a:rPr lang="en-US" dirty="0" smtClean="0"/>
              <a:t>Object resources placed in the queue in order they appear in the HTML.</a:t>
            </a:r>
          </a:p>
        </p:txBody>
      </p:sp>
      <p:sp>
        <p:nvSpPr>
          <p:cNvPr id="8" name="Rectangle 7"/>
          <p:cNvSpPr/>
          <p:nvPr/>
        </p:nvSpPr>
        <p:spPr>
          <a:xfrm>
            <a:off x="1185532" y="37519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53365" y="38692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33489" y="38692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61010" y="4108929"/>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55066" y="4108929"/>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4"/>
          <p:cNvSpPr/>
          <p:nvPr/>
        </p:nvSpPr>
        <p:spPr>
          <a:xfrm>
            <a:off x="1066800" y="29718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17" name="Rectangular Callout 16"/>
          <p:cNvSpPr/>
          <p:nvPr/>
        </p:nvSpPr>
        <p:spPr>
          <a:xfrm>
            <a:off x="2938132" y="2971800"/>
            <a:ext cx="1720701" cy="491889"/>
          </a:xfrm>
          <a:prstGeom prst="wedgeRectCallout">
            <a:avLst>
              <a:gd name="adj1" fmla="val -28479"/>
              <a:gd name="adj2" fmla="val 1446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First image –existing connection</a:t>
            </a:r>
            <a:endParaRPr lang="en-US" sz="1500" dirty="0">
              <a:solidFill>
                <a:schemeClr val="tx1"/>
              </a:solidFill>
            </a:endParaRPr>
          </a:p>
        </p:txBody>
      </p:sp>
      <p:sp>
        <p:nvSpPr>
          <p:cNvPr id="19" name="Rectangular Callout 18"/>
          <p:cNvSpPr/>
          <p:nvPr/>
        </p:nvSpPr>
        <p:spPr>
          <a:xfrm>
            <a:off x="5036840" y="3427915"/>
            <a:ext cx="1668759" cy="360244"/>
          </a:xfrm>
          <a:prstGeom prst="wedgeRectCallout">
            <a:avLst>
              <a:gd name="adj1" fmla="val -66307"/>
              <a:gd name="adj2" fmla="val 153750"/>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itchFamily="49" charset="0"/>
                <a:cs typeface="Courier New" pitchFamily="49" charset="0"/>
              </a:rPr>
              <a:t>d2.domain.com</a:t>
            </a:r>
            <a:endParaRPr lang="en-US" sz="1400" dirty="0">
              <a:solidFill>
                <a:schemeClr val="tx1"/>
              </a:solidFill>
              <a:latin typeface="Courier New" pitchFamily="49" charset="0"/>
              <a:cs typeface="Courier New" pitchFamily="49" charset="0"/>
            </a:endParaRPr>
          </a:p>
        </p:txBody>
      </p:sp>
      <p:sp>
        <p:nvSpPr>
          <p:cNvPr id="6" name="TextBox 5"/>
          <p:cNvSpPr txBox="1"/>
          <p:nvPr/>
        </p:nvSpPr>
        <p:spPr>
          <a:xfrm>
            <a:off x="620233" y="2438400"/>
            <a:ext cx="6248400" cy="369332"/>
          </a:xfrm>
          <a:prstGeom prst="rect">
            <a:avLst/>
          </a:prstGeom>
          <a:noFill/>
        </p:spPr>
        <p:txBody>
          <a:bodyPr wrap="square" rtlCol="0">
            <a:spAutoFit/>
          </a:bodyPr>
          <a:lstStyle/>
          <a:p>
            <a:r>
              <a:rPr lang="en-US" b="1" dirty="0" smtClean="0"/>
              <a:t>Images from </a:t>
            </a:r>
            <a:r>
              <a:rPr lang="en-US" b="1" dirty="0" smtClean="0">
                <a:solidFill>
                  <a:schemeClr val="accent6">
                    <a:lumMod val="75000"/>
                  </a:schemeClr>
                </a:solidFill>
              </a:rPr>
              <a:t>the different domains</a:t>
            </a:r>
            <a:endParaRPr lang="en-US" b="1" dirty="0">
              <a:solidFill>
                <a:schemeClr val="accent6">
                  <a:lumMod val="75000"/>
                </a:schemeClr>
              </a:solidFill>
            </a:endParaRPr>
          </a:p>
        </p:txBody>
      </p:sp>
      <p:sp>
        <p:nvSpPr>
          <p:cNvPr id="20" name="Rectangle 19"/>
          <p:cNvSpPr/>
          <p:nvPr/>
        </p:nvSpPr>
        <p:spPr>
          <a:xfrm>
            <a:off x="3265967" y="3983666"/>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ular Callout 23"/>
          <p:cNvSpPr/>
          <p:nvPr/>
        </p:nvSpPr>
        <p:spPr>
          <a:xfrm>
            <a:off x="6172200" y="4020881"/>
            <a:ext cx="1606576" cy="611719"/>
          </a:xfrm>
          <a:prstGeom prst="wedgeRectCallout">
            <a:avLst>
              <a:gd name="adj1" fmla="val -133892"/>
              <a:gd name="adj2" fmla="val 16621"/>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Courier New" pitchFamily="49" charset="0"/>
                <a:cs typeface="Courier New" pitchFamily="49" charset="0"/>
              </a:rPr>
              <a:t>d3.domain.com</a:t>
            </a:r>
            <a:endParaRPr lang="en-US" sz="1500" dirty="0">
              <a:solidFill>
                <a:schemeClr val="tx1"/>
              </a:solidFill>
              <a:latin typeface="Courier New" pitchFamily="49" charset="0"/>
              <a:cs typeface="Courier New" pitchFamily="49" charset="0"/>
            </a:endParaRPr>
          </a:p>
        </p:txBody>
      </p:sp>
      <p:sp>
        <p:nvSpPr>
          <p:cNvPr id="25" name="Rectangle 24"/>
          <p:cNvSpPr/>
          <p:nvPr/>
        </p:nvSpPr>
        <p:spPr>
          <a:xfrm>
            <a:off x="3257550" y="4230538"/>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751606" y="4230538"/>
            <a:ext cx="100584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61010" y="4352924"/>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755066" y="4352924"/>
            <a:ext cx="82296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57550" y="4474532"/>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751606" y="4474532"/>
            <a:ext cx="100584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20233" y="4953000"/>
            <a:ext cx="7986604" cy="1477328"/>
          </a:xfrm>
          <a:prstGeom prst="rect">
            <a:avLst/>
          </a:prstGeom>
          <a:noFill/>
        </p:spPr>
        <p:txBody>
          <a:bodyPr wrap="square" rtlCol="0">
            <a:spAutoFit/>
          </a:bodyPr>
          <a:lstStyle/>
          <a:p>
            <a:r>
              <a:rPr lang="en-US" b="1" u="sng" dirty="0" smtClean="0"/>
              <a:t>TIP:</a:t>
            </a:r>
            <a:r>
              <a:rPr lang="en-US" b="1" dirty="0" smtClean="0"/>
              <a:t> </a:t>
            </a:r>
            <a:r>
              <a:rPr lang="en-US" dirty="0" smtClean="0"/>
              <a:t>Use different domains for links to external resources. It allows you to download multiple objects from the same domain. You can setup two or more domain aliases for the single website to be able to link resources using different domains in the URL. You may also consider providing a separate website for content shared by multiple websites that are likely visited from the same client. </a:t>
            </a:r>
          </a:p>
        </p:txBody>
      </p:sp>
    </p:spTree>
    <p:extLst>
      <p:ext uri="{BB962C8B-B14F-4D97-AF65-F5344CB8AC3E}">
        <p14:creationId xmlns:p14="http://schemas.microsoft.com/office/powerpoint/2010/main" xmlns="" val="1627604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Find Best Place For Your Script</a:t>
            </a:r>
            <a:endParaRPr lang="sk-SK" dirty="0">
              <a:effectLst>
                <a:outerShdw blurRad="38100" dist="38100" dir="2700000" algn="tl">
                  <a:srgbClr val="000000">
                    <a:alpha val="43137"/>
                  </a:srgbClr>
                </a:outerShdw>
              </a:effectLst>
            </a:endParaRPr>
          </a:p>
        </p:txBody>
      </p:sp>
      <p:sp>
        <p:nvSpPr>
          <p:cNvPr id="7" name="TextBox 6"/>
          <p:cNvSpPr txBox="1"/>
          <p:nvPr/>
        </p:nvSpPr>
        <p:spPr>
          <a:xfrm>
            <a:off x="623996" y="1343520"/>
            <a:ext cx="7986604" cy="1200329"/>
          </a:xfrm>
          <a:prstGeom prst="rect">
            <a:avLst/>
          </a:prstGeom>
          <a:noFill/>
        </p:spPr>
        <p:txBody>
          <a:bodyPr wrap="square" rtlCol="0">
            <a:spAutoFit/>
          </a:bodyPr>
          <a:lstStyle/>
          <a:p>
            <a:r>
              <a:rPr lang="en-US" b="1" dirty="0" smtClean="0"/>
              <a:t>Including script files</a:t>
            </a:r>
          </a:p>
          <a:p>
            <a:pPr marL="742950" lvl="1" indent="-285750">
              <a:buFont typeface="Arial" pitchFamily="34" charset="0"/>
              <a:buChar char="•"/>
            </a:pPr>
            <a:r>
              <a:rPr lang="en-US" dirty="0" smtClean="0"/>
              <a:t>Script resources are downloaded each one before the next,</a:t>
            </a:r>
          </a:p>
          <a:p>
            <a:pPr marL="742950" lvl="1" indent="-285750">
              <a:buFont typeface="Arial" pitchFamily="34" charset="0"/>
              <a:buChar char="•"/>
            </a:pPr>
            <a:r>
              <a:rPr lang="en-US" dirty="0" smtClean="0"/>
              <a:t>If script download starts no other objects are retrieved in parallel,</a:t>
            </a:r>
          </a:p>
          <a:p>
            <a:pPr marL="742950" lvl="1" indent="-285750">
              <a:buFont typeface="Arial" pitchFamily="34" charset="0"/>
              <a:buChar char="•"/>
            </a:pPr>
            <a:r>
              <a:rPr lang="en-US" dirty="0"/>
              <a:t>Browser stops rendering the page while script is downloaded.</a:t>
            </a:r>
          </a:p>
        </p:txBody>
      </p:sp>
      <p:grpSp>
        <p:nvGrpSpPr>
          <p:cNvPr id="3" name="Group 2"/>
          <p:cNvGrpSpPr/>
          <p:nvPr/>
        </p:nvGrpSpPr>
        <p:grpSpPr>
          <a:xfrm>
            <a:off x="620233" y="2667000"/>
            <a:ext cx="8066567" cy="2667000"/>
            <a:chOff x="620233" y="2438400"/>
            <a:chExt cx="8066567" cy="2667000"/>
          </a:xfrm>
        </p:grpSpPr>
        <p:sp>
          <p:nvSpPr>
            <p:cNvPr id="5" name="Rectangle 4"/>
            <p:cNvSpPr/>
            <p:nvPr/>
          </p:nvSpPr>
          <p:spPr>
            <a:xfrm>
              <a:off x="1185532" y="3751964"/>
              <a:ext cx="457200" cy="914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53365" y="3869277"/>
              <a:ext cx="64008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33489" y="386927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04466" y="4104167"/>
              <a:ext cx="45720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98522" y="410416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ular Callout 10"/>
            <p:cNvSpPr/>
            <p:nvPr/>
          </p:nvSpPr>
          <p:spPr>
            <a:xfrm>
              <a:off x="1066800" y="2971800"/>
              <a:ext cx="1100468" cy="491889"/>
            </a:xfrm>
            <a:prstGeom prst="wedgeRectCallout">
              <a:avLst>
                <a:gd name="adj1" fmla="val 30302"/>
                <a:gd name="adj2" fmla="val 11653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Open new connection</a:t>
              </a:r>
              <a:endParaRPr lang="en-US" sz="1500" dirty="0">
                <a:solidFill>
                  <a:schemeClr val="tx1"/>
                </a:solidFill>
              </a:endParaRPr>
            </a:p>
          </p:txBody>
        </p:sp>
        <p:sp>
          <p:nvSpPr>
            <p:cNvPr id="12" name="Rectangular Callout 11"/>
            <p:cNvSpPr/>
            <p:nvPr/>
          </p:nvSpPr>
          <p:spPr>
            <a:xfrm>
              <a:off x="3048000" y="3048000"/>
              <a:ext cx="1100467" cy="339489"/>
            </a:xfrm>
            <a:prstGeom prst="wedgeRectCallout">
              <a:avLst>
                <a:gd name="adj1" fmla="val -27787"/>
                <a:gd name="adj2" fmla="val 20075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First script</a:t>
              </a:r>
              <a:endParaRPr lang="en-US" sz="1500" dirty="0">
                <a:solidFill>
                  <a:schemeClr val="tx1"/>
                </a:solidFill>
              </a:endParaRPr>
            </a:p>
          </p:txBody>
        </p:sp>
        <p:sp>
          <p:nvSpPr>
            <p:cNvPr id="14" name="TextBox 13"/>
            <p:cNvSpPr txBox="1"/>
            <p:nvPr/>
          </p:nvSpPr>
          <p:spPr>
            <a:xfrm>
              <a:off x="620233" y="2438400"/>
              <a:ext cx="6248400" cy="369332"/>
            </a:xfrm>
            <a:prstGeom prst="rect">
              <a:avLst/>
            </a:prstGeom>
            <a:noFill/>
          </p:spPr>
          <p:txBody>
            <a:bodyPr wrap="square" rtlCol="0">
              <a:spAutoFit/>
            </a:bodyPr>
            <a:lstStyle/>
            <a:p>
              <a:r>
                <a:rPr lang="en-US" b="1" dirty="0" smtClean="0"/>
                <a:t>Script included before other resources</a:t>
              </a:r>
              <a:endParaRPr lang="en-US" b="1" dirty="0"/>
            </a:p>
          </p:txBody>
        </p:sp>
        <p:sp>
          <p:nvSpPr>
            <p:cNvPr id="15" name="Rectangle 14"/>
            <p:cNvSpPr/>
            <p:nvPr/>
          </p:nvSpPr>
          <p:spPr>
            <a:xfrm>
              <a:off x="3265967" y="3983666"/>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26924" y="4228887"/>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936936" y="4360195"/>
              <a:ext cx="82296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626924" y="4356856"/>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631868" y="4489862"/>
              <a:ext cx="91440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941880" y="4621170"/>
              <a:ext cx="731520" cy="9144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631868" y="4617831"/>
              <a:ext cx="274320" cy="9144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ular Callout 23"/>
            <p:cNvSpPr/>
            <p:nvPr/>
          </p:nvSpPr>
          <p:spPr>
            <a:xfrm>
              <a:off x="4267200" y="2878255"/>
              <a:ext cx="1100467" cy="509234"/>
            </a:xfrm>
            <a:prstGeom prst="wedgeRectCallout">
              <a:avLst>
                <a:gd name="adj1" fmla="val -53407"/>
                <a:gd name="adj2" fmla="val 181448"/>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Second script</a:t>
              </a:r>
              <a:endParaRPr lang="en-US" sz="1500" dirty="0">
                <a:solidFill>
                  <a:schemeClr val="tx1"/>
                </a:solidFill>
              </a:endParaRPr>
            </a:p>
          </p:txBody>
        </p:sp>
        <p:sp>
          <p:nvSpPr>
            <p:cNvPr id="25" name="Rectangular Callout 24"/>
            <p:cNvSpPr/>
            <p:nvPr/>
          </p:nvSpPr>
          <p:spPr>
            <a:xfrm>
              <a:off x="6510844" y="3048000"/>
              <a:ext cx="1566356" cy="509233"/>
            </a:xfrm>
            <a:prstGeom prst="wedgeRectCallout">
              <a:avLst>
                <a:gd name="adj1" fmla="val -44966"/>
                <a:gd name="adj2" fmla="val 192523"/>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Images</a:t>
              </a:r>
            </a:p>
            <a:p>
              <a:pPr algn="ctr"/>
              <a:r>
                <a:rPr lang="en-US" sz="1400" dirty="0" smtClean="0">
                  <a:solidFill>
                    <a:schemeClr val="tx1"/>
                  </a:solidFill>
                  <a:latin typeface="Courier New" pitchFamily="49" charset="0"/>
                  <a:cs typeface="Courier New" pitchFamily="49" charset="0"/>
                </a:rPr>
                <a:t>d1.domain.com</a:t>
              </a:r>
              <a:endParaRPr lang="en-US" sz="1400" dirty="0">
                <a:solidFill>
                  <a:schemeClr val="tx1"/>
                </a:solidFill>
                <a:latin typeface="Courier New" pitchFamily="49" charset="0"/>
                <a:cs typeface="Courier New" pitchFamily="49" charset="0"/>
              </a:endParaRPr>
            </a:p>
          </p:txBody>
        </p:sp>
        <p:sp>
          <p:nvSpPr>
            <p:cNvPr id="26" name="Rectangular Callout 25"/>
            <p:cNvSpPr/>
            <p:nvPr/>
          </p:nvSpPr>
          <p:spPr>
            <a:xfrm>
              <a:off x="7120444" y="4596167"/>
              <a:ext cx="1566356" cy="509233"/>
            </a:xfrm>
            <a:prstGeom prst="wedgeRectCallout">
              <a:avLst>
                <a:gd name="adj1" fmla="val -75614"/>
                <a:gd name="adj2" fmla="val -49889"/>
              </a:avLst>
            </a:prstGeom>
            <a:solidFill>
              <a:schemeClr val="accent6">
                <a:lumMod val="60000"/>
                <a:lumOff val="40000"/>
                <a:alpha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tx1"/>
                  </a:solidFill>
                </a:rPr>
                <a:t>Images</a:t>
              </a:r>
            </a:p>
            <a:p>
              <a:pPr algn="ctr"/>
              <a:r>
                <a:rPr lang="en-US" sz="1400" dirty="0" smtClean="0">
                  <a:solidFill>
                    <a:schemeClr val="tx1"/>
                  </a:solidFill>
                  <a:latin typeface="Courier New" pitchFamily="49" charset="0"/>
                  <a:cs typeface="Courier New" pitchFamily="49" charset="0"/>
                </a:rPr>
                <a:t>d2.domain.com</a:t>
              </a:r>
              <a:endParaRPr lang="en-US" sz="1400" dirty="0">
                <a:solidFill>
                  <a:schemeClr val="tx1"/>
                </a:solidFill>
                <a:latin typeface="Courier New" pitchFamily="49" charset="0"/>
                <a:cs typeface="Courier New" pitchFamily="49" charset="0"/>
              </a:endParaRPr>
            </a:p>
          </p:txBody>
        </p:sp>
      </p:grpSp>
    </p:spTree>
    <p:extLst>
      <p:ext uri="{BB962C8B-B14F-4D97-AF65-F5344CB8AC3E}">
        <p14:creationId xmlns:p14="http://schemas.microsoft.com/office/powerpoint/2010/main" xmlns="" val="298821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_Den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Template_Denver</Template>
  <TotalTime>4529</TotalTime>
  <Words>3127</Words>
  <Application>Microsoft Office PowerPoint</Application>
  <PresentationFormat>On-screen Show (4:3)</PresentationFormat>
  <Paragraphs>322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Template_Denver</vt:lpstr>
      <vt:lpstr>Building Highly Scalable Websites</vt:lpstr>
      <vt:lpstr>Want Some TCP Packets Exchanged?</vt:lpstr>
      <vt:lpstr>Keep Connection Busy</vt:lpstr>
      <vt:lpstr>Keep Connection Busy</vt:lpstr>
      <vt:lpstr>Put Your Resources In Order</vt:lpstr>
      <vt:lpstr>Put Your Resources In Order</vt:lpstr>
      <vt:lpstr>Enable Simultaneous Download</vt:lpstr>
      <vt:lpstr>Enable Simultaneous Download</vt:lpstr>
      <vt:lpstr>Find Best Place For Your Script</vt:lpstr>
      <vt:lpstr>Find Best Place For Your Script</vt:lpstr>
      <vt:lpstr>Leverage Client Cache</vt:lpstr>
      <vt:lpstr>Enable Output Cache</vt:lpstr>
      <vt:lpstr>Do Things Right At First Place</vt:lpstr>
      <vt:lpstr>Switch To Universal Viewer</vt:lpstr>
      <vt:lpstr>Manage Scheduled Tasks Outside CMS</vt:lpstr>
      <vt:lpstr>Be Aware Of Website Stability And Performance</vt:lpstr>
      <vt:lpstr>Something To Read</vt:lpstr>
      <vt:lpstr>Questions &amp; Answers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 Jarkovsky</dc:creator>
  <cp:lastModifiedBy>LenkaN</cp:lastModifiedBy>
  <cp:revision>247</cp:revision>
  <dcterms:created xsi:type="dcterms:W3CDTF">2011-09-11T23:44:30Z</dcterms:created>
  <dcterms:modified xsi:type="dcterms:W3CDTF">2011-11-22T09:29:51Z</dcterms:modified>
</cp:coreProperties>
</file>