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60" r:id="rId4"/>
    <p:sldId id="269" r:id="rId5"/>
    <p:sldId id="270" r:id="rId6"/>
    <p:sldId id="272" r:id="rId7"/>
    <p:sldId id="276" r:id="rId8"/>
    <p:sldId id="277" r:id="rId9"/>
    <p:sldId id="278" r:id="rId10"/>
    <p:sldId id="273" r:id="rId11"/>
    <p:sldId id="274" r:id="rId12"/>
    <p:sldId id="275" r:id="rId13"/>
    <p:sldId id="266" r:id="rId14"/>
    <p:sldId id="268"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80" autoAdjust="0"/>
    <p:restoredTop sz="89660" autoAdjust="0"/>
  </p:normalViewPr>
  <p:slideViewPr>
    <p:cSldViewPr>
      <p:cViewPr varScale="1">
        <p:scale>
          <a:sx n="76" d="100"/>
          <a:sy n="76" d="100"/>
        </p:scale>
        <p:origin x="-12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778614-86F8-405B-9D21-56870FCD4072}" type="datetimeFigureOut">
              <a:rPr lang="en-US" smtClean="0"/>
              <a:pPr/>
              <a:t>8/13/2010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D584E3-88AA-4A29-B5C1-1ABB3CF7AE2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endParaRPr lang="en-US" dirty="0"/>
          </a:p>
        </p:txBody>
      </p:sp>
      <p:sp>
        <p:nvSpPr>
          <p:cNvPr id="4" name="Slide Number Placeholder 3"/>
          <p:cNvSpPr>
            <a:spLocks noGrp="1"/>
          </p:cNvSpPr>
          <p:nvPr>
            <p:ph type="sldNum" sz="quarter" idx="10"/>
          </p:nvPr>
        </p:nvSpPr>
        <p:spPr/>
        <p:txBody>
          <a:bodyPr/>
          <a:lstStyle/>
          <a:p>
            <a:fld id="{2DD584E3-88AA-4A29-B5C1-1ABB3CF7AE29}"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In</a:t>
            </a:r>
            <a:r>
              <a:rPr lang="en-US" baseline="0" dirty="0" smtClean="0"/>
              <a:t> some cases PROD environment is used directly by EDITORs to add new or manage existing content,</a:t>
            </a:r>
          </a:p>
          <a:p>
            <a:pPr>
              <a:buFontTx/>
              <a:buChar char="-"/>
            </a:pPr>
            <a:r>
              <a:rPr lang="en-US" baseline="0" dirty="0" smtClean="0"/>
              <a:t> In that case WORKFLOW should definitely be used,</a:t>
            </a:r>
          </a:p>
          <a:p>
            <a:pPr>
              <a:buFontTx/>
              <a:buChar char="-"/>
            </a:pPr>
            <a:r>
              <a:rPr lang="en-US" baseline="0" dirty="0" smtClean="0"/>
              <a:t> </a:t>
            </a:r>
          </a:p>
          <a:p>
            <a:pPr>
              <a:buFontTx/>
              <a:buChar char="-"/>
            </a:pPr>
            <a:endParaRPr lang="en-US" dirty="0"/>
          </a:p>
        </p:txBody>
      </p:sp>
      <p:sp>
        <p:nvSpPr>
          <p:cNvPr id="4" name="Slide Number Placeholder 3"/>
          <p:cNvSpPr>
            <a:spLocks noGrp="1"/>
          </p:cNvSpPr>
          <p:nvPr>
            <p:ph type="sldNum" sz="quarter" idx="10"/>
          </p:nvPr>
        </p:nvSpPr>
        <p:spPr/>
        <p:txBody>
          <a:bodyPr/>
          <a:lstStyle/>
          <a:p>
            <a:fld id="{2DD584E3-88AA-4A29-B5C1-1ABB3CF7AE29}"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In</a:t>
            </a:r>
            <a:r>
              <a:rPr lang="en-US" baseline="0" dirty="0" smtClean="0"/>
              <a:t> some cases PROD environment is used directly by EDITORs to add new or manage existing content,</a:t>
            </a:r>
          </a:p>
          <a:p>
            <a:pPr>
              <a:buFontTx/>
              <a:buChar char="-"/>
            </a:pPr>
            <a:r>
              <a:rPr lang="en-US" baseline="0" dirty="0" smtClean="0"/>
              <a:t> In that case WORKFLOW should definitely be used,</a:t>
            </a:r>
          </a:p>
          <a:p>
            <a:pPr>
              <a:buFontTx/>
              <a:buChar char="-"/>
            </a:pPr>
            <a:r>
              <a:rPr lang="en-US" baseline="0" dirty="0" smtClean="0"/>
              <a:t> </a:t>
            </a:r>
          </a:p>
          <a:p>
            <a:pPr>
              <a:buFontTx/>
              <a:buChar char="-"/>
            </a:pPr>
            <a:endParaRPr lang="en-US" dirty="0"/>
          </a:p>
        </p:txBody>
      </p:sp>
      <p:sp>
        <p:nvSpPr>
          <p:cNvPr id="4" name="Slide Number Placeholder 3"/>
          <p:cNvSpPr>
            <a:spLocks noGrp="1"/>
          </p:cNvSpPr>
          <p:nvPr>
            <p:ph type="sldNum" sz="quarter" idx="10"/>
          </p:nvPr>
        </p:nvSpPr>
        <p:spPr/>
        <p:txBody>
          <a:bodyPr/>
          <a:lstStyle/>
          <a:p>
            <a:fld id="{2DD584E3-88AA-4A29-B5C1-1ABB3CF7AE29}"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In</a:t>
            </a:r>
            <a:r>
              <a:rPr lang="en-US" baseline="0" dirty="0" smtClean="0"/>
              <a:t> some cases PROD environment is used directly by EDITORs to add new or manage existing content,</a:t>
            </a:r>
          </a:p>
          <a:p>
            <a:pPr>
              <a:buFontTx/>
              <a:buChar char="-"/>
            </a:pPr>
            <a:r>
              <a:rPr lang="en-US" baseline="0" dirty="0" smtClean="0"/>
              <a:t> In that case WORFKLOW should definitely be used,</a:t>
            </a:r>
          </a:p>
          <a:p>
            <a:pPr>
              <a:buFontTx/>
              <a:buChar char="-"/>
            </a:pPr>
            <a:r>
              <a:rPr lang="en-US" baseline="0" dirty="0" smtClean="0"/>
              <a:t> </a:t>
            </a:r>
          </a:p>
          <a:p>
            <a:pPr>
              <a:buFontTx/>
              <a:buChar char="-"/>
            </a:pPr>
            <a:endParaRPr lang="en-US" dirty="0"/>
          </a:p>
        </p:txBody>
      </p:sp>
      <p:sp>
        <p:nvSpPr>
          <p:cNvPr id="4" name="Slide Number Placeholder 3"/>
          <p:cNvSpPr>
            <a:spLocks noGrp="1"/>
          </p:cNvSpPr>
          <p:nvPr>
            <p:ph type="sldNum" sz="quarter" idx="10"/>
          </p:nvPr>
        </p:nvSpPr>
        <p:spPr/>
        <p:txBody>
          <a:bodyPr/>
          <a:lstStyle/>
          <a:p>
            <a:fld id="{2DD584E3-88AA-4A29-B5C1-1ABB3CF7AE29}"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a:p>
        </p:txBody>
      </p:sp>
      <p:sp>
        <p:nvSpPr>
          <p:cNvPr id="4" name="Slide Number Placeholder 3"/>
          <p:cNvSpPr>
            <a:spLocks noGrp="1"/>
          </p:cNvSpPr>
          <p:nvPr>
            <p:ph type="sldNum" sz="quarter" idx="10"/>
          </p:nvPr>
        </p:nvSpPr>
        <p:spPr/>
        <p:txBody>
          <a:bodyPr/>
          <a:lstStyle/>
          <a:p>
            <a:fld id="{2DD584E3-88AA-4A29-B5C1-1ABB3CF7AE29}"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a:p>
        </p:txBody>
      </p:sp>
      <p:sp>
        <p:nvSpPr>
          <p:cNvPr id="4" name="Slide Number Placeholder 3"/>
          <p:cNvSpPr>
            <a:spLocks noGrp="1"/>
          </p:cNvSpPr>
          <p:nvPr>
            <p:ph type="sldNum" sz="quarter" idx="10"/>
          </p:nvPr>
        </p:nvSpPr>
        <p:spPr/>
        <p:txBody>
          <a:bodyPr/>
          <a:lstStyle/>
          <a:p>
            <a:fld id="{2DD584E3-88AA-4A29-B5C1-1ABB3CF7AE29}"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endParaRPr lang="en-US" dirty="0"/>
          </a:p>
        </p:txBody>
      </p:sp>
      <p:sp>
        <p:nvSpPr>
          <p:cNvPr id="4" name="Slide Number Placeholder 3"/>
          <p:cNvSpPr>
            <a:spLocks noGrp="1"/>
          </p:cNvSpPr>
          <p:nvPr>
            <p:ph type="sldNum" sz="quarter" idx="10"/>
          </p:nvPr>
        </p:nvSpPr>
        <p:spPr/>
        <p:txBody>
          <a:bodyPr/>
          <a:lstStyle/>
          <a:p>
            <a:fld id="{2DD584E3-88AA-4A29-B5C1-1ABB3CF7AE29}"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A1F9D00E-31F6-428A-96D6-579CAA6CD33F}" type="datetimeFigureOut">
              <a:rPr lang="cs-CZ" smtClean="0"/>
              <a:pPr/>
              <a:t>13.8.2010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1F9D00E-31F6-428A-96D6-579CAA6CD33F}" type="datetimeFigureOut">
              <a:rPr lang="cs-CZ" smtClean="0"/>
              <a:pPr/>
              <a:t>13.8.2010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1F9D00E-31F6-428A-96D6-579CAA6CD33F}" type="datetimeFigureOut">
              <a:rPr lang="cs-CZ" smtClean="0"/>
              <a:pPr/>
              <a:t>13.8.2010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A1F9D00E-31F6-428A-96D6-579CAA6CD33F}" type="datetimeFigureOut">
              <a:rPr lang="cs-CZ" smtClean="0"/>
              <a:pPr/>
              <a:t>13.8.2010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F9D00E-31F6-428A-96D6-579CAA6CD33F}" type="datetimeFigureOut">
              <a:rPr lang="cs-CZ" smtClean="0"/>
              <a:pPr/>
              <a:t>13.8.2010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A1F9D00E-31F6-428A-96D6-579CAA6CD33F}" type="datetimeFigureOut">
              <a:rPr lang="cs-CZ" smtClean="0"/>
              <a:pPr/>
              <a:t>13.8.2010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A1F9D00E-31F6-428A-96D6-579CAA6CD33F}" type="datetimeFigureOut">
              <a:rPr lang="cs-CZ" smtClean="0"/>
              <a:pPr/>
              <a:t>13.8.2010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A1F9D00E-31F6-428A-96D6-579CAA6CD33F}" type="datetimeFigureOut">
              <a:rPr lang="cs-CZ" smtClean="0"/>
              <a:pPr/>
              <a:t>13.8.2010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9D00E-31F6-428A-96D6-579CAA6CD33F}" type="datetimeFigureOut">
              <a:rPr lang="cs-CZ" smtClean="0"/>
              <a:pPr/>
              <a:t>13.8.2010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9D00E-31F6-428A-96D6-579CAA6CD33F}" type="datetimeFigureOut">
              <a:rPr lang="cs-CZ" smtClean="0"/>
              <a:pPr/>
              <a:t>13.8.2010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F9D00E-31F6-428A-96D6-579CAA6CD33F}" type="datetimeFigureOut">
              <a:rPr lang="cs-CZ" smtClean="0"/>
              <a:pPr/>
              <a:t>13.8.2010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92B531D-74B7-4083-A5BD-4644518C6D3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9D00E-31F6-428A-96D6-579CAA6CD33F}" type="datetimeFigureOut">
              <a:rPr lang="cs-CZ" smtClean="0"/>
              <a:pPr/>
              <a:t>13.8.2010</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2B531D-74B7-4083-A5BD-4644518C6D3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vnet.kentico.com/Blogs/Karol-Jarkovsky.aspx"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mailto:karolj@kentico.com"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devnet.kentico.com/docs/devguide/folder_structure_and_importexport.htm" TargetMode="External"/><Relationship Id="rId4" Type="http://schemas.openxmlformats.org/officeDocument/2006/relationships/hyperlink" Target="http://devnet.kentico.com/docs/5_5/devguide/export_and_import_overview.ht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devnet.kentico.com/docs/5_5/devguide/module_content_staging_overview.ht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devnet.kentico.com/docs/5_5/devguide/web_farm_support_overview.htm"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1259632" y="980728"/>
            <a:ext cx="7344816" cy="1872208"/>
          </a:xfrm>
        </p:spPr>
        <p:txBody>
          <a:bodyPr>
            <a:normAutofit/>
          </a:bodyPr>
          <a:lstStyle/>
          <a:p>
            <a:pPr algn="l"/>
            <a:r>
              <a:rPr lang="en-US" sz="3000" b="1" dirty="0" smtClean="0">
                <a:solidFill>
                  <a:schemeClr val="tx2"/>
                </a:solidFill>
              </a:rPr>
              <a:t>Development</a:t>
            </a:r>
            <a:r>
              <a:rPr lang="en-US" sz="3000" b="1" dirty="0" smtClean="0"/>
              <a:t> and </a:t>
            </a:r>
            <a:r>
              <a:rPr lang="en-US" sz="3000" b="1" dirty="0" smtClean="0">
                <a:solidFill>
                  <a:schemeClr val="accent6">
                    <a:lumMod val="75000"/>
                  </a:schemeClr>
                </a:solidFill>
              </a:rPr>
              <a:t>Production</a:t>
            </a:r>
            <a:r>
              <a:rPr lang="en-US" sz="3000" b="1" dirty="0" smtClean="0"/>
              <a:t> Environment </a:t>
            </a:r>
            <a:r>
              <a:rPr lang="en-US" sz="3000" dirty="0" smtClean="0"/>
              <a:t>Setup</a:t>
            </a:r>
            <a:r>
              <a:rPr lang="en-US" sz="3000" b="1" dirty="0" smtClean="0"/>
              <a:t> </a:t>
            </a:r>
            <a:r>
              <a:rPr lang="en-US" sz="3000" dirty="0" smtClean="0"/>
              <a:t>with Kentico CMS</a:t>
            </a:r>
            <a:endParaRPr lang="cs-CZ" sz="3000" dirty="0"/>
          </a:p>
        </p:txBody>
      </p:sp>
      <p:sp>
        <p:nvSpPr>
          <p:cNvPr id="5" name="Subtitle 4"/>
          <p:cNvSpPr>
            <a:spLocks noGrp="1"/>
          </p:cNvSpPr>
          <p:nvPr>
            <p:ph type="subTitle" idx="1"/>
          </p:nvPr>
        </p:nvSpPr>
        <p:spPr>
          <a:xfrm>
            <a:off x="1259632" y="2564904"/>
            <a:ext cx="5184576" cy="2880320"/>
          </a:xfrm>
        </p:spPr>
        <p:txBody>
          <a:bodyPr>
            <a:normAutofit/>
          </a:bodyPr>
          <a:lstStyle/>
          <a:p>
            <a:pPr algn="l">
              <a:lnSpc>
                <a:spcPct val="110000"/>
              </a:lnSpc>
            </a:pPr>
            <a:r>
              <a:rPr lang="en-US" sz="1800" b="1" dirty="0" smtClean="0"/>
              <a:t>Karol Jarkovsky</a:t>
            </a:r>
          </a:p>
          <a:p>
            <a:pPr algn="l">
              <a:lnSpc>
                <a:spcPct val="110000"/>
              </a:lnSpc>
            </a:pPr>
            <a:r>
              <a:rPr lang="en-US" sz="1600" dirty="0" smtClean="0"/>
              <a:t>Consultant</a:t>
            </a:r>
          </a:p>
          <a:p>
            <a:pPr algn="l">
              <a:lnSpc>
                <a:spcPct val="110000"/>
              </a:lnSpc>
            </a:pPr>
            <a:r>
              <a:rPr lang="en-US" sz="1600" dirty="0" smtClean="0"/>
              <a:t>Kentico Software</a:t>
            </a:r>
          </a:p>
          <a:p>
            <a:pPr algn="l">
              <a:lnSpc>
                <a:spcPct val="110000"/>
              </a:lnSpc>
            </a:pPr>
            <a:endParaRPr lang="en-US" sz="1600" dirty="0" smtClean="0"/>
          </a:p>
          <a:p>
            <a:pPr algn="l">
              <a:lnSpc>
                <a:spcPct val="110000"/>
              </a:lnSpc>
            </a:pPr>
            <a:r>
              <a:rPr lang="en-US" sz="1600" dirty="0" smtClean="0">
                <a:hlinkClick r:id="rId3"/>
              </a:rPr>
              <a:t>http://devnet.kentico.com/Blogs/Karol-Jarkovsky.aspx</a:t>
            </a:r>
            <a:r>
              <a:rPr lang="en-US" sz="1600" dirty="0" smtClean="0"/>
              <a:t> </a:t>
            </a:r>
          </a:p>
          <a:p>
            <a:pPr algn="l">
              <a:lnSpc>
                <a:spcPct val="110000"/>
              </a:lnSpc>
            </a:pPr>
            <a:r>
              <a:rPr lang="en-US" sz="1600" dirty="0" smtClean="0">
                <a:hlinkClick r:id="rId4"/>
              </a:rPr>
              <a:t>karolj@kentico.com</a:t>
            </a:r>
            <a:endParaRPr lang="en-US" sz="1600" dirty="0" smtClean="0"/>
          </a:p>
          <a:p>
            <a:pPr algn="l">
              <a:lnSpc>
                <a:spcPct val="110000"/>
              </a:lnSpc>
            </a:pPr>
            <a:endParaRPr lang="en-US" sz="1600" dirty="0" smtClean="0"/>
          </a:p>
          <a:p>
            <a:pPr algn="l">
              <a:lnSpc>
                <a:spcPct val="110000"/>
              </a:lnSpc>
            </a:pPr>
            <a:endParaRPr lang="en-US" sz="1600" dirty="0" smtClean="0"/>
          </a:p>
          <a:p>
            <a:pPr algn="l">
              <a:lnSpc>
                <a:spcPct val="110000"/>
              </a:lnSpc>
            </a:pPr>
            <a:endParaRPr lang="en-US" sz="1600" dirty="0" smtClean="0"/>
          </a:p>
        </p:txBody>
      </p:sp>
      <p:cxnSp>
        <p:nvCxnSpPr>
          <p:cNvPr id="7" name="Straight Connector 6"/>
          <p:cNvCxnSpPr/>
          <p:nvPr/>
        </p:nvCxnSpPr>
        <p:spPr>
          <a:xfrm>
            <a:off x="1357290" y="2428868"/>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40374"/>
            <a:ext cx="5857884" cy="868346"/>
          </a:xfrm>
        </p:spPr>
        <p:txBody>
          <a:bodyPr>
            <a:normAutofit/>
          </a:bodyPr>
          <a:lstStyle/>
          <a:p>
            <a:pPr algn="l"/>
            <a:r>
              <a:rPr lang="en-US" sz="3200" b="1" dirty="0" smtClean="0"/>
              <a:t>5. Migrating changes</a:t>
            </a:r>
            <a:endParaRPr lang="cs-CZ" sz="3200" b="1" dirty="0"/>
          </a:p>
        </p:txBody>
      </p:sp>
      <p:sp>
        <p:nvSpPr>
          <p:cNvPr id="7" name="TextBox 6"/>
          <p:cNvSpPr txBox="1"/>
          <p:nvPr/>
        </p:nvSpPr>
        <p:spPr>
          <a:xfrm>
            <a:off x="1331640" y="1052736"/>
            <a:ext cx="6552728" cy="5632311"/>
          </a:xfrm>
          <a:prstGeom prst="rect">
            <a:avLst/>
          </a:prstGeom>
          <a:noFill/>
        </p:spPr>
        <p:txBody>
          <a:bodyPr wrap="square" rtlCol="0">
            <a:spAutoFit/>
          </a:bodyPr>
          <a:lstStyle/>
          <a:p>
            <a:pPr marL="342900" indent="-342900">
              <a:buFont typeface="+mj-lt"/>
              <a:buAutoNum type="alphaUcPeriod"/>
            </a:pPr>
            <a:r>
              <a:rPr lang="en-US" b="1" dirty="0" smtClean="0"/>
              <a:t>Using </a:t>
            </a:r>
            <a:r>
              <a:rPr lang="en-US" b="1" dirty="0" smtClean="0">
                <a:hlinkClick r:id="rId4"/>
              </a:rPr>
              <a:t>Export and Import</a:t>
            </a:r>
            <a:r>
              <a:rPr lang="en-US" b="1" dirty="0" smtClean="0"/>
              <a:t> functionality</a:t>
            </a:r>
          </a:p>
          <a:p>
            <a:pPr marL="342900" indent="-342900"/>
            <a:endParaRPr lang="en-US" b="1" dirty="0" smtClean="0"/>
          </a:p>
          <a:p>
            <a:pPr marL="342900" indent="-342900"/>
            <a:r>
              <a:rPr lang="en-US" dirty="0" smtClean="0"/>
              <a:t>	+ Export of all system objects in the form of a single ZIP package, including all object related physical files,</a:t>
            </a:r>
          </a:p>
          <a:p>
            <a:pPr marL="342900" indent="-342900"/>
            <a:endParaRPr lang="en-US" dirty="0" smtClean="0"/>
          </a:p>
          <a:p>
            <a:pPr marL="342900" indent="-342900"/>
            <a:r>
              <a:rPr lang="en-US" dirty="0" smtClean="0"/>
              <a:t>	+ Based on the </a:t>
            </a:r>
            <a:r>
              <a:rPr lang="en-US" dirty="0" smtClean="0">
                <a:hlinkClick r:id="rId5"/>
              </a:rPr>
              <a:t>location</a:t>
            </a:r>
            <a:r>
              <a:rPr lang="en-US" dirty="0" smtClean="0"/>
              <a:t> of your custom files (code files, script files, images, etc.) within the web project folder, they are exported along with the website or even when the export of global objects is performed,</a:t>
            </a:r>
          </a:p>
          <a:p>
            <a:pPr marL="342900" indent="-342900"/>
            <a:endParaRPr lang="en-US" dirty="0" smtClean="0"/>
          </a:p>
          <a:p>
            <a:pPr marL="342900" indent="-342900"/>
            <a:r>
              <a:rPr lang="en-US" dirty="0" smtClean="0"/>
              <a:t>	+ No theoretical limit on maximum package size (suitable for large files),</a:t>
            </a:r>
          </a:p>
          <a:p>
            <a:pPr marL="342900" indent="-342900"/>
            <a:endParaRPr lang="en-US" dirty="0" smtClean="0"/>
          </a:p>
          <a:p>
            <a:pPr marL="342900" indent="-342900"/>
            <a:r>
              <a:rPr lang="en-US" dirty="0" smtClean="0"/>
              <a:t>	+ Incremental deployment,</a:t>
            </a:r>
          </a:p>
          <a:p>
            <a:pPr marL="342900" indent="-342900"/>
            <a:endParaRPr lang="en-US" dirty="0" smtClean="0"/>
          </a:p>
          <a:p>
            <a:pPr marL="342900" indent="-342900"/>
            <a:endParaRPr lang="en-US" dirty="0" smtClean="0"/>
          </a:p>
          <a:p>
            <a:pPr marL="342900" indent="-342900"/>
            <a:r>
              <a:rPr lang="en-US" dirty="0" smtClean="0"/>
              <a:t>	- Access to the web server (web project folder) required, </a:t>
            </a:r>
          </a:p>
          <a:p>
            <a:pPr marL="342900" indent="-342900"/>
            <a:endParaRPr lang="en-US" dirty="0" smtClean="0"/>
          </a:p>
          <a:p>
            <a:pPr marL="342900" indent="-342900"/>
            <a:r>
              <a:rPr lang="en-US" dirty="0" smtClean="0"/>
              <a:t>	- Need to manipulate with the export package                                                                                  (copy over, run import wizard),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40374"/>
            <a:ext cx="5857884" cy="868346"/>
          </a:xfrm>
        </p:spPr>
        <p:txBody>
          <a:bodyPr>
            <a:normAutofit/>
          </a:bodyPr>
          <a:lstStyle/>
          <a:p>
            <a:pPr algn="l"/>
            <a:r>
              <a:rPr lang="en-US" sz="3200" b="1" dirty="0" smtClean="0"/>
              <a:t>5. Migrating changes</a:t>
            </a:r>
            <a:endParaRPr lang="cs-CZ" sz="3200" b="1" dirty="0"/>
          </a:p>
        </p:txBody>
      </p:sp>
      <p:sp>
        <p:nvSpPr>
          <p:cNvPr id="7" name="TextBox 6"/>
          <p:cNvSpPr txBox="1"/>
          <p:nvPr/>
        </p:nvSpPr>
        <p:spPr>
          <a:xfrm>
            <a:off x="1331640" y="1052736"/>
            <a:ext cx="6552728" cy="5632311"/>
          </a:xfrm>
          <a:prstGeom prst="rect">
            <a:avLst/>
          </a:prstGeom>
          <a:noFill/>
        </p:spPr>
        <p:txBody>
          <a:bodyPr wrap="square" rtlCol="0">
            <a:spAutoFit/>
          </a:bodyPr>
          <a:lstStyle/>
          <a:p>
            <a:pPr marL="342900" indent="-342900">
              <a:buFont typeface="+mj-lt"/>
              <a:buAutoNum type="alphaUcPeriod" startAt="2"/>
            </a:pPr>
            <a:r>
              <a:rPr lang="en-US" b="1" dirty="0" smtClean="0"/>
              <a:t>Using </a:t>
            </a:r>
            <a:r>
              <a:rPr lang="en-US" b="1" dirty="0" smtClean="0">
                <a:hlinkClick r:id="rId4"/>
              </a:rPr>
              <a:t>Content staging</a:t>
            </a:r>
            <a:r>
              <a:rPr lang="en-US" b="1" dirty="0" smtClean="0"/>
              <a:t> module</a:t>
            </a:r>
          </a:p>
          <a:p>
            <a:pPr marL="342900" indent="-342900"/>
            <a:endParaRPr lang="en-US" b="1" dirty="0" smtClean="0"/>
          </a:p>
          <a:p>
            <a:pPr marL="342900" indent="-342900"/>
            <a:r>
              <a:rPr lang="en-US" dirty="0" smtClean="0"/>
              <a:t>	+ Best fit for synchronizing content changes in general,</a:t>
            </a:r>
          </a:p>
          <a:p>
            <a:pPr marL="342900" indent="-342900"/>
            <a:endParaRPr lang="en-US" b="1" dirty="0" smtClean="0"/>
          </a:p>
          <a:p>
            <a:pPr marL="342900" indent="-342900"/>
            <a:r>
              <a:rPr lang="en-US" b="1" dirty="0" smtClean="0"/>
              <a:t>	</a:t>
            </a:r>
            <a:r>
              <a:rPr lang="en-US" dirty="0" smtClean="0"/>
              <a:t>+ Synchronization is just a matter of a single click, done completely from the CMS Desk UI, no need to access the web server file system,</a:t>
            </a:r>
          </a:p>
          <a:p>
            <a:pPr marL="342900" indent="-342900"/>
            <a:r>
              <a:rPr lang="en-US" b="1" dirty="0" smtClean="0"/>
              <a:t>	</a:t>
            </a:r>
          </a:p>
          <a:p>
            <a:pPr marL="342900" indent="-342900"/>
            <a:r>
              <a:rPr lang="en-US" b="1" dirty="0" smtClean="0"/>
              <a:t>	</a:t>
            </a:r>
            <a:r>
              <a:rPr lang="en-US" dirty="0" smtClean="0"/>
              <a:t>+ Possibility to choose items to synchronize one-by-one,</a:t>
            </a:r>
          </a:p>
          <a:p>
            <a:pPr marL="342900" indent="-342900"/>
            <a:endParaRPr lang="en-US" b="1" dirty="0" smtClean="0"/>
          </a:p>
          <a:p>
            <a:pPr marL="342900" indent="-342900"/>
            <a:r>
              <a:rPr lang="en-US" b="1" dirty="0" smtClean="0"/>
              <a:t>	</a:t>
            </a:r>
            <a:r>
              <a:rPr lang="en-US" dirty="0" smtClean="0"/>
              <a:t>+ Incremental deployment,</a:t>
            </a:r>
            <a:endParaRPr lang="en-US" b="1" dirty="0" smtClean="0"/>
          </a:p>
          <a:p>
            <a:pPr marL="342900" indent="-342900"/>
            <a:endParaRPr lang="en-US" b="1" dirty="0" smtClean="0"/>
          </a:p>
          <a:p>
            <a:pPr marL="342900" indent="-342900"/>
            <a:endParaRPr lang="en-US" b="1" dirty="0" smtClean="0"/>
          </a:p>
          <a:p>
            <a:pPr marL="342900" indent="-342900"/>
            <a:r>
              <a:rPr lang="en-US" b="1" dirty="0" smtClean="0"/>
              <a:t>	</a:t>
            </a:r>
            <a:r>
              <a:rPr lang="en-US" dirty="0" smtClean="0"/>
              <a:t>- Does not support synchronization of </a:t>
            </a:r>
            <a:r>
              <a:rPr lang="en-US" dirty="0" smtClean="0">
                <a:hlinkClick r:id="rId4"/>
              </a:rPr>
              <a:t>some objects</a:t>
            </a:r>
            <a:r>
              <a:rPr lang="en-US" dirty="0" smtClean="0"/>
              <a:t> (e.g. web part code files, BizForms data, forum posts, ACLs (document permissions, etc.),</a:t>
            </a:r>
          </a:p>
          <a:p>
            <a:pPr marL="342900" indent="-342900"/>
            <a:endParaRPr lang="en-US" b="1" dirty="0" smtClean="0"/>
          </a:p>
          <a:p>
            <a:pPr marL="342900" indent="-342900"/>
            <a:r>
              <a:rPr lang="en-US" dirty="0" smtClean="0"/>
              <a:t>	- Maximum size limit for the file being synchronized (determined by maximum request length </a:t>
            </a:r>
          </a:p>
          <a:p>
            <a:pPr marL="342900" indent="-342900"/>
            <a:r>
              <a:rPr lang="en-US" dirty="0" smtClean="0"/>
              <a:t>	for HTTP POST),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40374"/>
            <a:ext cx="5857884" cy="868346"/>
          </a:xfrm>
        </p:spPr>
        <p:txBody>
          <a:bodyPr>
            <a:normAutofit/>
          </a:bodyPr>
          <a:lstStyle/>
          <a:p>
            <a:pPr algn="l"/>
            <a:r>
              <a:rPr lang="en-US" sz="3200" b="1" dirty="0" smtClean="0"/>
              <a:t>5. Migrating changes</a:t>
            </a:r>
            <a:endParaRPr lang="cs-CZ" sz="3200" b="1" dirty="0"/>
          </a:p>
        </p:txBody>
      </p:sp>
      <p:sp>
        <p:nvSpPr>
          <p:cNvPr id="7" name="TextBox 6"/>
          <p:cNvSpPr txBox="1"/>
          <p:nvPr/>
        </p:nvSpPr>
        <p:spPr>
          <a:xfrm>
            <a:off x="1331640" y="1052736"/>
            <a:ext cx="6552728" cy="4524315"/>
          </a:xfrm>
          <a:prstGeom prst="rect">
            <a:avLst/>
          </a:prstGeom>
          <a:noFill/>
        </p:spPr>
        <p:txBody>
          <a:bodyPr wrap="square" rtlCol="0">
            <a:spAutoFit/>
          </a:bodyPr>
          <a:lstStyle/>
          <a:p>
            <a:pPr marL="342900" indent="-342900">
              <a:buFont typeface="+mj-lt"/>
              <a:buAutoNum type="alphaUcPeriod" startAt="3"/>
            </a:pPr>
            <a:r>
              <a:rPr lang="en-US" b="1" dirty="0" smtClean="0"/>
              <a:t>Manually deploying backup files (web project + database)</a:t>
            </a:r>
          </a:p>
          <a:p>
            <a:pPr marL="342900" indent="-342900">
              <a:buFont typeface="+mj-lt"/>
              <a:buAutoNum type="alphaUcPeriod" startAt="3"/>
            </a:pPr>
            <a:endParaRPr lang="en-US" b="1" dirty="0" smtClean="0"/>
          </a:p>
          <a:p>
            <a:pPr marL="342900" indent="-342900"/>
            <a:r>
              <a:rPr lang="en-US" b="1" dirty="0" smtClean="0"/>
              <a:t>	</a:t>
            </a:r>
            <a:r>
              <a:rPr lang="en-US" dirty="0" smtClean="0"/>
              <a:t>+ Creates an exact copy of the environment on the target machine,</a:t>
            </a:r>
          </a:p>
          <a:p>
            <a:pPr marL="342900" indent="-342900"/>
            <a:endParaRPr lang="en-US" dirty="0" smtClean="0"/>
          </a:p>
          <a:p>
            <a:pPr marL="342900" indent="-342900"/>
            <a:r>
              <a:rPr lang="en-US" dirty="0" smtClean="0"/>
              <a:t>	+ There is no limitation on the size of objects at all,</a:t>
            </a:r>
          </a:p>
          <a:p>
            <a:pPr marL="342900" indent="-342900"/>
            <a:endParaRPr lang="en-US" dirty="0" smtClean="0"/>
          </a:p>
          <a:p>
            <a:pPr marL="342900" indent="-342900"/>
            <a:r>
              <a:rPr lang="en-US" dirty="0" smtClean="0"/>
              <a:t>	+ No stepping through the wizard or manually selecting tasks to synchronize,</a:t>
            </a:r>
          </a:p>
          <a:p>
            <a:pPr marL="342900" indent="-342900"/>
            <a:endParaRPr lang="en-US" dirty="0" smtClean="0"/>
          </a:p>
          <a:p>
            <a:pPr marL="342900" indent="-342900"/>
            <a:endParaRPr lang="en-US" dirty="0" smtClean="0"/>
          </a:p>
          <a:p>
            <a:pPr marL="342900" indent="-342900"/>
            <a:r>
              <a:rPr lang="en-US" dirty="0" smtClean="0"/>
              <a:t>	- Access to the database required (to create the backup file),</a:t>
            </a:r>
          </a:p>
          <a:p>
            <a:pPr marL="342900" indent="-342900"/>
            <a:endParaRPr lang="en-US" dirty="0" smtClean="0"/>
          </a:p>
          <a:p>
            <a:pPr marL="342900" indent="-342900"/>
            <a:r>
              <a:rPr lang="en-US" dirty="0" smtClean="0"/>
              <a:t>	- No way to easily select only particular objects to export,</a:t>
            </a:r>
          </a:p>
          <a:p>
            <a:pPr marL="342900" indent="-342900"/>
            <a:endParaRPr lang="en-US" dirty="0" smtClean="0"/>
          </a:p>
          <a:p>
            <a:pPr marL="342900" indent="-342900"/>
            <a:r>
              <a:rPr lang="en-US" dirty="0" smtClean="0"/>
              <a:t>	- No incremental deployment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p:nvSpPr>
        <p:spPr>
          <a:xfrm>
            <a:off x="3491880" y="1459230"/>
            <a:ext cx="2160240" cy="3939540"/>
          </a:xfrm>
          <a:prstGeom prst="rect">
            <a:avLst/>
          </a:prstGeom>
        </p:spPr>
        <p:txBody>
          <a:bodyPr wrap="square">
            <a:spAutoFit/>
          </a:bodyPr>
          <a:lstStyle/>
          <a:p>
            <a:r>
              <a:rPr lang="en-US" sz="25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Verdana" pitchFamily="34" charset="0"/>
              </a:rPr>
              <a:t>?</a:t>
            </a:r>
            <a:endParaRPr lang="en-US" sz="25000" dirty="0"/>
          </a:p>
        </p:txBody>
      </p:sp>
      <p:cxnSp>
        <p:nvCxnSpPr>
          <p:cNvPr id="8" name="Straight Connector 7"/>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p:nvPr>
        </p:nvSpPr>
        <p:spPr>
          <a:xfrm>
            <a:off x="1306404" y="40374"/>
            <a:ext cx="5857884" cy="868346"/>
          </a:xfrm>
        </p:spPr>
        <p:txBody>
          <a:bodyPr>
            <a:normAutofit/>
          </a:bodyPr>
          <a:lstStyle/>
          <a:p>
            <a:pPr algn="l"/>
            <a:r>
              <a:rPr lang="en-US" sz="3200" b="1" dirty="0" smtClean="0"/>
              <a:t>6. Questions &amp; Answers</a:t>
            </a:r>
            <a:endParaRPr lang="cs-CZ"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2123728" y="2921169"/>
            <a:ext cx="4896544" cy="1015663"/>
          </a:xfrm>
          <a:prstGeom prst="rect">
            <a:avLst/>
          </a:prstGeom>
          <a:noFill/>
        </p:spPr>
        <p:txBody>
          <a:bodyPr wrap="square" rtlCol="0">
            <a:spAutoFit/>
          </a:bodyPr>
          <a:lstStyle/>
          <a:p>
            <a:pPr marL="342900" indent="-342900" algn="ctr"/>
            <a:r>
              <a:rPr lang="en-US" sz="6000" b="1" dirty="0"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06404" y="40374"/>
            <a:ext cx="5857884" cy="868346"/>
          </a:xfrm>
        </p:spPr>
        <p:txBody>
          <a:bodyPr>
            <a:normAutofit/>
          </a:bodyPr>
          <a:lstStyle/>
          <a:p>
            <a:pPr algn="l"/>
            <a:r>
              <a:rPr lang="en-US" sz="3200" b="1" dirty="0" smtClean="0"/>
              <a:t>Agenda</a:t>
            </a:r>
            <a:endParaRPr lang="cs-CZ" sz="3200" b="1" dirty="0"/>
          </a:p>
        </p:txBody>
      </p:sp>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295636" y="1351508"/>
            <a:ext cx="6552728" cy="4154984"/>
          </a:xfrm>
          <a:prstGeom prst="rect">
            <a:avLst/>
          </a:prstGeom>
          <a:noFill/>
        </p:spPr>
        <p:txBody>
          <a:bodyPr wrap="square" rtlCol="0">
            <a:spAutoFit/>
          </a:bodyPr>
          <a:lstStyle/>
          <a:p>
            <a:pPr marL="342900" indent="-342900"/>
            <a:r>
              <a:rPr lang="en-US" dirty="0" smtClean="0"/>
              <a:t>How to:</a:t>
            </a:r>
          </a:p>
          <a:p>
            <a:pPr marL="800100" lvl="1" indent="-342900">
              <a:buFont typeface="+mj-lt"/>
              <a:buAutoNum type="arabicPeriod"/>
            </a:pPr>
            <a:endParaRPr lang="en-US" b="1" dirty="0" smtClean="0"/>
          </a:p>
          <a:p>
            <a:pPr marL="800100" lvl="1" indent="-342900">
              <a:buFont typeface="+mj-lt"/>
              <a:buAutoNum type="arabicPeriod"/>
            </a:pPr>
            <a:r>
              <a:rPr lang="en-US" b="1" dirty="0" smtClean="0"/>
              <a:t>Development Roles</a:t>
            </a:r>
          </a:p>
          <a:p>
            <a:pPr marL="800100" lvl="1" indent="-342900">
              <a:buFont typeface="+mj-lt"/>
              <a:buAutoNum type="arabicPeriod"/>
            </a:pPr>
            <a:endParaRPr lang="en-US" b="1" dirty="0" smtClean="0"/>
          </a:p>
          <a:p>
            <a:pPr marL="800100" lvl="1" indent="-342900">
              <a:buFont typeface="+mj-lt"/>
              <a:buAutoNum type="arabicPeriod"/>
            </a:pPr>
            <a:r>
              <a:rPr lang="en-US" b="1" dirty="0" smtClean="0"/>
              <a:t>Team Development</a:t>
            </a:r>
          </a:p>
          <a:p>
            <a:pPr marL="800100" lvl="1" indent="-342900">
              <a:buFont typeface="+mj-lt"/>
              <a:buAutoNum type="arabicPeriod"/>
            </a:pPr>
            <a:endParaRPr lang="en-US" b="1" dirty="0" smtClean="0"/>
          </a:p>
          <a:p>
            <a:pPr marL="800100" lvl="1" indent="-342900">
              <a:buFont typeface="+mj-lt"/>
              <a:buAutoNum type="arabicPeriod"/>
            </a:pPr>
            <a:r>
              <a:rPr lang="en-US" b="1" dirty="0" smtClean="0"/>
              <a:t>Setup DEV and QA environment</a:t>
            </a:r>
          </a:p>
          <a:p>
            <a:pPr marL="800100" lvl="1" indent="-342900">
              <a:buFont typeface="+mj-lt"/>
              <a:buAutoNum type="arabicPeriod"/>
            </a:pPr>
            <a:endParaRPr lang="en-US" b="1" dirty="0" smtClean="0"/>
          </a:p>
          <a:p>
            <a:pPr marL="800100" lvl="1" indent="-342900">
              <a:buFont typeface="+mj-lt"/>
              <a:buAutoNum type="arabicPeriod"/>
            </a:pPr>
            <a:r>
              <a:rPr lang="en-US" b="1" dirty="0" smtClean="0"/>
              <a:t>Setup PROD environment</a:t>
            </a:r>
          </a:p>
          <a:p>
            <a:pPr marL="800100" lvl="1" indent="-342900">
              <a:buFont typeface="+mj-lt"/>
              <a:buAutoNum type="arabicPeriod"/>
            </a:pPr>
            <a:endParaRPr lang="en-US" b="1" dirty="0" smtClean="0"/>
          </a:p>
          <a:p>
            <a:pPr marL="800100" lvl="1" indent="-342900">
              <a:buFont typeface="+mj-lt"/>
              <a:buAutoNum type="arabicPeriod"/>
            </a:pPr>
            <a:r>
              <a:rPr lang="en-US" b="1" dirty="0" smtClean="0"/>
              <a:t>Migrating changes</a:t>
            </a:r>
          </a:p>
          <a:p>
            <a:pPr marL="800100" lvl="1" indent="-342900">
              <a:buFont typeface="+mj-lt"/>
              <a:buAutoNum type="arabicPeriod"/>
            </a:pPr>
            <a:endParaRPr lang="en-US" b="1" dirty="0" smtClean="0"/>
          </a:p>
          <a:p>
            <a:pPr marL="800100" lvl="1" indent="-342900">
              <a:buFont typeface="+mj-lt"/>
              <a:buAutoNum type="arabicPeriod"/>
            </a:pPr>
            <a:r>
              <a:rPr lang="en-US" b="1" dirty="0" smtClean="0"/>
              <a:t>Questions &amp; Answers</a:t>
            </a:r>
            <a:endParaRPr lang="en-US" sz="100" b="1" dirty="0" smtClean="0"/>
          </a:p>
          <a:p>
            <a:pPr marL="342900" indent="-342900">
              <a:buFont typeface="+mj-lt"/>
              <a:buAutoNum type="arabicPeriod"/>
            </a:pPr>
            <a:endParaRPr lang="en-US" sz="1500" dirty="0" smtClean="0"/>
          </a:p>
          <a:p>
            <a:pPr marL="342900" indent="-342900">
              <a:buFont typeface="+mj-lt"/>
              <a:buAutoNum type="arabicPeriod"/>
            </a:pPr>
            <a:endParaRPr lang="en-US" sz="15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40374"/>
            <a:ext cx="5857884" cy="868346"/>
          </a:xfrm>
        </p:spPr>
        <p:txBody>
          <a:bodyPr>
            <a:normAutofit/>
          </a:bodyPr>
          <a:lstStyle/>
          <a:p>
            <a:pPr algn="l"/>
            <a:r>
              <a:rPr lang="en-US" sz="3200" b="1" dirty="0" smtClean="0"/>
              <a:t>1. Development Roles</a:t>
            </a:r>
            <a:endParaRPr lang="cs-CZ" sz="3200" b="1" dirty="0"/>
          </a:p>
        </p:txBody>
      </p:sp>
      <p:graphicFrame>
        <p:nvGraphicFramePr>
          <p:cNvPr id="7" name="Table 6"/>
          <p:cNvGraphicFramePr>
            <a:graphicFrameLocks noGrp="1"/>
          </p:cNvGraphicFramePr>
          <p:nvPr/>
        </p:nvGraphicFramePr>
        <p:xfrm>
          <a:off x="1787208" y="1702562"/>
          <a:ext cx="5569585" cy="3452876"/>
        </p:xfrm>
        <a:graphic>
          <a:graphicData uri="http://schemas.openxmlformats.org/drawingml/2006/table">
            <a:tbl>
              <a:tblPr/>
              <a:tblGrid>
                <a:gridCol w="1456690"/>
                <a:gridCol w="1462405"/>
                <a:gridCol w="1694180"/>
                <a:gridCol w="956310"/>
              </a:tblGrid>
              <a:tr h="0">
                <a:tc>
                  <a:txBody>
                    <a:bodyPr/>
                    <a:lstStyle/>
                    <a:p>
                      <a:pPr marL="0" marR="0" algn="ctr">
                        <a:lnSpc>
                          <a:spcPct val="115000"/>
                        </a:lnSpc>
                        <a:spcBef>
                          <a:spcPts val="0"/>
                        </a:spcBef>
                        <a:spcAft>
                          <a:spcPts val="0"/>
                        </a:spcAft>
                      </a:pPr>
                      <a:r>
                        <a:rPr lang="en-US" sz="1100" b="1" dirty="0">
                          <a:solidFill>
                            <a:srgbClr val="FFFFFF"/>
                          </a:solidFill>
                          <a:latin typeface="Calibri"/>
                          <a:ea typeface="Calibri"/>
                          <a:cs typeface="Times New Roman"/>
                        </a:rPr>
                        <a:t>Role</a:t>
                      </a:r>
                      <a:endParaRPr lang="en-US" sz="1200" dirty="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100" b="1" dirty="0">
                          <a:solidFill>
                            <a:srgbClr val="FFFFFF"/>
                          </a:solidFill>
                          <a:latin typeface="Calibri"/>
                          <a:ea typeface="Calibri"/>
                          <a:cs typeface="Times New Roman"/>
                        </a:rPr>
                        <a:t>Minimum Technical Expertise</a:t>
                      </a:r>
                      <a:endParaRPr lang="en-US" sz="1200" dirty="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100" b="1">
                          <a:solidFill>
                            <a:srgbClr val="FFFFFF"/>
                          </a:solidFill>
                          <a:latin typeface="Calibri"/>
                          <a:ea typeface="Calibri"/>
                          <a:cs typeface="Times New Roman"/>
                        </a:rPr>
                        <a:t>Description</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a:txBody>
                    <a:bodyPr/>
                    <a:lstStyle/>
                    <a:p>
                      <a:pPr marL="0" marR="0" algn="ctr">
                        <a:lnSpc>
                          <a:spcPct val="115000"/>
                        </a:lnSpc>
                        <a:spcBef>
                          <a:spcPts val="0"/>
                        </a:spcBef>
                        <a:spcAft>
                          <a:spcPts val="0"/>
                        </a:spcAft>
                      </a:pPr>
                      <a:r>
                        <a:rPr lang="en-US" sz="1100" b="1">
                          <a:solidFill>
                            <a:srgbClr val="FFFFFF"/>
                          </a:solidFill>
                          <a:latin typeface="Calibri"/>
                          <a:ea typeface="Calibri"/>
                          <a:cs typeface="Times New Roman"/>
                        </a:rPr>
                        <a:t>Required for Content Publishing</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r>
              <a:tr h="0">
                <a:tc>
                  <a:txBody>
                    <a:bodyPr/>
                    <a:lstStyle/>
                    <a:p>
                      <a:pPr marL="0" marR="0" algn="ctr">
                        <a:lnSpc>
                          <a:spcPct val="115000"/>
                        </a:lnSpc>
                        <a:spcBef>
                          <a:spcPts val="0"/>
                        </a:spcBef>
                        <a:spcAft>
                          <a:spcPts val="0"/>
                        </a:spcAft>
                      </a:pPr>
                      <a:r>
                        <a:rPr lang="en-US" sz="1100" b="1">
                          <a:latin typeface="Calibri"/>
                          <a:ea typeface="Calibri"/>
                          <a:cs typeface="Times New Roman"/>
                        </a:rPr>
                        <a:t>Content Editor</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l">
                        <a:lnSpc>
                          <a:spcPct val="115000"/>
                        </a:lnSpc>
                        <a:spcBef>
                          <a:spcPts val="0"/>
                        </a:spcBef>
                        <a:spcAft>
                          <a:spcPts val="0"/>
                        </a:spcAft>
                      </a:pPr>
                      <a:r>
                        <a:rPr lang="en-US" sz="1100">
                          <a:latin typeface="Calibri"/>
                          <a:ea typeface="Calibri"/>
                          <a:cs typeface="Times New Roman"/>
                        </a:rPr>
                        <a:t>Word Processing,</a:t>
                      </a:r>
                      <a:endParaRPr lang="en-US" sz="1200">
                        <a:latin typeface="Calibri"/>
                        <a:ea typeface="Calibri"/>
                        <a:cs typeface="Times New Roman"/>
                      </a:endParaRPr>
                    </a:p>
                    <a:p>
                      <a:pPr marL="0" marR="0" algn="l">
                        <a:lnSpc>
                          <a:spcPct val="115000"/>
                        </a:lnSpc>
                        <a:spcBef>
                          <a:spcPts val="0"/>
                        </a:spcBef>
                        <a:spcAft>
                          <a:spcPts val="0"/>
                        </a:spcAft>
                      </a:pPr>
                      <a:r>
                        <a:rPr lang="en-US" sz="1100">
                          <a:latin typeface="Calibri"/>
                          <a:ea typeface="Calibri"/>
                          <a:cs typeface="Times New Roman"/>
                        </a:rPr>
                        <a:t>Web Browsing</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l">
                        <a:lnSpc>
                          <a:spcPct val="115000"/>
                        </a:lnSpc>
                        <a:spcBef>
                          <a:spcPts val="0"/>
                        </a:spcBef>
                        <a:spcAft>
                          <a:spcPts val="0"/>
                        </a:spcAft>
                      </a:pPr>
                      <a:r>
                        <a:rPr lang="en-US" sz="1100">
                          <a:latin typeface="Calibri"/>
                          <a:ea typeface="Calibri"/>
                          <a:cs typeface="Times New Roman"/>
                        </a:rPr>
                        <a:t>Creates the Web content, </a:t>
                      </a:r>
                      <a:endParaRPr lang="en-US" sz="1200">
                        <a:latin typeface="Calibri"/>
                        <a:ea typeface="Calibri"/>
                        <a:cs typeface="Times New Roman"/>
                      </a:endParaRPr>
                    </a:p>
                    <a:p>
                      <a:pPr marL="0" marR="0" algn="l">
                        <a:lnSpc>
                          <a:spcPct val="115000"/>
                        </a:lnSpc>
                        <a:spcBef>
                          <a:spcPts val="0"/>
                        </a:spcBef>
                        <a:spcAft>
                          <a:spcPts val="0"/>
                        </a:spcAft>
                      </a:pPr>
                      <a:r>
                        <a:rPr lang="en-US" sz="1100">
                          <a:latin typeface="Calibri"/>
                          <a:ea typeface="Calibri"/>
                          <a:cs typeface="Times New Roman"/>
                        </a:rPr>
                        <a:t>determines what content is published, where it will be published and  when it will be published</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a:latin typeface="Calibri"/>
                          <a:ea typeface="Calibri"/>
                          <a:cs typeface="Times New Roman"/>
                        </a:rPr>
                        <a:t>Yes</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0">
                <a:tc>
                  <a:txBody>
                    <a:bodyPr/>
                    <a:lstStyle/>
                    <a:p>
                      <a:pPr marL="0" marR="0" algn="ctr">
                        <a:lnSpc>
                          <a:spcPct val="115000"/>
                        </a:lnSpc>
                        <a:spcBef>
                          <a:spcPts val="0"/>
                        </a:spcBef>
                        <a:spcAft>
                          <a:spcPts val="0"/>
                        </a:spcAft>
                      </a:pPr>
                      <a:r>
                        <a:rPr lang="en-US" sz="1100" b="1" dirty="0">
                          <a:latin typeface="Calibri"/>
                          <a:ea typeface="Calibri"/>
                          <a:cs typeface="Times New Roman"/>
                        </a:rPr>
                        <a:t>.NET Developer</a:t>
                      </a:r>
                      <a:endParaRPr lang="en-US" sz="1200" dirty="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a:latin typeface="Calibri"/>
                          <a:ea typeface="Calibri"/>
                          <a:cs typeface="Times New Roman"/>
                        </a:rPr>
                        <a:t>ASP.NET</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smtClean="0">
                          <a:latin typeface="Calibri"/>
                          <a:ea typeface="Calibri"/>
                          <a:cs typeface="Times New Roman"/>
                        </a:rPr>
                        <a:t>Maintains/extends </a:t>
                      </a:r>
                      <a:r>
                        <a:rPr lang="en-US" sz="1100" dirty="0">
                          <a:latin typeface="Calibri"/>
                          <a:ea typeface="Calibri"/>
                          <a:cs typeface="Times New Roman"/>
                        </a:rPr>
                        <a:t>and </a:t>
                      </a:r>
                      <a:r>
                        <a:rPr lang="en-US" sz="1100" dirty="0" smtClean="0">
                          <a:latin typeface="Calibri"/>
                          <a:ea typeface="Calibri"/>
                          <a:cs typeface="Times New Roman"/>
                        </a:rPr>
                        <a:t>modifies </a:t>
                      </a:r>
                      <a:r>
                        <a:rPr lang="en-US" sz="1100" dirty="0">
                          <a:latin typeface="Calibri"/>
                          <a:ea typeface="Calibri"/>
                          <a:cs typeface="Times New Roman"/>
                        </a:rPr>
                        <a:t>WCMS application code</a:t>
                      </a:r>
                      <a:endParaRPr lang="en-US" sz="1200" dirty="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latin typeface="Calibri"/>
                          <a:ea typeface="Calibri"/>
                          <a:cs typeface="Times New Roman"/>
                        </a:rPr>
                        <a:t>No</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r h="0">
                <a:tc>
                  <a:txBody>
                    <a:bodyPr/>
                    <a:lstStyle/>
                    <a:p>
                      <a:pPr marL="0" marR="0" algn="ctr">
                        <a:lnSpc>
                          <a:spcPct val="115000"/>
                        </a:lnSpc>
                        <a:spcBef>
                          <a:spcPts val="0"/>
                        </a:spcBef>
                        <a:spcAft>
                          <a:spcPts val="0"/>
                        </a:spcAft>
                      </a:pPr>
                      <a:r>
                        <a:rPr lang="en-US" sz="1100" b="1">
                          <a:latin typeface="Calibri"/>
                          <a:ea typeface="Calibri"/>
                          <a:cs typeface="Times New Roman"/>
                        </a:rPr>
                        <a:t>Designer</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l">
                        <a:lnSpc>
                          <a:spcPct val="115000"/>
                        </a:lnSpc>
                        <a:spcBef>
                          <a:spcPts val="0"/>
                        </a:spcBef>
                        <a:spcAft>
                          <a:spcPts val="0"/>
                        </a:spcAft>
                      </a:pPr>
                      <a:r>
                        <a:rPr lang="en-US" sz="1100">
                          <a:latin typeface="Calibri"/>
                          <a:ea typeface="Calibri"/>
                          <a:cs typeface="Times New Roman"/>
                        </a:rPr>
                        <a:t>CSS, HTML, FLASH, Silverlight</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l">
                        <a:lnSpc>
                          <a:spcPct val="115000"/>
                        </a:lnSpc>
                        <a:spcBef>
                          <a:spcPts val="0"/>
                        </a:spcBef>
                        <a:spcAft>
                          <a:spcPts val="0"/>
                        </a:spcAft>
                      </a:pPr>
                      <a:r>
                        <a:rPr lang="en-US" sz="1100" dirty="0" smtClean="0">
                          <a:latin typeface="Calibri"/>
                          <a:ea typeface="Calibri"/>
                          <a:cs typeface="Times New Roman"/>
                        </a:rPr>
                        <a:t>Maintains/extends </a:t>
                      </a:r>
                      <a:r>
                        <a:rPr lang="en-US" sz="1100" dirty="0">
                          <a:latin typeface="Calibri"/>
                          <a:ea typeface="Calibri"/>
                          <a:cs typeface="Times New Roman"/>
                        </a:rPr>
                        <a:t>or </a:t>
                      </a:r>
                      <a:r>
                        <a:rPr lang="en-US" sz="1100" dirty="0" smtClean="0">
                          <a:latin typeface="Calibri"/>
                          <a:ea typeface="Calibri"/>
                          <a:cs typeface="Times New Roman"/>
                        </a:rPr>
                        <a:t>modifies </a:t>
                      </a:r>
                      <a:r>
                        <a:rPr lang="en-US" sz="1100" dirty="0">
                          <a:latin typeface="Calibri"/>
                          <a:ea typeface="Calibri"/>
                          <a:cs typeface="Times New Roman"/>
                        </a:rPr>
                        <a:t>visual design elements</a:t>
                      </a:r>
                      <a:endParaRPr lang="en-US" sz="1200" dirty="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lnSpc>
                          <a:spcPct val="115000"/>
                        </a:lnSpc>
                        <a:spcBef>
                          <a:spcPts val="0"/>
                        </a:spcBef>
                        <a:spcAft>
                          <a:spcPts val="0"/>
                        </a:spcAft>
                      </a:pPr>
                      <a:r>
                        <a:rPr lang="en-US" sz="1100">
                          <a:latin typeface="Calibri"/>
                          <a:ea typeface="Calibri"/>
                          <a:cs typeface="Times New Roman"/>
                        </a:rPr>
                        <a:t>No</a:t>
                      </a:r>
                      <a:endParaRPr lang="en-US" sz="120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398780">
                <a:tc>
                  <a:txBody>
                    <a:bodyPr/>
                    <a:lstStyle/>
                    <a:p>
                      <a:pPr marL="0" marR="0" algn="ctr">
                        <a:lnSpc>
                          <a:spcPct val="115000"/>
                        </a:lnSpc>
                        <a:spcBef>
                          <a:spcPts val="0"/>
                        </a:spcBef>
                        <a:spcAft>
                          <a:spcPts val="0"/>
                        </a:spcAft>
                      </a:pPr>
                      <a:r>
                        <a:rPr lang="en-US" sz="1100" b="1" dirty="0">
                          <a:latin typeface="Calibri"/>
                          <a:ea typeface="Calibri"/>
                          <a:cs typeface="Times New Roman"/>
                        </a:rPr>
                        <a:t>Database Manager</a:t>
                      </a:r>
                      <a:endParaRPr lang="en-US" sz="1200" dirty="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latin typeface="Calibri"/>
                          <a:ea typeface="Calibri"/>
                          <a:cs typeface="Times New Roman"/>
                        </a:rPr>
                        <a:t>SQL Administration</a:t>
                      </a:r>
                      <a:endParaRPr lang="en-US" sz="1200" dirty="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1100" dirty="0">
                          <a:latin typeface="Calibri"/>
                          <a:ea typeface="Calibri"/>
                          <a:cs typeface="Times New Roman"/>
                        </a:rPr>
                        <a:t>Maintains/manages WCMS repository</a:t>
                      </a:r>
                      <a:endParaRPr lang="en-US" sz="1200" dirty="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latin typeface="Calibri"/>
                          <a:ea typeface="Calibri"/>
                          <a:cs typeface="Times New Roman"/>
                        </a:rPr>
                        <a:t>No</a:t>
                      </a:r>
                      <a:endParaRPr lang="en-US" sz="1200" dirty="0">
                        <a:latin typeface="Calibri"/>
                        <a:ea typeface="Calibri"/>
                        <a:cs typeface="Times New Roman"/>
                      </a:endParaRPr>
                    </a:p>
                  </a:txBody>
                  <a:tcPr marL="73025" marR="45720" marT="36830" marB="3683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bl>
          </a:graphicData>
        </a:graphic>
      </p:graphicFrame>
      <p:sp>
        <p:nvSpPr>
          <p:cNvPr id="8" name="TextBox 7"/>
          <p:cNvSpPr txBox="1"/>
          <p:nvPr/>
        </p:nvSpPr>
        <p:spPr>
          <a:xfrm>
            <a:off x="1349862" y="1052736"/>
            <a:ext cx="5317418" cy="369332"/>
          </a:xfrm>
          <a:prstGeom prst="rect">
            <a:avLst/>
          </a:prstGeom>
          <a:noFill/>
        </p:spPr>
        <p:txBody>
          <a:bodyPr wrap="none" rtlCol="0">
            <a:spAutoFit/>
          </a:bodyPr>
          <a:lstStyle/>
          <a:p>
            <a:r>
              <a:rPr lang="en-US" dirty="0" smtClean="0"/>
              <a:t>Roles typically involved in the process of development: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40374"/>
            <a:ext cx="5857884" cy="868346"/>
          </a:xfrm>
        </p:spPr>
        <p:txBody>
          <a:bodyPr>
            <a:normAutofit/>
          </a:bodyPr>
          <a:lstStyle/>
          <a:p>
            <a:pPr algn="l"/>
            <a:r>
              <a:rPr lang="en-US" sz="3200" b="1" dirty="0" smtClean="0"/>
              <a:t>2. Team Development</a:t>
            </a:r>
            <a:endParaRPr lang="cs-CZ" sz="3200" b="1" dirty="0"/>
          </a:p>
        </p:txBody>
      </p:sp>
      <p:pic>
        <p:nvPicPr>
          <p:cNvPr id="19460" name="Picture 4" descr="C:\Users\karolj\Desktop\Webinar_TeamDevelopment.png"/>
          <p:cNvPicPr>
            <a:picLocks noChangeAspect="1" noChangeArrowheads="1"/>
          </p:cNvPicPr>
          <p:nvPr/>
        </p:nvPicPr>
        <p:blipFill>
          <a:blip r:embed="rId3" cstate="print"/>
          <a:srcRect/>
          <a:stretch>
            <a:fillRect/>
          </a:stretch>
        </p:blipFill>
        <p:spPr bwMode="auto">
          <a:xfrm>
            <a:off x="688107" y="1213037"/>
            <a:ext cx="7767786" cy="443192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74340"/>
            <a:ext cx="7010012" cy="1084370"/>
          </a:xfrm>
        </p:spPr>
        <p:txBody>
          <a:bodyPr>
            <a:normAutofit/>
          </a:bodyPr>
          <a:lstStyle/>
          <a:p>
            <a:pPr algn="l"/>
            <a:r>
              <a:rPr lang="en-US" sz="3200" b="1" dirty="0" smtClean="0"/>
              <a:t>3. Setup DEV and QA environment</a:t>
            </a:r>
            <a:endParaRPr lang="cs-CZ" sz="3200" b="1" dirty="0"/>
          </a:p>
        </p:txBody>
      </p:sp>
      <p:sp>
        <p:nvSpPr>
          <p:cNvPr id="7" name="TextBox 6"/>
          <p:cNvSpPr txBox="1"/>
          <p:nvPr/>
        </p:nvSpPr>
        <p:spPr>
          <a:xfrm>
            <a:off x="1331640" y="1052736"/>
            <a:ext cx="6552728" cy="5632311"/>
          </a:xfrm>
          <a:prstGeom prst="rect">
            <a:avLst/>
          </a:prstGeom>
          <a:noFill/>
        </p:spPr>
        <p:txBody>
          <a:bodyPr wrap="square" rtlCol="0">
            <a:spAutoFit/>
          </a:bodyPr>
          <a:lstStyle/>
          <a:p>
            <a:pPr>
              <a:buFont typeface="Arial" pitchFamily="34" charset="0"/>
              <a:buChar char="•"/>
            </a:pPr>
            <a:r>
              <a:rPr lang="en-US" dirty="0" smtClean="0"/>
              <a:t> Developers are running a local copy of the web project under the Source Control (SC),</a:t>
            </a:r>
          </a:p>
          <a:p>
            <a:pPr>
              <a:buFont typeface="Arial" pitchFamily="34" charset="0"/>
              <a:buChar char="•"/>
            </a:pPr>
            <a:endParaRPr lang="en-US" dirty="0" smtClean="0"/>
          </a:p>
          <a:p>
            <a:pPr>
              <a:buFont typeface="Arial" pitchFamily="34" charset="0"/>
              <a:buChar char="•"/>
            </a:pPr>
            <a:r>
              <a:rPr lang="en-US" dirty="0" smtClean="0"/>
              <a:t> Modified files are checked-out/ checked-in by developers in SC preventing unintended override,</a:t>
            </a:r>
          </a:p>
          <a:p>
            <a:pPr>
              <a:buFont typeface="Arial" pitchFamily="34" charset="0"/>
              <a:buChar char="•"/>
            </a:pPr>
            <a:endParaRPr lang="en-US" dirty="0" smtClean="0"/>
          </a:p>
          <a:p>
            <a:pPr>
              <a:buFont typeface="Arial" pitchFamily="34" charset="0"/>
              <a:buChar char="•"/>
            </a:pPr>
            <a:r>
              <a:rPr lang="en-US" dirty="0" smtClean="0"/>
              <a:t> All developers share the single database, specified through the </a:t>
            </a:r>
            <a:r>
              <a:rPr lang="en-US" i="1" dirty="0" smtClean="0"/>
              <a:t>web.config</a:t>
            </a:r>
            <a:r>
              <a:rPr lang="en-US" dirty="0" smtClean="0"/>
              <a:t> stored by SC,</a:t>
            </a:r>
          </a:p>
          <a:p>
            <a:pPr>
              <a:buFont typeface="Arial" pitchFamily="34" charset="0"/>
              <a:buChar char="•"/>
            </a:pPr>
            <a:endParaRPr lang="en-US" dirty="0" smtClean="0"/>
          </a:p>
          <a:p>
            <a:pPr>
              <a:buFont typeface="Arial" pitchFamily="34" charset="0"/>
              <a:buChar char="•"/>
            </a:pPr>
            <a:r>
              <a:rPr lang="en-US" dirty="0" smtClean="0"/>
              <a:t> Changes made to the object storing its metadata in the DB are reflected for all developers,</a:t>
            </a:r>
          </a:p>
          <a:p>
            <a:pPr>
              <a:buFont typeface="Arial" pitchFamily="34" charset="0"/>
              <a:buChar char="•"/>
            </a:pPr>
            <a:endParaRPr lang="en-US" dirty="0" smtClean="0"/>
          </a:p>
          <a:p>
            <a:pPr>
              <a:buFont typeface="Arial" pitchFamily="34" charset="0"/>
              <a:buChar char="•"/>
            </a:pPr>
            <a:r>
              <a:rPr lang="en-US" dirty="0" smtClean="0"/>
              <a:t> </a:t>
            </a:r>
            <a:r>
              <a:rPr lang="en-US" dirty="0" smtClean="0">
                <a:hlinkClick r:id="rId3"/>
              </a:rPr>
              <a:t>Web farm synchronization</a:t>
            </a:r>
            <a:r>
              <a:rPr lang="en-US" dirty="0" smtClean="0"/>
              <a:t> used for notifying all the DEV machines when changes require cache to be flushed,</a:t>
            </a:r>
          </a:p>
          <a:p>
            <a:pPr>
              <a:buFont typeface="Arial" pitchFamily="34" charset="0"/>
              <a:buChar char="•"/>
            </a:pPr>
            <a:endParaRPr lang="en-US" dirty="0" smtClean="0"/>
          </a:p>
          <a:p>
            <a:pPr>
              <a:buFont typeface="Arial" pitchFamily="34" charset="0"/>
              <a:buChar char="•"/>
            </a:pPr>
            <a:r>
              <a:rPr lang="en-US" dirty="0" smtClean="0"/>
              <a:t> QA responsible for verifying  that changes achieve the desired functionality and quality,</a:t>
            </a:r>
          </a:p>
          <a:p>
            <a:pPr>
              <a:buFont typeface="Arial" pitchFamily="34" charset="0"/>
              <a:buChar char="•"/>
            </a:pPr>
            <a:endParaRPr lang="en-US" dirty="0" smtClean="0"/>
          </a:p>
          <a:p>
            <a:pPr marL="0" lvl="1">
              <a:buFont typeface="Arial" pitchFamily="34" charset="0"/>
              <a:buChar char="•"/>
            </a:pPr>
            <a:r>
              <a:rPr lang="en-US" dirty="0" smtClean="0"/>
              <a:t> No development and content authoring is                                    done in QA,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40374"/>
            <a:ext cx="5857884" cy="868346"/>
          </a:xfrm>
        </p:spPr>
        <p:txBody>
          <a:bodyPr>
            <a:normAutofit/>
          </a:bodyPr>
          <a:lstStyle/>
          <a:p>
            <a:pPr algn="l"/>
            <a:r>
              <a:rPr lang="en-US" sz="3200" b="1" dirty="0" smtClean="0"/>
              <a:t>4. Setup PROD environment </a:t>
            </a:r>
            <a:endParaRPr lang="cs-CZ" sz="3200" b="1" dirty="0"/>
          </a:p>
        </p:txBody>
      </p:sp>
      <p:sp>
        <p:nvSpPr>
          <p:cNvPr id="7" name="TextBox 6"/>
          <p:cNvSpPr txBox="1"/>
          <p:nvPr/>
        </p:nvSpPr>
        <p:spPr>
          <a:xfrm>
            <a:off x="1331640" y="1052736"/>
            <a:ext cx="6552728" cy="5078313"/>
          </a:xfrm>
          <a:prstGeom prst="rect">
            <a:avLst/>
          </a:prstGeom>
          <a:noFill/>
        </p:spPr>
        <p:txBody>
          <a:bodyPr wrap="square" rtlCol="0">
            <a:spAutoFit/>
          </a:bodyPr>
          <a:lstStyle/>
          <a:p>
            <a:pPr marL="342900" indent="-342900"/>
            <a:r>
              <a:rPr lang="en-US" b="1" dirty="0" smtClean="0"/>
              <a:t>Staging </a:t>
            </a:r>
          </a:p>
          <a:p>
            <a:pPr marL="342900" indent="-342900">
              <a:buFont typeface="+mj-lt"/>
              <a:buAutoNum type="alphaUcPeriod" startAt="3"/>
            </a:pPr>
            <a:endParaRPr lang="en-US" dirty="0" smtClean="0"/>
          </a:p>
          <a:p>
            <a:pPr marL="800100" lvl="1" indent="-342900">
              <a:buFont typeface="Arial" pitchFamily="34" charset="0"/>
              <a:buChar char="•"/>
            </a:pPr>
            <a:r>
              <a:rPr lang="en-US" dirty="0" smtClean="0"/>
              <a:t>Once changes pass the QA phase, they are deployed to this stage from the DEV environment (using the same set of data used for QA),</a:t>
            </a:r>
          </a:p>
          <a:p>
            <a:pPr marL="800100" lvl="1" indent="-342900">
              <a:buFont typeface="Arial" pitchFamily="34" charset="0"/>
              <a:buChar char="•"/>
            </a:pPr>
            <a:endParaRPr lang="en-US" dirty="0" smtClean="0"/>
          </a:p>
          <a:p>
            <a:pPr marL="800100" lvl="1" indent="-342900">
              <a:buFont typeface="Arial" pitchFamily="34" charset="0"/>
              <a:buChar char="•"/>
            </a:pPr>
            <a:r>
              <a:rPr lang="en-US" dirty="0" smtClean="0"/>
              <a:t>Content is created in this stage by editors and synchronized with the production,</a:t>
            </a:r>
          </a:p>
          <a:p>
            <a:pPr marL="800100" lvl="1" indent="-342900">
              <a:buFont typeface="Arial" pitchFamily="34" charset="0"/>
              <a:buChar char="•"/>
            </a:pPr>
            <a:endParaRPr lang="en-US" dirty="0" smtClean="0"/>
          </a:p>
          <a:p>
            <a:pPr marL="800100" lvl="1" indent="-342900">
              <a:buFont typeface="Arial" pitchFamily="34" charset="0"/>
              <a:buChar char="•"/>
            </a:pPr>
            <a:r>
              <a:rPr lang="en-US" dirty="0" smtClean="0"/>
              <a:t>Certain web development tasks may take place in this stage; later also pushed to the production,</a:t>
            </a:r>
            <a:endParaRPr lang="en-US" b="1" dirty="0" smtClean="0"/>
          </a:p>
          <a:p>
            <a:pPr marL="800100" lvl="1" indent="-342900"/>
            <a:endParaRPr lang="en-US" b="1" dirty="0" smtClean="0"/>
          </a:p>
          <a:p>
            <a:pPr marL="342900" indent="-342900"/>
            <a:r>
              <a:rPr lang="en-US" b="1" dirty="0" smtClean="0"/>
              <a:t>Production</a:t>
            </a:r>
          </a:p>
          <a:p>
            <a:pPr marL="342900" indent="-342900">
              <a:buFont typeface="+mj-lt"/>
              <a:buAutoNum type="alphaUcPeriod" startAt="4"/>
            </a:pPr>
            <a:endParaRPr lang="en-US" u="sng" dirty="0" smtClean="0"/>
          </a:p>
          <a:p>
            <a:pPr marL="800100" lvl="1" indent="-342900">
              <a:buFont typeface="Arial" pitchFamily="34" charset="0"/>
              <a:buChar char="•"/>
            </a:pPr>
            <a:r>
              <a:rPr lang="en-US" dirty="0" smtClean="0"/>
              <a:t>Ideally used only by the live site users,</a:t>
            </a:r>
          </a:p>
          <a:p>
            <a:pPr marL="800100" lvl="1" indent="-342900">
              <a:buFont typeface="Arial" pitchFamily="34" charset="0"/>
              <a:buChar char="•"/>
            </a:pPr>
            <a:endParaRPr lang="en-US" dirty="0" smtClean="0"/>
          </a:p>
          <a:p>
            <a:pPr marL="800100" lvl="1" indent="-342900">
              <a:buFont typeface="Arial" pitchFamily="34" charset="0"/>
              <a:buChar char="•"/>
            </a:pPr>
            <a:r>
              <a:rPr lang="en-US" dirty="0" smtClean="0"/>
              <a:t>All the content and code changes should be done in               this stage and synchronized afterwards,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40374"/>
            <a:ext cx="5857884" cy="868346"/>
          </a:xfrm>
        </p:spPr>
        <p:txBody>
          <a:bodyPr>
            <a:normAutofit/>
          </a:bodyPr>
          <a:lstStyle/>
          <a:p>
            <a:pPr algn="l"/>
            <a:r>
              <a:rPr lang="en-US" sz="3200" b="1" dirty="0" smtClean="0"/>
              <a:t>4. Setup PROD environment </a:t>
            </a:r>
            <a:endParaRPr lang="cs-CZ" sz="3200" b="1" dirty="0"/>
          </a:p>
        </p:txBody>
      </p:sp>
      <p:pic>
        <p:nvPicPr>
          <p:cNvPr id="9" name="Picture 8"/>
          <p:cNvPicPr>
            <a:picLocks noChangeAspect="1"/>
          </p:cNvPicPr>
          <p:nvPr/>
        </p:nvPicPr>
        <p:blipFill>
          <a:blip r:embed="rId4" cstate="print"/>
          <a:srcRect/>
          <a:stretch>
            <a:fillRect/>
          </a:stretch>
        </p:blipFill>
        <p:spPr bwMode="auto">
          <a:xfrm>
            <a:off x="1475656" y="1950318"/>
            <a:ext cx="3552825" cy="2990850"/>
          </a:xfrm>
          <a:prstGeom prst="rect">
            <a:avLst/>
          </a:prstGeom>
          <a:noFill/>
          <a:ln w="9525">
            <a:noFill/>
            <a:miter lim="800000"/>
            <a:headEnd/>
            <a:tailEnd/>
          </a:ln>
        </p:spPr>
      </p:pic>
      <p:sp>
        <p:nvSpPr>
          <p:cNvPr id="11" name="TextBox 10"/>
          <p:cNvSpPr txBox="1"/>
          <p:nvPr/>
        </p:nvSpPr>
        <p:spPr>
          <a:xfrm>
            <a:off x="1344622" y="1374254"/>
            <a:ext cx="1931234" cy="369332"/>
          </a:xfrm>
          <a:prstGeom prst="rect">
            <a:avLst/>
          </a:prstGeom>
          <a:noFill/>
        </p:spPr>
        <p:txBody>
          <a:bodyPr wrap="none" rtlCol="0">
            <a:spAutoFit/>
          </a:bodyPr>
          <a:lstStyle/>
          <a:p>
            <a:pPr algn="ctr"/>
            <a:r>
              <a:rPr lang="en-US" b="1" dirty="0" smtClean="0"/>
              <a:t>Web farm support</a:t>
            </a:r>
            <a:endParaRPr lang="en-US" b="1" dirty="0"/>
          </a:p>
        </p:txBody>
      </p:sp>
      <p:sp>
        <p:nvSpPr>
          <p:cNvPr id="7" name="TextBox 6"/>
          <p:cNvSpPr txBox="1"/>
          <p:nvPr/>
        </p:nvSpPr>
        <p:spPr>
          <a:xfrm>
            <a:off x="5292080" y="1878310"/>
            <a:ext cx="3384376" cy="2585323"/>
          </a:xfrm>
          <a:prstGeom prst="rect">
            <a:avLst/>
          </a:prstGeom>
          <a:noFill/>
        </p:spPr>
        <p:txBody>
          <a:bodyPr wrap="square" rtlCol="0">
            <a:spAutoFit/>
          </a:bodyPr>
          <a:lstStyle/>
          <a:p>
            <a:pPr>
              <a:buFontTx/>
              <a:buChar char="-"/>
            </a:pPr>
            <a:r>
              <a:rPr lang="en-US" dirty="0" smtClean="0"/>
              <a:t> Each web server running its own copy of the code files</a:t>
            </a:r>
          </a:p>
          <a:p>
            <a:endParaRPr lang="en-US" dirty="0" smtClean="0"/>
          </a:p>
          <a:p>
            <a:pPr>
              <a:buFontTx/>
              <a:buChar char="-"/>
            </a:pPr>
            <a:r>
              <a:rPr lang="en-US" dirty="0" smtClean="0"/>
              <a:t> Using Web farm support to synchronize changes influencing cached content and physical files</a:t>
            </a:r>
          </a:p>
          <a:p>
            <a:endParaRPr lang="en-US" dirty="0" smtClean="0"/>
          </a:p>
          <a:p>
            <a:r>
              <a:rPr lang="en-US" dirty="0" smtClean="0"/>
              <a:t>- Connected to the single database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4" cstate="print"/>
          <a:srcRect/>
          <a:stretch>
            <a:fillRect/>
          </a:stretch>
        </p:blipFill>
        <p:spPr bwMode="auto">
          <a:xfrm>
            <a:off x="1475656" y="1638092"/>
            <a:ext cx="4042834" cy="4823572"/>
          </a:xfrm>
          <a:prstGeom prst="rect">
            <a:avLst/>
          </a:prstGeom>
          <a:noFill/>
          <a:ln w="9525">
            <a:noFill/>
            <a:miter lim="800000"/>
            <a:headEnd/>
            <a:tailEnd/>
          </a:ln>
        </p:spPr>
      </p:pic>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40374"/>
            <a:ext cx="5857884" cy="868346"/>
          </a:xfrm>
        </p:spPr>
        <p:txBody>
          <a:bodyPr>
            <a:normAutofit/>
          </a:bodyPr>
          <a:lstStyle/>
          <a:p>
            <a:pPr algn="l"/>
            <a:r>
              <a:rPr lang="en-US" sz="3200" b="1" dirty="0" smtClean="0"/>
              <a:t>4. Setup PROD environment </a:t>
            </a:r>
            <a:endParaRPr lang="cs-CZ" sz="3200" b="1" dirty="0"/>
          </a:p>
        </p:txBody>
      </p:sp>
      <p:sp>
        <p:nvSpPr>
          <p:cNvPr id="12" name="TextBox 11"/>
          <p:cNvSpPr txBox="1"/>
          <p:nvPr/>
        </p:nvSpPr>
        <p:spPr>
          <a:xfrm>
            <a:off x="1331640" y="1052736"/>
            <a:ext cx="2009396" cy="369332"/>
          </a:xfrm>
          <a:prstGeom prst="rect">
            <a:avLst/>
          </a:prstGeom>
          <a:noFill/>
        </p:spPr>
        <p:txBody>
          <a:bodyPr wrap="none" rtlCol="0">
            <a:spAutoFit/>
          </a:bodyPr>
          <a:lstStyle/>
          <a:p>
            <a:r>
              <a:rPr lang="en-US" b="1" dirty="0" smtClean="0"/>
              <a:t>Clustered database</a:t>
            </a:r>
            <a:endParaRPr lang="en-US" b="1" dirty="0"/>
          </a:p>
        </p:txBody>
      </p:sp>
      <p:sp>
        <p:nvSpPr>
          <p:cNvPr id="7" name="TextBox 6"/>
          <p:cNvSpPr txBox="1"/>
          <p:nvPr/>
        </p:nvSpPr>
        <p:spPr>
          <a:xfrm>
            <a:off x="5724128" y="1628800"/>
            <a:ext cx="3168352" cy="2585323"/>
          </a:xfrm>
          <a:prstGeom prst="rect">
            <a:avLst/>
          </a:prstGeom>
          <a:noFill/>
        </p:spPr>
        <p:txBody>
          <a:bodyPr wrap="square" rtlCol="0">
            <a:spAutoFit/>
          </a:bodyPr>
          <a:lstStyle/>
          <a:p>
            <a:pPr>
              <a:buFontTx/>
              <a:buChar char="-"/>
            </a:pPr>
            <a:r>
              <a:rPr lang="en-US" dirty="0" smtClean="0"/>
              <a:t> Database cluster exposed as a single node</a:t>
            </a:r>
          </a:p>
          <a:p>
            <a:pPr>
              <a:buFontTx/>
              <a:buChar char="-"/>
            </a:pPr>
            <a:endParaRPr lang="en-US" dirty="0" smtClean="0"/>
          </a:p>
          <a:p>
            <a:pPr>
              <a:buFontTx/>
              <a:buChar char="-"/>
            </a:pPr>
            <a:r>
              <a:rPr lang="en-US" dirty="0" smtClean="0"/>
              <a:t> Each web server connected to the same DB point</a:t>
            </a:r>
          </a:p>
          <a:p>
            <a:pPr>
              <a:buFontTx/>
              <a:buChar char="-"/>
            </a:pPr>
            <a:endParaRPr lang="en-US" dirty="0" smtClean="0"/>
          </a:p>
          <a:p>
            <a:pPr>
              <a:buFontTx/>
              <a:buChar char="-"/>
            </a:pPr>
            <a:r>
              <a:rPr lang="en-US" dirty="0" smtClean="0"/>
              <a:t> Getting a boost on SQL level</a:t>
            </a:r>
          </a:p>
          <a:p>
            <a:pPr>
              <a:buFontTx/>
              <a:buChar char="-"/>
            </a:pPr>
            <a:endParaRPr lang="en-US" dirty="0" smtClean="0"/>
          </a:p>
          <a:p>
            <a:pPr>
              <a:buFontTx/>
              <a:buChar char="-"/>
            </a:pPr>
            <a:r>
              <a:rPr lang="en-US" dirty="0" smtClean="0"/>
              <a:t> Web farm support enabled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cxnSp>
        <p:nvCxnSpPr>
          <p:cNvPr id="6" name="Straight Connector 5"/>
          <p:cNvCxnSpPr/>
          <p:nvPr/>
        </p:nvCxnSpPr>
        <p:spPr>
          <a:xfrm>
            <a:off x="1285852" y="764704"/>
            <a:ext cx="657229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1306404" y="40374"/>
            <a:ext cx="5857884" cy="868346"/>
          </a:xfrm>
        </p:spPr>
        <p:txBody>
          <a:bodyPr>
            <a:normAutofit/>
          </a:bodyPr>
          <a:lstStyle/>
          <a:p>
            <a:pPr algn="l"/>
            <a:r>
              <a:rPr lang="en-US" sz="3200" b="1" dirty="0" smtClean="0"/>
              <a:t>4. Setup PROD environment </a:t>
            </a:r>
            <a:endParaRPr lang="cs-CZ" sz="3200" b="1" dirty="0"/>
          </a:p>
        </p:txBody>
      </p:sp>
      <p:sp>
        <p:nvSpPr>
          <p:cNvPr id="12" name="TextBox 11"/>
          <p:cNvSpPr txBox="1"/>
          <p:nvPr/>
        </p:nvSpPr>
        <p:spPr>
          <a:xfrm>
            <a:off x="1331640" y="1040510"/>
            <a:ext cx="1622945" cy="369332"/>
          </a:xfrm>
          <a:prstGeom prst="rect">
            <a:avLst/>
          </a:prstGeom>
          <a:noFill/>
        </p:spPr>
        <p:txBody>
          <a:bodyPr wrap="none" rtlCol="0">
            <a:spAutoFit/>
          </a:bodyPr>
          <a:lstStyle/>
          <a:p>
            <a:r>
              <a:rPr lang="en-US" b="1" dirty="0" smtClean="0"/>
              <a:t>SQL replication</a:t>
            </a:r>
            <a:endParaRPr lang="en-US" b="1" dirty="0"/>
          </a:p>
        </p:txBody>
      </p:sp>
      <p:pic>
        <p:nvPicPr>
          <p:cNvPr id="7" name="Picture 6"/>
          <p:cNvPicPr>
            <a:picLocks noChangeAspect="1"/>
          </p:cNvPicPr>
          <p:nvPr/>
        </p:nvPicPr>
        <p:blipFill>
          <a:blip r:embed="rId4" cstate="print"/>
          <a:srcRect/>
          <a:stretch>
            <a:fillRect/>
          </a:stretch>
        </p:blipFill>
        <p:spPr bwMode="auto">
          <a:xfrm>
            <a:off x="1475656" y="1593216"/>
            <a:ext cx="4656931" cy="4572088"/>
          </a:xfrm>
          <a:prstGeom prst="rect">
            <a:avLst/>
          </a:prstGeom>
          <a:noFill/>
          <a:ln w="9525">
            <a:noFill/>
            <a:miter lim="800000"/>
            <a:headEnd/>
            <a:tailEnd/>
          </a:ln>
        </p:spPr>
      </p:pic>
      <p:sp>
        <p:nvSpPr>
          <p:cNvPr id="8" name="TextBox 7"/>
          <p:cNvSpPr txBox="1"/>
          <p:nvPr/>
        </p:nvSpPr>
        <p:spPr>
          <a:xfrm>
            <a:off x="6300192" y="1556792"/>
            <a:ext cx="2448272" cy="3139321"/>
          </a:xfrm>
          <a:prstGeom prst="rect">
            <a:avLst/>
          </a:prstGeom>
          <a:noFill/>
        </p:spPr>
        <p:txBody>
          <a:bodyPr wrap="square" rtlCol="0">
            <a:spAutoFit/>
          </a:bodyPr>
          <a:lstStyle/>
          <a:p>
            <a:pPr>
              <a:buFontTx/>
              <a:buChar char="-"/>
            </a:pPr>
            <a:r>
              <a:rPr lang="en-US" dirty="0" smtClean="0"/>
              <a:t> Multiple database servers with SQL replication enabled</a:t>
            </a:r>
          </a:p>
          <a:p>
            <a:pPr>
              <a:buFontTx/>
              <a:buChar char="-"/>
            </a:pPr>
            <a:endParaRPr lang="en-US" dirty="0" smtClean="0"/>
          </a:p>
          <a:p>
            <a:pPr>
              <a:buFontTx/>
              <a:buChar char="-"/>
            </a:pPr>
            <a:r>
              <a:rPr lang="en-US" dirty="0" smtClean="0"/>
              <a:t> Each web server connected to a dedicated database server</a:t>
            </a:r>
          </a:p>
          <a:p>
            <a:endParaRPr lang="en-US" dirty="0" smtClean="0"/>
          </a:p>
          <a:p>
            <a:pPr>
              <a:buFontTx/>
              <a:buChar char="-"/>
            </a:pPr>
            <a:r>
              <a:rPr lang="en-US" dirty="0" smtClean="0"/>
              <a:t> Web farm support enabled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582</Words>
  <Application>Microsoft Office PowerPoint</Application>
  <PresentationFormat>On-screen Show (4:3)</PresentationFormat>
  <Paragraphs>163</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Development and Production Environment Setup with Kentico CMS</vt:lpstr>
      <vt:lpstr>Agenda</vt:lpstr>
      <vt:lpstr>1. Development Roles</vt:lpstr>
      <vt:lpstr>2. Team Development</vt:lpstr>
      <vt:lpstr>3. Setup DEV and QA environment</vt:lpstr>
      <vt:lpstr>4. Setup PROD environment </vt:lpstr>
      <vt:lpstr>4. Setup PROD environment </vt:lpstr>
      <vt:lpstr>4. Setup PROD environment </vt:lpstr>
      <vt:lpstr>4. Setup PROD environment </vt:lpstr>
      <vt:lpstr>5. Migrating changes</vt:lpstr>
      <vt:lpstr>5. Migrating changes</vt:lpstr>
      <vt:lpstr>5. Migrating changes</vt:lpstr>
      <vt:lpstr>6. Questions &amp; Answers</vt:lpstr>
      <vt:lpstr>Slide 14</vt:lpstr>
    </vt:vector>
  </TitlesOfParts>
  <Company>Kentico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here</dc:title>
  <dc:creator>DrahosP</dc:creator>
  <cp:lastModifiedBy>karolj</cp:lastModifiedBy>
  <cp:revision>127</cp:revision>
  <dcterms:created xsi:type="dcterms:W3CDTF">2010-05-13T15:27:13Z</dcterms:created>
  <dcterms:modified xsi:type="dcterms:W3CDTF">2010-08-13T09:43:24Z</dcterms:modified>
</cp:coreProperties>
</file>