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300" r:id="rId3"/>
    <p:sldId id="308" r:id="rId4"/>
    <p:sldId id="310" r:id="rId5"/>
    <p:sldId id="312" r:id="rId6"/>
    <p:sldId id="311" r:id="rId7"/>
    <p:sldId id="313" r:id="rId8"/>
    <p:sldId id="314" r:id="rId9"/>
    <p:sldId id="315" r:id="rId10"/>
    <p:sldId id="266" r:id="rId11"/>
    <p:sldId id="268" r:id="rId12"/>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475" autoAdjust="0"/>
    <p:restoredTop sz="80233" autoAdjust="0"/>
  </p:normalViewPr>
  <p:slideViewPr>
    <p:cSldViewPr>
      <p:cViewPr>
        <p:scale>
          <a:sx n="100" d="100"/>
          <a:sy n="100" d="100"/>
        </p:scale>
        <p:origin x="-120" y="21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4778614-86F8-405B-9D21-56870FCD4072}" type="datetimeFigureOut">
              <a:rPr lang="en-US" smtClean="0"/>
              <a:pPr/>
              <a:t>6/27/2012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D584E3-88AA-4A29-B5C1-1ABB3CF7AE29}" type="slidenum">
              <a:rPr lang="en-US" smtClean="0"/>
              <a:pPr/>
              <a:t>‹#›</a:t>
            </a:fld>
            <a:endParaRPr lang="en-US"/>
          </a:p>
        </p:txBody>
      </p:sp>
    </p:spTree>
    <p:extLst>
      <p:ext uri="{BB962C8B-B14F-4D97-AF65-F5344CB8AC3E}">
        <p14:creationId xmlns:p14="http://schemas.microsoft.com/office/powerpoint/2010/main" val="423670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devnet.kentico.com/docs/devguide/document_types_transformations_overview.htm"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Good morning everyone!</a:t>
            </a:r>
          </a:p>
          <a:p>
            <a:endParaRPr lang="en-US" dirty="0" smtClean="0"/>
          </a:p>
          <a:p>
            <a:r>
              <a:rPr lang="en-US" dirty="0" smtClean="0"/>
              <a:t>My</a:t>
            </a:r>
            <a:r>
              <a:rPr lang="en-US" baseline="0" dirty="0" smtClean="0"/>
              <a:t> name is Karol Jarkovsky, I’m Sr. Solution Architect for Kentico and I’ll be your host for this month’s Partner Webinar. I’m happy to be here with you and I’m really excited about the topic we’re going to discuss today. </a:t>
            </a:r>
          </a:p>
          <a:p>
            <a:endParaRPr lang="en-US" baseline="0" dirty="0" smtClean="0"/>
          </a:p>
          <a:p>
            <a:r>
              <a:rPr lang="en-US" baseline="0" dirty="0" smtClean="0"/>
              <a:t>We’re going to talk about transformations and I strongly believe that most of you already used transformations before, is that correct? Actually, if you used Kentico I’m like 100% positive you touched the transformation at some point.</a:t>
            </a:r>
          </a:p>
          <a:p>
            <a:endParaRPr lang="en-US" baseline="0" dirty="0" smtClean="0"/>
          </a:p>
          <a:p>
            <a:r>
              <a:rPr lang="en-US" baseline="0" dirty="0" smtClean="0"/>
              <a:t>So let’s take a look at what is the motivation to learn about transformation, why it is so important…</a:t>
            </a:r>
            <a:endParaRPr lang="en-US" dirty="0"/>
          </a:p>
        </p:txBody>
      </p:sp>
      <p:sp>
        <p:nvSpPr>
          <p:cNvPr id="4" name="Slide Number Placeholder 3"/>
          <p:cNvSpPr>
            <a:spLocks noGrp="1"/>
          </p:cNvSpPr>
          <p:nvPr>
            <p:ph type="sldNum" sz="quarter" idx="10"/>
          </p:nvPr>
        </p:nvSpPr>
        <p:spPr/>
        <p:txBody>
          <a:bodyPr/>
          <a:lstStyle/>
          <a:p>
            <a:fld id="{2DD584E3-88AA-4A29-B5C1-1ABB3CF7AE29}" type="slidenum">
              <a:rPr lang="en-US" smtClean="0"/>
              <a:pPr/>
              <a:t>1</a:t>
            </a:fld>
            <a:endParaRPr lang="en-US"/>
          </a:p>
        </p:txBody>
      </p:sp>
    </p:spTree>
    <p:extLst>
      <p:ext uri="{BB962C8B-B14F-4D97-AF65-F5344CB8AC3E}">
        <p14:creationId xmlns:p14="http://schemas.microsoft.com/office/powerpoint/2010/main" val="39692110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Thank you for joining me today, hope you found this topic at least</a:t>
            </a:r>
            <a:r>
              <a:rPr lang="en-US" baseline="0" dirty="0" smtClean="0"/>
              <a:t> as interesting as I do. I wish you have great rest of the day and see you again next time!</a:t>
            </a:r>
          </a:p>
          <a:p>
            <a:endParaRPr lang="en-US" baseline="0" dirty="0" smtClean="0"/>
          </a:p>
          <a:p>
            <a:r>
              <a:rPr lang="en-US" baseline="0" dirty="0" smtClean="0"/>
              <a:t>Thank you!</a:t>
            </a:r>
            <a:endParaRPr lang="en-US" dirty="0"/>
          </a:p>
        </p:txBody>
      </p:sp>
      <p:sp>
        <p:nvSpPr>
          <p:cNvPr id="4" name="Slide Number Placeholder 3"/>
          <p:cNvSpPr>
            <a:spLocks noGrp="1"/>
          </p:cNvSpPr>
          <p:nvPr>
            <p:ph type="sldNum" sz="quarter" idx="10"/>
          </p:nvPr>
        </p:nvSpPr>
        <p:spPr/>
        <p:txBody>
          <a:bodyPr/>
          <a:lstStyle/>
          <a:p>
            <a:fld id="{2DD584E3-88AA-4A29-B5C1-1ABB3CF7AE29}" type="slidenum">
              <a:rPr lang="en-US" smtClean="0"/>
              <a:pPr/>
              <a:t>11</a:t>
            </a:fld>
            <a:endParaRPr lang="en-US"/>
          </a:p>
        </p:txBody>
      </p:sp>
    </p:spTree>
    <p:extLst>
      <p:ext uri="{BB962C8B-B14F-4D97-AF65-F5344CB8AC3E}">
        <p14:creationId xmlns:p14="http://schemas.microsoft.com/office/powerpoint/2010/main" val="8676847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200" u="sng" dirty="0" smtClean="0"/>
              <a:t>FACT</a:t>
            </a:r>
            <a:r>
              <a:rPr lang="en-US" sz="1200" u="sng" baseline="0" dirty="0" smtClean="0"/>
              <a:t> </a:t>
            </a:r>
            <a:r>
              <a:rPr lang="en-US" sz="1200" u="sng" dirty="0" smtClean="0"/>
              <a:t>Transformations are Alpha and Omega of content presentation</a:t>
            </a:r>
          </a:p>
          <a:p>
            <a:endParaRPr lang="en-US" sz="1200" dirty="0" smtClean="0"/>
          </a:p>
          <a:p>
            <a:pPr marL="0" indent="0">
              <a:buFontTx/>
              <a:buNone/>
            </a:pPr>
            <a:r>
              <a:rPr lang="en-US" sz="1200" dirty="0" smtClean="0"/>
              <a:t>Transformation really is very basic element of the content presentation.</a:t>
            </a:r>
            <a:r>
              <a:rPr lang="en-US" sz="1200" baseline="0" dirty="0" smtClean="0"/>
              <a:t> </a:t>
            </a:r>
            <a:r>
              <a:rPr lang="en-US" dirty="0" smtClean="0"/>
              <a:t>It transforms raw data retrieved from the Kentico CMS database into whatever form you wish it to appear in on the Live site. It’s therefore</a:t>
            </a:r>
            <a:r>
              <a:rPr lang="en-US" baseline="0" dirty="0" smtClean="0"/>
              <a:t> </a:t>
            </a:r>
            <a:r>
              <a:rPr lang="en-US" dirty="0" smtClean="0"/>
              <a:t>crucial to understand what options you have, what</a:t>
            </a:r>
            <a:r>
              <a:rPr lang="en-US" baseline="0" dirty="0" smtClean="0"/>
              <a:t> are advantages or disadvantages of different transformation types available in the system and when it makes sense to use one type over another,</a:t>
            </a:r>
          </a:p>
          <a:p>
            <a:pPr marL="0" indent="0">
              <a:buFontTx/>
              <a:buNone/>
            </a:pPr>
            <a:endParaRPr lang="en-US" baseline="0" dirty="0" smtClean="0"/>
          </a:p>
          <a:p>
            <a:pPr lvl="0" algn="just"/>
            <a:r>
              <a:rPr lang="en-US" sz="1200" u="sng" dirty="0" smtClean="0"/>
              <a:t>FACT</a:t>
            </a:r>
            <a:r>
              <a:rPr lang="en-US" sz="1200" u="sng" baseline="0" dirty="0" smtClean="0"/>
              <a:t> </a:t>
            </a:r>
            <a:r>
              <a:rPr lang="en-US" sz="1200" u="sng" dirty="0" smtClean="0"/>
              <a:t>Kentico </a:t>
            </a:r>
            <a:r>
              <a:rPr lang="en-US" sz="1200" b="1" u="sng" dirty="0" smtClean="0"/>
              <a:t>5.5 R2</a:t>
            </a:r>
            <a:r>
              <a:rPr lang="en-US" sz="1200" u="sng" dirty="0" smtClean="0"/>
              <a:t> offers </a:t>
            </a:r>
            <a:r>
              <a:rPr lang="en-US" sz="1200" b="1" u="sng" dirty="0" smtClean="0"/>
              <a:t>2</a:t>
            </a:r>
            <a:r>
              <a:rPr lang="en-US" sz="1200" u="sng" dirty="0" smtClean="0"/>
              <a:t> transformation types </a:t>
            </a:r>
            <a:r>
              <a:rPr lang="en-US" sz="1200" u="sng" dirty="0" smtClean="0">
                <a:sym typeface="Wingdings" pitchFamily="2" charset="2"/>
              </a:rPr>
              <a:t>(</a:t>
            </a:r>
            <a:r>
              <a:rPr lang="en-US" sz="1200" u="sng" dirty="0" smtClean="0"/>
              <a:t>ASCX and XSLT) - Kentico </a:t>
            </a:r>
            <a:r>
              <a:rPr lang="en-US" sz="1200" b="1" u="sng" dirty="0" smtClean="0"/>
              <a:t>6.0 </a:t>
            </a:r>
            <a:r>
              <a:rPr lang="en-US" sz="1200" u="sng" dirty="0" smtClean="0"/>
              <a:t>offers </a:t>
            </a:r>
            <a:r>
              <a:rPr lang="en-US" sz="1200" b="1" u="sng" dirty="0" smtClean="0"/>
              <a:t>5 </a:t>
            </a:r>
            <a:r>
              <a:rPr lang="en-US" sz="1200" u="sng" dirty="0" smtClean="0"/>
              <a:t>types (ASCX, XSLT, Text/XML, HTML, jQuery)</a:t>
            </a:r>
          </a:p>
          <a:p>
            <a:pPr marL="0" indent="0">
              <a:buFontTx/>
              <a:buNone/>
            </a:pPr>
            <a:endParaRPr lang="en-US" baseline="0" dirty="0" smtClean="0"/>
          </a:p>
          <a:p>
            <a:pPr marL="0" indent="0">
              <a:buFontTx/>
              <a:buNone/>
            </a:pPr>
            <a:r>
              <a:rPr lang="en-US" baseline="0" dirty="0" smtClean="0"/>
              <a:t>While with versions prior to the Kentico CMS 6.0 there were basically two transformation types available, such as ASCX transformation and XSLT   transformation with the current version there are 3 new transformation types available so we’re looking at 5 types in total. There is obviously reason why we introduced these additional types and so I’d like to share that information with you today as well,</a:t>
            </a:r>
          </a:p>
          <a:p>
            <a:pPr marL="171450" indent="-171450">
              <a:buFontTx/>
              <a:buChar char="-"/>
            </a:pP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u="sng" dirty="0" smtClean="0"/>
              <a:t>FACT</a:t>
            </a:r>
            <a:r>
              <a:rPr lang="en-US" sz="1200" u="sng" baseline="0" dirty="0" smtClean="0"/>
              <a:t> </a:t>
            </a:r>
            <a:r>
              <a:rPr lang="en-US" sz="1200" u="sng" dirty="0" smtClean="0"/>
              <a:t>Each type provides different performance in rendering HTML output on the server-side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u="sng"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u="none" baseline="0" dirty="0" smtClean="0"/>
              <a:t>Believe it or not, each transformation type has specific performance characteristics. Recently our Consulting Group is working on many Performance &amp; Health Audit projects where we push the boundaries of client projects in terms of performance and scalability of the solution. Especially with higher traffic websites even apparently small decision like selecting the right transformation can have huge impact on the system at the end,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u="none"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u="sng" dirty="0" smtClean="0"/>
              <a:t>GOAL</a:t>
            </a:r>
            <a:r>
              <a:rPr lang="en-US" sz="1200" b="1" u="sng" baseline="0" dirty="0" smtClean="0"/>
              <a:t> </a:t>
            </a:r>
            <a:r>
              <a:rPr lang="en-US" sz="1200" b="1" u="sng" dirty="0" smtClean="0"/>
              <a:t>Understand transformation types, what are pros and cons of each type and when it makes sense to use one type over another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u="sng"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u="none" dirty="0" smtClean="0"/>
              <a:t>Our goal therefore</a:t>
            </a:r>
            <a:r>
              <a:rPr lang="en-US" sz="1200" b="0" u="none" baseline="0" dirty="0" smtClean="0"/>
              <a:t> is to understand characteristics of each transformation type available in the system, be clear about advantages and disadvantages of every one of them to be able to decide when to prioritize one type before another.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u="none" baseline="0" dirty="0" smtClean="0"/>
          </a:p>
          <a:p>
            <a:pPr lvl="0" algn="just"/>
            <a:r>
              <a:rPr lang="en-US" sz="1200" u="sng" dirty="0" smtClean="0"/>
              <a:t>NOTE</a:t>
            </a:r>
            <a:r>
              <a:rPr lang="en-US" sz="1200" u="sng" baseline="0" dirty="0" smtClean="0"/>
              <a:t> </a:t>
            </a:r>
            <a:r>
              <a:rPr lang="en-US" sz="1200" u="sng" dirty="0" smtClean="0"/>
              <a:t>If you are not familiar with concept of transformations please refer </a:t>
            </a:r>
            <a:r>
              <a:rPr lang="en-US" sz="1200" u="sng" dirty="0" smtClean="0">
                <a:hlinkClick r:id="rId3"/>
              </a:rPr>
              <a:t>Transformations</a:t>
            </a:r>
            <a:r>
              <a:rPr lang="en-US" sz="1200" u="sng" dirty="0" smtClean="0"/>
              <a:t> section in Kentico Developer’s Guide</a:t>
            </a:r>
          </a:p>
          <a:p>
            <a:pPr lvl="0" algn="just"/>
            <a:endParaRPr lang="en-US" sz="1200" u="sng" dirty="0" smtClean="0"/>
          </a:p>
          <a:p>
            <a:pPr lvl="0" algn="just"/>
            <a:r>
              <a:rPr lang="en-US" sz="1200" u="none" dirty="0" smtClean="0"/>
              <a:t>Please note that we</a:t>
            </a:r>
            <a:r>
              <a:rPr lang="en-US" sz="1200" u="none" baseline="0" dirty="0" smtClean="0"/>
              <a:t> aren’t going to cover much about how to write transformations, how you manage them and other essentials. I’m assuming that you know these basics. If you are not familiar with transformations please read through the related Developer’s Guide section. The link is included in the presentation that you can download after we publish recoding of this webinar on Kentico </a:t>
            </a:r>
            <a:r>
              <a:rPr lang="en-US" sz="1200" u="none" baseline="0" dirty="0" err="1" smtClean="0"/>
              <a:t>Devnet</a:t>
            </a:r>
            <a:r>
              <a:rPr lang="en-US" sz="1200" u="none" baseline="0" dirty="0" smtClean="0"/>
              <a:t> portal.</a:t>
            </a:r>
            <a:endParaRPr lang="en-US" sz="1200" u="none" dirty="0" smtClean="0"/>
          </a:p>
        </p:txBody>
      </p:sp>
      <p:sp>
        <p:nvSpPr>
          <p:cNvPr id="4" name="Slide Number Placeholder 3"/>
          <p:cNvSpPr>
            <a:spLocks noGrp="1"/>
          </p:cNvSpPr>
          <p:nvPr>
            <p:ph type="sldNum" sz="quarter" idx="10"/>
          </p:nvPr>
        </p:nvSpPr>
        <p:spPr/>
        <p:txBody>
          <a:bodyPr/>
          <a:lstStyle/>
          <a:p>
            <a:fld id="{2DD584E3-88AA-4A29-B5C1-1ABB3CF7AE29}" type="slidenum">
              <a:rPr lang="en-US" smtClean="0"/>
              <a:pPr/>
              <a:t>2</a:t>
            </a:fld>
            <a:endParaRPr lang="en-US"/>
          </a:p>
        </p:txBody>
      </p:sp>
    </p:spTree>
    <p:extLst>
      <p:ext uri="{BB962C8B-B14F-4D97-AF65-F5344CB8AC3E}">
        <p14:creationId xmlns:p14="http://schemas.microsoft.com/office/powerpoint/2010/main" val="30757518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u="none" dirty="0" smtClean="0"/>
              <a:t>Let’s quickly cover improvements done in transformations field for the current version of K[ay] CMS: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u="sng" dirty="0" smtClean="0"/>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1200" b="0" u="sng" dirty="0" smtClean="0"/>
              <a:t>Transformation types</a:t>
            </a:r>
          </a:p>
          <a:p>
            <a:pPr lvl="1"/>
            <a:endParaRPr lang="en-US" dirty="0" smtClean="0"/>
          </a:p>
          <a:p>
            <a:pPr lvl="1"/>
            <a:r>
              <a:rPr lang="en-US" dirty="0" smtClean="0"/>
              <a:t>As I mentioned earlier only </a:t>
            </a:r>
            <a:r>
              <a:rPr lang="en-US" baseline="0" dirty="0" smtClean="0"/>
              <a:t>ASCX and XSLT transformations were available in the versions prior to release of Kentico CMS 6.0. With the current version we have introduced another 3 types – Text/XML, HTML and jQuery transformations. We’ll cover each type in a minute here.</a:t>
            </a:r>
          </a:p>
          <a:p>
            <a:pPr lvl="1"/>
            <a:endParaRPr lang="en-US" baseline="0" dirty="0" smtClean="0"/>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1200" b="0" u="sng" dirty="0" smtClean="0"/>
              <a:t>Transformation specific CSS styles</a:t>
            </a:r>
          </a:p>
          <a:p>
            <a:pPr marL="457200" marR="0" lvl="1" indent="0" algn="l" defTabSz="914400" rtl="0" eaLnBrk="1" fontAlgn="auto" latinLnBrk="0" hangingPunct="1">
              <a:lnSpc>
                <a:spcPct val="100000"/>
              </a:lnSpc>
              <a:spcBef>
                <a:spcPts val="0"/>
              </a:spcBef>
              <a:spcAft>
                <a:spcPts val="0"/>
              </a:spcAft>
              <a:buClrTx/>
              <a:buSzTx/>
              <a:buFontTx/>
              <a:buNone/>
              <a:tabLst/>
              <a:defRPr/>
            </a:pPr>
            <a:endParaRPr lang="en-US" sz="1200" b="0" u="sng" dirty="0" smtClean="0"/>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1200" b="0" u="none" dirty="0" smtClean="0"/>
              <a:t>One of the great enhancements to 6.0 version is definitely support for component CSS styles. For those of you not familiar with this new feature I recommend to look into Developer’s Guide following</a:t>
            </a:r>
            <a:r>
              <a:rPr lang="en-US" sz="1200" b="0" u="none" baseline="0" dirty="0" smtClean="0"/>
              <a:t> the link on the slide. What component CSS allows you to do is to define CSS styles bound to component only (in this case by component we understand transformation).  The advantage is these styles are managed alongside transformation itself instead of global CSS style sheet, they’re exported along with the component only and are included on the page and transferred to the client only in the case that transformation is used on the page. Thus it’s considered improvement performance-wise and from manageability point of view.</a:t>
            </a:r>
          </a:p>
          <a:p>
            <a:pPr marL="457200" marR="0" lvl="1" indent="0" algn="l" defTabSz="914400" rtl="0" eaLnBrk="1" fontAlgn="auto" latinLnBrk="0" hangingPunct="1">
              <a:lnSpc>
                <a:spcPct val="100000"/>
              </a:lnSpc>
              <a:spcBef>
                <a:spcPts val="0"/>
              </a:spcBef>
              <a:spcAft>
                <a:spcPts val="0"/>
              </a:spcAft>
              <a:buClrTx/>
              <a:buSzTx/>
              <a:buFontTx/>
              <a:buNone/>
              <a:tabLst/>
              <a:defRPr/>
            </a:pPr>
            <a:endParaRPr lang="en-US" sz="1200" b="0" u="none" baseline="0" dirty="0" smtClean="0"/>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1200" b="0" u="sng" baseline="0" dirty="0" smtClean="0"/>
              <a:t>The Theme tab</a:t>
            </a:r>
          </a:p>
          <a:p>
            <a:pPr marL="457200" marR="0" lvl="1" indent="0" algn="l" defTabSz="914400" rtl="0" eaLnBrk="1" fontAlgn="auto" latinLnBrk="0" hangingPunct="1">
              <a:lnSpc>
                <a:spcPct val="100000"/>
              </a:lnSpc>
              <a:spcBef>
                <a:spcPts val="0"/>
              </a:spcBef>
              <a:spcAft>
                <a:spcPts val="0"/>
              </a:spcAft>
              <a:buClrTx/>
              <a:buSzTx/>
              <a:buFontTx/>
              <a:buNone/>
              <a:tabLst/>
              <a:defRPr/>
            </a:pPr>
            <a:endParaRPr lang="en-US" sz="1200" b="0" u="none" baseline="0" dirty="0" smtClean="0"/>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1200" b="0" u="none" baseline="0" dirty="0" smtClean="0"/>
              <a:t>Another improvement in management of the transformation-related design elements is ability to manage content of App_Themes folder from the transformations UI. You can manage the content of sub-folder located in the App_Themes  folder where system stores any transformation related files you upload on the Theme tab. You can reference these files in the transformation code or/and transformation CSS. Best part is theme folder content is exported along with the transformation, so you do not need to worry about files missing because you’d forget to export them manually.</a:t>
            </a:r>
          </a:p>
          <a:p>
            <a:pPr marL="457200" marR="0" lvl="1" indent="0" algn="l" defTabSz="914400" rtl="0" eaLnBrk="1" fontAlgn="auto" latinLnBrk="0" hangingPunct="1">
              <a:lnSpc>
                <a:spcPct val="100000"/>
              </a:lnSpc>
              <a:spcBef>
                <a:spcPts val="0"/>
              </a:spcBef>
              <a:spcAft>
                <a:spcPts val="0"/>
              </a:spcAft>
              <a:buClrTx/>
              <a:buSzTx/>
              <a:buFontTx/>
              <a:buNone/>
              <a:tabLst/>
              <a:defRPr/>
            </a:pPr>
            <a:endParaRPr lang="en-US" sz="1200" b="0" u="none" baseline="0" dirty="0" smtClean="0"/>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1200" b="0" u="sng" baseline="0" dirty="0" smtClean="0"/>
              <a:t>Object versioning</a:t>
            </a:r>
          </a:p>
          <a:p>
            <a:pPr marL="457200" marR="0" lvl="1" indent="0" algn="l" defTabSz="914400" rtl="0" eaLnBrk="1" fontAlgn="auto" latinLnBrk="0" hangingPunct="1">
              <a:lnSpc>
                <a:spcPct val="100000"/>
              </a:lnSpc>
              <a:spcBef>
                <a:spcPts val="0"/>
              </a:spcBef>
              <a:spcAft>
                <a:spcPts val="0"/>
              </a:spcAft>
              <a:buClrTx/>
              <a:buSzTx/>
              <a:buFontTx/>
              <a:buNone/>
              <a:tabLst/>
              <a:defRPr/>
            </a:pPr>
            <a:endParaRPr lang="en-US" sz="1200" b="0" u="sng" baseline="0" dirty="0" smtClean="0"/>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1200" b="0" u="none" baseline="0" dirty="0" smtClean="0"/>
              <a:t>Object versioning support allows you create new version on the transformation as you go, so you have option to roll-back to some of the previous versions in case you need to.</a:t>
            </a:r>
          </a:p>
          <a:p>
            <a:pPr marL="457200" marR="0" lvl="1" indent="0" algn="l" defTabSz="914400" rtl="0" eaLnBrk="1" fontAlgn="auto" latinLnBrk="0" hangingPunct="1">
              <a:lnSpc>
                <a:spcPct val="100000"/>
              </a:lnSpc>
              <a:spcBef>
                <a:spcPts val="0"/>
              </a:spcBef>
              <a:spcAft>
                <a:spcPts val="0"/>
              </a:spcAft>
              <a:buClrTx/>
              <a:buSzTx/>
              <a:buFontTx/>
              <a:buNone/>
              <a:tabLst/>
              <a:defRPr/>
            </a:pPr>
            <a:endParaRPr lang="en-US" sz="1200" b="0" u="none" baseline="0" dirty="0" smtClean="0"/>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1200" b="0" u="sng" dirty="0" smtClean="0"/>
              <a:t>Macro Engine + K# + Intellisense</a:t>
            </a:r>
          </a:p>
          <a:p>
            <a:pPr marL="457200" marR="0" lvl="1" indent="0" algn="l" defTabSz="914400" rtl="0" eaLnBrk="1" fontAlgn="auto" latinLnBrk="0" hangingPunct="1">
              <a:lnSpc>
                <a:spcPct val="100000"/>
              </a:lnSpc>
              <a:spcBef>
                <a:spcPts val="0"/>
              </a:spcBef>
              <a:spcAft>
                <a:spcPts val="0"/>
              </a:spcAft>
              <a:buClrTx/>
              <a:buSzTx/>
              <a:buFontTx/>
              <a:buNone/>
              <a:tabLst/>
              <a:defRPr/>
            </a:pPr>
            <a:endParaRPr lang="en-US" sz="1200" b="0" u="sng" baseline="0" dirty="0" smtClean="0"/>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1200" b="0" u="none" baseline="0" dirty="0" smtClean="0"/>
              <a:t>The last improvement I want to mention are features added to the transformation editor. With the current version you can take advantage of new Macro Engine and K# scripting language AND for certain transformation types (like Text/XML, XSLT or jQuery) you can also leverage capabilities of built-in Intellisense empowering your complex macro expressions.</a:t>
            </a:r>
          </a:p>
          <a:p>
            <a:pPr marL="457200" marR="0" lvl="1" indent="0" algn="l" defTabSz="914400" rtl="0" eaLnBrk="1" fontAlgn="auto" latinLnBrk="0" hangingPunct="1">
              <a:lnSpc>
                <a:spcPct val="100000"/>
              </a:lnSpc>
              <a:spcBef>
                <a:spcPts val="0"/>
              </a:spcBef>
              <a:spcAft>
                <a:spcPts val="0"/>
              </a:spcAft>
              <a:buClrTx/>
              <a:buSzTx/>
              <a:buFontTx/>
              <a:buNone/>
              <a:tabLst/>
              <a:defRPr/>
            </a:pPr>
            <a:endParaRPr lang="en-US" sz="1200" b="0" u="none"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u="none" baseline="0" dirty="0" smtClean="0"/>
              <a:t>Let’s review available transformation types one by one next…</a:t>
            </a:r>
          </a:p>
          <a:p>
            <a:pPr marL="457200" marR="0" lvl="1" indent="0" algn="l" defTabSz="914400" rtl="0" eaLnBrk="1" fontAlgn="auto" latinLnBrk="0" hangingPunct="1">
              <a:lnSpc>
                <a:spcPct val="100000"/>
              </a:lnSpc>
              <a:spcBef>
                <a:spcPts val="0"/>
              </a:spcBef>
              <a:spcAft>
                <a:spcPts val="0"/>
              </a:spcAft>
              <a:buClrTx/>
              <a:buSzTx/>
              <a:buFontTx/>
              <a:buNone/>
              <a:tabLst/>
              <a:defRPr/>
            </a:pPr>
            <a:endParaRPr lang="en-US" sz="1200" b="0" u="none" dirty="0" smtClean="0"/>
          </a:p>
          <a:p>
            <a:pPr lvl="1"/>
            <a:endParaRPr lang="en-US" baseline="0" dirty="0" smtClean="0"/>
          </a:p>
          <a:p>
            <a:endParaRPr lang="en-US" baseline="0" dirty="0" smtClean="0"/>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2DD584E3-88AA-4A29-B5C1-1ABB3CF7AE29}" type="slidenum">
              <a:rPr lang="en-US" smtClean="0"/>
              <a:pPr/>
              <a:t>3</a:t>
            </a:fld>
            <a:endParaRPr lang="en-US"/>
          </a:p>
        </p:txBody>
      </p:sp>
    </p:spTree>
    <p:extLst>
      <p:ext uri="{BB962C8B-B14F-4D97-AF65-F5344CB8AC3E}">
        <p14:creationId xmlns:p14="http://schemas.microsoft.com/office/powerpoint/2010/main" val="30757518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2DD584E3-88AA-4A29-B5C1-1ABB3CF7AE29}" type="slidenum">
              <a:rPr lang="en-US" smtClean="0"/>
              <a:pPr/>
              <a:t>4</a:t>
            </a:fld>
            <a:endParaRPr lang="en-US"/>
          </a:p>
        </p:txBody>
      </p:sp>
    </p:spTree>
    <p:extLst>
      <p:ext uri="{BB962C8B-B14F-4D97-AF65-F5344CB8AC3E}">
        <p14:creationId xmlns:p14="http://schemas.microsoft.com/office/powerpoint/2010/main" val="30757518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200" kern="1200" dirty="0" smtClean="0">
                <a:solidFill>
                  <a:schemeClr val="tx1"/>
                </a:solidFill>
                <a:latin typeface="+mn-lt"/>
                <a:ea typeface="+mn-ea"/>
                <a:cs typeface="+mn-cs"/>
              </a:rPr>
              <a:t>The XSLT is a high-level declarative,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transforming and formatting language.</a:t>
            </a:r>
            <a:r>
              <a:rPr lang="en-US" sz="1200" kern="1200" baseline="0" dirty="0" smtClean="0">
                <a:solidFill>
                  <a:schemeClr val="tx1"/>
                </a:solidFill>
                <a:latin typeface="+mn-lt"/>
                <a:ea typeface="+mn-ea"/>
                <a:cs typeface="+mn-cs"/>
              </a:rPr>
              <a:t> </a:t>
            </a:r>
          </a:p>
          <a:p>
            <a:endParaRPr lang="en-US" sz="1200" kern="1200" baseline="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First, data retrieved from source needs to be serialized into XML.</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In Kentico</a:t>
            </a:r>
            <a:r>
              <a:rPr lang="en-US" sz="1200" kern="1200" baseline="0" dirty="0" smtClean="0">
                <a:solidFill>
                  <a:schemeClr val="tx1"/>
                </a:solidFill>
                <a:latin typeface="+mn-lt"/>
                <a:ea typeface="+mn-ea"/>
                <a:cs typeface="+mn-cs"/>
              </a:rPr>
              <a:t> you can use XSLT Viewer web part, serializing </a:t>
            </a:r>
            <a:r>
              <a:rPr lang="en-US" sz="1200" kern="1200" baseline="0" dirty="0" err="1" smtClean="0">
                <a:solidFill>
                  <a:schemeClr val="tx1"/>
                </a:solidFill>
                <a:latin typeface="+mn-lt"/>
                <a:ea typeface="+mn-ea"/>
                <a:cs typeface="+mn-cs"/>
              </a:rPr>
              <a:t>DataSet</a:t>
            </a:r>
            <a:r>
              <a:rPr lang="en-US" sz="1200" kern="1200" baseline="0" dirty="0" smtClean="0">
                <a:solidFill>
                  <a:schemeClr val="tx1"/>
                </a:solidFill>
                <a:latin typeface="+mn-lt"/>
                <a:ea typeface="+mn-ea"/>
                <a:cs typeface="+mn-cs"/>
              </a:rPr>
              <a:t> with documents matching specified criteria into XML You can of course develop custom Kentico data source web part serializing any source type (e.g. PDF document, TXT document, JSON response, etc.) into XML and connect it to the XSLT viewer afterwards.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The XML source data are converted by compiler </a:t>
            </a:r>
            <a:r>
              <a:rPr lang="en-US" sz="1200" kern="1200" dirty="0" smtClean="0">
                <a:solidFill>
                  <a:schemeClr val="tx1"/>
                </a:solidFill>
                <a:latin typeface="+mn-lt"/>
                <a:ea typeface="+mn-ea"/>
                <a:cs typeface="+mn-cs"/>
              </a:rPr>
              <a:t>into a source tree structure which is composed of various types of nodes. Final transformation is accomplished with XSLT by using pattern matching and templates. Patterns are matched against the source tree while templates are used to create a result tree. Please note Kentico only</a:t>
            </a:r>
            <a:r>
              <a:rPr lang="en-US" sz="1200" kern="1200" baseline="0" dirty="0" smtClean="0">
                <a:solidFill>
                  <a:schemeClr val="tx1"/>
                </a:solidFill>
                <a:latin typeface="+mn-lt"/>
                <a:ea typeface="+mn-ea"/>
                <a:cs typeface="+mn-cs"/>
              </a:rPr>
              <a:t> invoke transformation process, XSLT template binding is done by .NET FW itself.</a:t>
            </a:r>
            <a:r>
              <a:rPr lang="en-US" sz="1200" kern="1200" dirty="0" smtClean="0">
                <a:solidFill>
                  <a:schemeClr val="tx1"/>
                </a:solidFill>
                <a:latin typeface="+mn-lt"/>
                <a:ea typeface="+mn-ea"/>
                <a:cs typeface="+mn-cs"/>
              </a:rPr>
              <a:t/>
            </a:r>
            <a:br>
              <a:rPr lang="en-US" sz="1200" kern="1200" dirty="0" smtClean="0">
                <a:solidFill>
                  <a:schemeClr val="tx1"/>
                </a:solidFill>
                <a:latin typeface="+mn-lt"/>
                <a:ea typeface="+mn-ea"/>
                <a:cs typeface="+mn-cs"/>
              </a:rPr>
            </a:br>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Note that XSLT only manipulates the source tree and that the original XML source is left unchanged. As all </a:t>
            </a:r>
            <a:r>
              <a:rPr lang="en-US" sz="1200" kern="1200" dirty="0" err="1" smtClean="0">
                <a:solidFill>
                  <a:schemeClr val="tx1"/>
                </a:solidFill>
                <a:latin typeface="+mn-lt"/>
                <a:ea typeface="+mn-ea"/>
                <a:cs typeface="+mn-cs"/>
              </a:rPr>
              <a:t>templating</a:t>
            </a:r>
            <a:r>
              <a:rPr lang="en-US" sz="1200" kern="1200" baseline="0" dirty="0" smtClean="0">
                <a:solidFill>
                  <a:schemeClr val="tx1"/>
                </a:solidFill>
                <a:latin typeface="+mn-lt"/>
                <a:ea typeface="+mn-ea"/>
                <a:cs typeface="+mn-cs"/>
              </a:rPr>
              <a:t> is done on-the-fly and source data are unchanged you can re-use them multiple times. </a:t>
            </a:r>
            <a:r>
              <a:rPr lang="en-US" sz="1200" kern="1200" dirty="0" smtClean="0">
                <a:solidFill>
                  <a:schemeClr val="tx1"/>
                </a:solidFill>
                <a:latin typeface="+mn-lt"/>
                <a:ea typeface="+mn-ea"/>
                <a:cs typeface="+mn-cs"/>
              </a:rPr>
              <a:t>The most important aspect of XSLT is that it allows you to perform extremely complex manipulations (like data filtering and sorting)</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while the final output bear no resemblance to the source document. Also, unlike with standard data source or repeater web parts there is no need to execute another SQL query with changed WHERE/ORDER</a:t>
            </a:r>
            <a:r>
              <a:rPr lang="en-US" sz="1200" kern="1200" baseline="0" dirty="0" smtClean="0">
                <a:solidFill>
                  <a:schemeClr val="tx1"/>
                </a:solidFill>
                <a:latin typeface="+mn-lt"/>
                <a:ea typeface="+mn-ea"/>
                <a:cs typeface="+mn-cs"/>
              </a:rPr>
              <a:t> BY </a:t>
            </a:r>
            <a:r>
              <a:rPr lang="en-US" sz="1200" kern="1200" dirty="0" smtClean="0">
                <a:solidFill>
                  <a:schemeClr val="tx1"/>
                </a:solidFill>
                <a:latin typeface="+mn-lt"/>
                <a:ea typeface="+mn-ea"/>
                <a:cs typeface="+mn-cs"/>
              </a:rPr>
              <a:t>every time I want to filter/sort data.</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2DD584E3-88AA-4A29-B5C1-1ABB3CF7AE29}" type="slidenum">
              <a:rPr lang="en-US" smtClean="0"/>
              <a:pPr/>
              <a:t>5</a:t>
            </a:fld>
            <a:endParaRPr lang="en-US"/>
          </a:p>
        </p:txBody>
      </p:sp>
    </p:spTree>
    <p:extLst>
      <p:ext uri="{BB962C8B-B14F-4D97-AF65-F5344CB8AC3E}">
        <p14:creationId xmlns:p14="http://schemas.microsoft.com/office/powerpoint/2010/main" val="30757518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2DD584E3-88AA-4A29-B5C1-1ABB3CF7AE29}" type="slidenum">
              <a:rPr lang="en-US" smtClean="0"/>
              <a:pPr/>
              <a:t>6</a:t>
            </a:fld>
            <a:endParaRPr lang="en-US"/>
          </a:p>
        </p:txBody>
      </p:sp>
    </p:spTree>
    <p:extLst>
      <p:ext uri="{BB962C8B-B14F-4D97-AF65-F5344CB8AC3E}">
        <p14:creationId xmlns:p14="http://schemas.microsoft.com/office/powerpoint/2010/main" val="30757518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jQuery transformation</a:t>
            </a:r>
            <a:r>
              <a:rPr lang="en-US" baseline="0" dirty="0" smtClean="0"/>
              <a:t> is actually template with HTML markup and binding expressions. This template is then applied to the array of objects and rendered into the HTML DOM. Template binding happens in the client browser not on the server which means you’re also saving application server resources by passing part of the load on the client machine.</a:t>
            </a:r>
            <a:endParaRPr lang="en-US" dirty="0" smtClean="0"/>
          </a:p>
          <a:p>
            <a:endParaRPr lang="en-US" dirty="0" smtClean="0"/>
          </a:p>
          <a:p>
            <a:r>
              <a:rPr lang="en-US" dirty="0" smtClean="0"/>
              <a:t>The most important is that using</a:t>
            </a:r>
            <a:r>
              <a:rPr lang="en-US" baseline="0" dirty="0" smtClean="0"/>
              <a:t> </a:t>
            </a:r>
            <a:r>
              <a:rPr lang="en-US" dirty="0" smtClean="0"/>
              <a:t>jQuery templates you can reduce total amount of data transferred between application</a:t>
            </a:r>
            <a:r>
              <a:rPr lang="en-US" baseline="0" dirty="0" smtClean="0"/>
              <a:t>/server and client which helps freeing some bandwidth and at the same time increase latency of your application. That’s why jQuery templates are heavily used in mobile environment. Instead of refreshing the whole page or sending larger fragments of HTML code (as that would be the case with AJAX or asynchronous callbacks) you can transfer only raw data from server and bind them on client </a:t>
            </a:r>
            <a:r>
              <a:rPr lang="en-US" dirty="0" smtClean="0"/>
              <a:t>using jQuery templates. With this approach you are going to be making fewer calls and moving less data to the client at the end. Hope you see it in there.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2DD584E3-88AA-4A29-B5C1-1ABB3CF7AE29}" type="slidenum">
              <a:rPr lang="en-US" smtClean="0"/>
              <a:pPr/>
              <a:t>7</a:t>
            </a:fld>
            <a:endParaRPr lang="en-US"/>
          </a:p>
        </p:txBody>
      </p:sp>
    </p:spTree>
    <p:extLst>
      <p:ext uri="{BB962C8B-B14F-4D97-AF65-F5344CB8AC3E}">
        <p14:creationId xmlns:p14="http://schemas.microsoft.com/office/powerpoint/2010/main" val="30757518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2DD584E3-88AA-4A29-B5C1-1ABB3CF7AE29}" type="slidenum">
              <a:rPr lang="en-US" smtClean="0"/>
              <a:pPr/>
              <a:t>8</a:t>
            </a:fld>
            <a:endParaRPr lang="en-US"/>
          </a:p>
        </p:txBody>
      </p:sp>
    </p:spTree>
    <p:extLst>
      <p:ext uri="{BB962C8B-B14F-4D97-AF65-F5344CB8AC3E}">
        <p14:creationId xmlns:p14="http://schemas.microsoft.com/office/powerpoint/2010/main" val="30757518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2DD584E3-88AA-4A29-B5C1-1ABB3CF7AE29}" type="slidenum">
              <a:rPr lang="en-US" smtClean="0"/>
              <a:pPr/>
              <a:t>9</a:t>
            </a:fld>
            <a:endParaRPr lang="en-US"/>
          </a:p>
        </p:txBody>
      </p:sp>
    </p:spTree>
    <p:extLst>
      <p:ext uri="{BB962C8B-B14F-4D97-AF65-F5344CB8AC3E}">
        <p14:creationId xmlns:p14="http://schemas.microsoft.com/office/powerpoint/2010/main" val="3075751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cs-CZ"/>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cs-CZ"/>
          </a:p>
        </p:txBody>
      </p:sp>
      <p:sp>
        <p:nvSpPr>
          <p:cNvPr id="4" name="Date Placeholder 3"/>
          <p:cNvSpPr>
            <a:spLocks noGrp="1"/>
          </p:cNvSpPr>
          <p:nvPr>
            <p:ph type="dt" sz="half" idx="10"/>
          </p:nvPr>
        </p:nvSpPr>
        <p:spPr/>
        <p:txBody>
          <a:bodyPr/>
          <a:lstStyle/>
          <a:p>
            <a:fld id="{A1F9D00E-31F6-428A-96D6-579CAA6CD33F}" type="datetimeFigureOut">
              <a:rPr lang="cs-CZ" smtClean="0"/>
              <a:pPr/>
              <a:t>27.6.2012</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F92B531D-74B7-4083-A5BD-4644518C6D34}" type="slidenum">
              <a:rPr lang="cs-CZ" smtClean="0"/>
              <a:pPr/>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cs-CZ"/>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4" name="Date Placeholder 3"/>
          <p:cNvSpPr>
            <a:spLocks noGrp="1"/>
          </p:cNvSpPr>
          <p:nvPr>
            <p:ph type="dt" sz="half" idx="10"/>
          </p:nvPr>
        </p:nvSpPr>
        <p:spPr/>
        <p:txBody>
          <a:bodyPr/>
          <a:lstStyle/>
          <a:p>
            <a:fld id="{A1F9D00E-31F6-428A-96D6-579CAA6CD33F}" type="datetimeFigureOut">
              <a:rPr lang="cs-CZ" smtClean="0"/>
              <a:pPr/>
              <a:t>27.6.2012</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F92B531D-74B7-4083-A5BD-4644518C6D34}" type="slidenum">
              <a:rPr lang="cs-CZ" smtClean="0"/>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cs-CZ"/>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4" name="Date Placeholder 3"/>
          <p:cNvSpPr>
            <a:spLocks noGrp="1"/>
          </p:cNvSpPr>
          <p:nvPr>
            <p:ph type="dt" sz="half" idx="10"/>
          </p:nvPr>
        </p:nvSpPr>
        <p:spPr/>
        <p:txBody>
          <a:bodyPr/>
          <a:lstStyle/>
          <a:p>
            <a:fld id="{A1F9D00E-31F6-428A-96D6-579CAA6CD33F}" type="datetimeFigureOut">
              <a:rPr lang="cs-CZ" smtClean="0"/>
              <a:pPr/>
              <a:t>27.6.2012</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F92B531D-74B7-4083-A5BD-4644518C6D34}" type="slidenum">
              <a:rPr lang="cs-CZ" smtClean="0"/>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cs-CZ"/>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4" name="Date Placeholder 3"/>
          <p:cNvSpPr>
            <a:spLocks noGrp="1"/>
          </p:cNvSpPr>
          <p:nvPr>
            <p:ph type="dt" sz="half" idx="10"/>
          </p:nvPr>
        </p:nvSpPr>
        <p:spPr/>
        <p:txBody>
          <a:bodyPr/>
          <a:lstStyle/>
          <a:p>
            <a:fld id="{A1F9D00E-31F6-428A-96D6-579CAA6CD33F}" type="datetimeFigureOut">
              <a:rPr lang="cs-CZ" smtClean="0"/>
              <a:pPr/>
              <a:t>27.6.2012</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F92B531D-74B7-4083-A5BD-4644518C6D34}" type="slidenum">
              <a:rPr lang="cs-CZ" smtClean="0"/>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cs-CZ"/>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F9D00E-31F6-428A-96D6-579CAA6CD33F}" type="datetimeFigureOut">
              <a:rPr lang="cs-CZ" smtClean="0"/>
              <a:pPr/>
              <a:t>27.6.2012</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F92B531D-74B7-4083-A5BD-4644518C6D34}" type="slidenum">
              <a:rPr lang="cs-CZ" smtClean="0"/>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cs-CZ"/>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5" name="Date Placeholder 4"/>
          <p:cNvSpPr>
            <a:spLocks noGrp="1"/>
          </p:cNvSpPr>
          <p:nvPr>
            <p:ph type="dt" sz="half" idx="10"/>
          </p:nvPr>
        </p:nvSpPr>
        <p:spPr/>
        <p:txBody>
          <a:bodyPr/>
          <a:lstStyle/>
          <a:p>
            <a:fld id="{A1F9D00E-31F6-428A-96D6-579CAA6CD33F}" type="datetimeFigureOut">
              <a:rPr lang="cs-CZ" smtClean="0"/>
              <a:pPr/>
              <a:t>27.6.2012</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F92B531D-74B7-4083-A5BD-4644518C6D34}" type="slidenum">
              <a:rPr lang="cs-CZ" smtClean="0"/>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cs-CZ"/>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7" name="Date Placeholder 6"/>
          <p:cNvSpPr>
            <a:spLocks noGrp="1"/>
          </p:cNvSpPr>
          <p:nvPr>
            <p:ph type="dt" sz="half" idx="10"/>
          </p:nvPr>
        </p:nvSpPr>
        <p:spPr/>
        <p:txBody>
          <a:bodyPr/>
          <a:lstStyle/>
          <a:p>
            <a:fld id="{A1F9D00E-31F6-428A-96D6-579CAA6CD33F}" type="datetimeFigureOut">
              <a:rPr lang="cs-CZ" smtClean="0"/>
              <a:pPr/>
              <a:t>27.6.2012</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F92B531D-74B7-4083-A5BD-4644518C6D34}" type="slidenum">
              <a:rPr lang="cs-CZ" smtClean="0"/>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cs-CZ"/>
          </a:p>
        </p:txBody>
      </p:sp>
      <p:sp>
        <p:nvSpPr>
          <p:cNvPr id="3" name="Date Placeholder 2"/>
          <p:cNvSpPr>
            <a:spLocks noGrp="1"/>
          </p:cNvSpPr>
          <p:nvPr>
            <p:ph type="dt" sz="half" idx="10"/>
          </p:nvPr>
        </p:nvSpPr>
        <p:spPr/>
        <p:txBody>
          <a:bodyPr/>
          <a:lstStyle/>
          <a:p>
            <a:fld id="{A1F9D00E-31F6-428A-96D6-579CAA6CD33F}" type="datetimeFigureOut">
              <a:rPr lang="cs-CZ" smtClean="0"/>
              <a:pPr/>
              <a:t>27.6.2012</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F92B531D-74B7-4083-A5BD-4644518C6D34}" type="slidenum">
              <a:rPr lang="cs-CZ" smtClean="0"/>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F9D00E-31F6-428A-96D6-579CAA6CD33F}" type="datetimeFigureOut">
              <a:rPr lang="cs-CZ" smtClean="0"/>
              <a:pPr/>
              <a:t>27.6.2012</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F92B531D-74B7-4083-A5BD-4644518C6D34}" type="slidenum">
              <a:rPr lang="cs-CZ" smtClean="0"/>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cs-CZ"/>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F9D00E-31F6-428A-96D6-579CAA6CD33F}" type="datetimeFigureOut">
              <a:rPr lang="cs-CZ" smtClean="0"/>
              <a:pPr/>
              <a:t>27.6.2012</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F92B531D-74B7-4083-A5BD-4644518C6D34}" type="slidenum">
              <a:rPr lang="cs-CZ" smtClean="0"/>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cs-CZ"/>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F9D00E-31F6-428A-96D6-579CAA6CD33F}" type="datetimeFigureOut">
              <a:rPr lang="cs-CZ" smtClean="0"/>
              <a:pPr/>
              <a:t>27.6.2012</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F92B531D-74B7-4083-A5BD-4644518C6D34}" type="slidenum">
              <a:rPr lang="cs-CZ" smtClean="0"/>
              <a:pPr/>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cs-CZ"/>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F9D00E-31F6-428A-96D6-579CAA6CD33F}" type="datetimeFigureOut">
              <a:rPr lang="cs-CZ" smtClean="0"/>
              <a:pPr/>
              <a:t>27.6.2012</a:t>
            </a:fld>
            <a:endParaRPr lang="cs-CZ"/>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2B531D-74B7-4083-A5BD-4644518C6D34}" type="slidenum">
              <a:rPr lang="cs-CZ" smtClean="0"/>
              <a:pPr/>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mailto:karolj@kentico.com" TargetMode="External"/><Relationship Id="rId4" Type="http://schemas.openxmlformats.org/officeDocument/2006/relationships/hyperlink" Target="http://devnet.kentico.com/blogs/karolj.aspx"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devnet.kentico.com/docs/devguide/document_types_transformations_overview.htm" TargetMode="External"/></Relationships>
</file>

<file path=ppt/slides/_rels/slide3.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2.jpeg"/><Relationship Id="rId7" Type="http://schemas.openxmlformats.org/officeDocument/2006/relationships/hyperlink" Target="http://devnet.kentico.com/docs/devguide/types_of_macros.htm"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devnet.kentico.com/docs/devguide/object_versioning_api_examples_object_versioning.htm" TargetMode="External"/><Relationship Id="rId5" Type="http://schemas.openxmlformats.org/officeDocument/2006/relationships/hyperlink" Target="http://devnet.kentico.com/docs/devguide/app_themes.htm" TargetMode="External"/><Relationship Id="rId4" Type="http://schemas.openxmlformats.org/officeDocument/2006/relationships/hyperlink" Target="http://devnet.kentico.com/docs/devguide/css_components.htm"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hyperlink" Target="http://www.w3schools.com/xslfo/default.asp" TargetMode="External"/><Relationship Id="rId4" Type="http://schemas.openxmlformats.org/officeDocument/2006/relationships/hyperlink" Target="http://www.w3schools.com/xsl/"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ctrTitle"/>
          </p:nvPr>
        </p:nvSpPr>
        <p:spPr>
          <a:xfrm>
            <a:off x="1259632" y="1340768"/>
            <a:ext cx="7344816" cy="1008112"/>
          </a:xfrm>
        </p:spPr>
        <p:txBody>
          <a:bodyPr>
            <a:normAutofit/>
          </a:bodyPr>
          <a:lstStyle/>
          <a:p>
            <a:pPr algn="l"/>
            <a:r>
              <a:rPr lang="en-US" sz="3000" b="1" dirty="0" smtClean="0">
                <a:solidFill>
                  <a:schemeClr val="accent6">
                    <a:lumMod val="75000"/>
                  </a:schemeClr>
                </a:solidFill>
              </a:rPr>
              <a:t>Transformations </a:t>
            </a:r>
            <a:r>
              <a:rPr lang="en-US" sz="3000" b="1" dirty="0" smtClean="0">
                <a:solidFill>
                  <a:schemeClr val="tx2"/>
                </a:solidFill>
              </a:rPr>
              <a:t>Revealed</a:t>
            </a:r>
            <a:endParaRPr lang="cs-CZ" sz="3000" dirty="0">
              <a:solidFill>
                <a:schemeClr val="tx2"/>
              </a:solidFill>
            </a:endParaRPr>
          </a:p>
        </p:txBody>
      </p:sp>
      <p:sp>
        <p:nvSpPr>
          <p:cNvPr id="5" name="Subtitle 4"/>
          <p:cNvSpPr>
            <a:spLocks noGrp="1"/>
          </p:cNvSpPr>
          <p:nvPr>
            <p:ph type="subTitle" idx="1"/>
          </p:nvPr>
        </p:nvSpPr>
        <p:spPr>
          <a:xfrm>
            <a:off x="1259632" y="2564904"/>
            <a:ext cx="5184576" cy="2016224"/>
          </a:xfrm>
        </p:spPr>
        <p:txBody>
          <a:bodyPr>
            <a:normAutofit/>
          </a:bodyPr>
          <a:lstStyle/>
          <a:p>
            <a:pPr algn="l">
              <a:lnSpc>
                <a:spcPct val="110000"/>
              </a:lnSpc>
            </a:pPr>
            <a:r>
              <a:rPr lang="en-US" sz="1800" b="1" dirty="0" smtClean="0"/>
              <a:t>Karol Jarkovsky</a:t>
            </a:r>
          </a:p>
          <a:p>
            <a:pPr algn="l">
              <a:lnSpc>
                <a:spcPct val="110000"/>
              </a:lnSpc>
            </a:pPr>
            <a:r>
              <a:rPr lang="en-US" sz="1600" dirty="0" smtClean="0"/>
              <a:t>Consulting Services Manager</a:t>
            </a:r>
          </a:p>
          <a:p>
            <a:pPr algn="l">
              <a:lnSpc>
                <a:spcPct val="110000"/>
              </a:lnSpc>
            </a:pPr>
            <a:r>
              <a:rPr lang="en-US" sz="1600" dirty="0" smtClean="0"/>
              <a:t>Kentico Software</a:t>
            </a:r>
          </a:p>
          <a:p>
            <a:pPr algn="l">
              <a:lnSpc>
                <a:spcPct val="110000"/>
              </a:lnSpc>
            </a:pPr>
            <a:endParaRPr lang="en-US" sz="1600" dirty="0" smtClean="0"/>
          </a:p>
          <a:p>
            <a:pPr algn="l">
              <a:lnSpc>
                <a:spcPct val="110000"/>
              </a:lnSpc>
            </a:pPr>
            <a:r>
              <a:rPr lang="en-US" sz="1600" dirty="0">
                <a:hlinkClick r:id="rId4"/>
              </a:rPr>
              <a:t>http://devnet.kentico.com/blogs/karolj.aspx</a:t>
            </a:r>
            <a:r>
              <a:rPr lang="en-US" sz="1600" dirty="0" smtClean="0">
                <a:hlinkClick r:id="rId4"/>
              </a:rPr>
              <a:t> </a:t>
            </a:r>
            <a:endParaRPr lang="en-US" sz="1600" dirty="0" smtClean="0"/>
          </a:p>
          <a:p>
            <a:pPr algn="l">
              <a:lnSpc>
                <a:spcPct val="110000"/>
              </a:lnSpc>
            </a:pPr>
            <a:r>
              <a:rPr lang="en-US" sz="1600" dirty="0" smtClean="0">
                <a:hlinkClick r:id="rId5"/>
              </a:rPr>
              <a:t>karolj@kentico.com</a:t>
            </a:r>
            <a:endParaRPr lang="en-US" sz="1600" dirty="0" smtClean="0"/>
          </a:p>
          <a:p>
            <a:pPr algn="l">
              <a:lnSpc>
                <a:spcPct val="110000"/>
              </a:lnSpc>
            </a:pPr>
            <a:endParaRPr lang="en-US" sz="1600" dirty="0" smtClean="0"/>
          </a:p>
          <a:p>
            <a:pPr algn="l">
              <a:lnSpc>
                <a:spcPct val="110000"/>
              </a:lnSpc>
            </a:pPr>
            <a:endParaRPr lang="en-US" sz="1600" dirty="0" smtClean="0"/>
          </a:p>
          <a:p>
            <a:pPr algn="l">
              <a:lnSpc>
                <a:spcPct val="110000"/>
              </a:lnSpc>
            </a:pPr>
            <a:endParaRPr lang="en-US" sz="1600" dirty="0" smtClean="0"/>
          </a:p>
        </p:txBody>
      </p:sp>
      <p:cxnSp>
        <p:nvCxnSpPr>
          <p:cNvPr id="7" name="Straight Connector 6"/>
          <p:cNvCxnSpPr/>
          <p:nvPr/>
        </p:nvCxnSpPr>
        <p:spPr>
          <a:xfrm>
            <a:off x="1357290" y="2428868"/>
            <a:ext cx="6572296"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Rectangle 4"/>
          <p:cNvSpPr/>
          <p:nvPr/>
        </p:nvSpPr>
        <p:spPr>
          <a:xfrm>
            <a:off x="3491880" y="1459230"/>
            <a:ext cx="2160240" cy="3939540"/>
          </a:xfrm>
          <a:prstGeom prst="rect">
            <a:avLst/>
          </a:prstGeom>
        </p:spPr>
        <p:txBody>
          <a:bodyPr wrap="square">
            <a:spAutoFit/>
          </a:bodyPr>
          <a:lstStyle/>
          <a:p>
            <a:r>
              <a:rPr lang="en-US" sz="25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Verdana" pitchFamily="34" charset="0"/>
              </a:rPr>
              <a:t>?</a:t>
            </a:r>
            <a:endParaRPr lang="en-US" sz="25000" dirty="0"/>
          </a:p>
        </p:txBody>
      </p:sp>
      <p:sp>
        <p:nvSpPr>
          <p:cNvPr id="9" name="Title 1"/>
          <p:cNvSpPr>
            <a:spLocks noGrp="1"/>
          </p:cNvSpPr>
          <p:nvPr>
            <p:ph type="title"/>
          </p:nvPr>
        </p:nvSpPr>
        <p:spPr>
          <a:xfrm>
            <a:off x="1187624" y="40374"/>
            <a:ext cx="5857884" cy="868346"/>
          </a:xfrm>
        </p:spPr>
        <p:txBody>
          <a:bodyPr>
            <a:normAutofit/>
          </a:bodyPr>
          <a:lstStyle/>
          <a:p>
            <a:pPr algn="l"/>
            <a:r>
              <a:rPr lang="en-US" sz="3200" b="1" dirty="0" smtClean="0"/>
              <a:t>Questions &amp; Answers</a:t>
            </a:r>
            <a:endParaRPr lang="cs-CZ" sz="3200" b="1" dirty="0"/>
          </a:p>
        </p:txBody>
      </p:sp>
      <p:cxnSp>
        <p:nvCxnSpPr>
          <p:cNvPr id="6" name="Straight Connector 5"/>
          <p:cNvCxnSpPr/>
          <p:nvPr/>
        </p:nvCxnSpPr>
        <p:spPr>
          <a:xfrm>
            <a:off x="1285852" y="764704"/>
            <a:ext cx="753462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6" name="TextBox 5"/>
          <p:cNvSpPr txBox="1"/>
          <p:nvPr/>
        </p:nvSpPr>
        <p:spPr>
          <a:xfrm>
            <a:off x="2123728" y="2921169"/>
            <a:ext cx="4896544" cy="1015663"/>
          </a:xfrm>
          <a:prstGeom prst="rect">
            <a:avLst/>
          </a:prstGeom>
          <a:noFill/>
        </p:spPr>
        <p:txBody>
          <a:bodyPr wrap="square" rtlCol="0">
            <a:spAutoFit/>
          </a:bodyPr>
          <a:lstStyle/>
          <a:p>
            <a:pPr marL="342900" indent="-342900" algn="ctr"/>
            <a:r>
              <a:rPr lang="en-US" sz="6000" b="1" dirty="0" smtClean="0"/>
              <a:t>Thank you!</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cxnSp>
        <p:nvCxnSpPr>
          <p:cNvPr id="6" name="Straight Connector 5"/>
          <p:cNvCxnSpPr/>
          <p:nvPr/>
        </p:nvCxnSpPr>
        <p:spPr>
          <a:xfrm>
            <a:off x="1285852" y="764704"/>
            <a:ext cx="753462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4" name="Title 1"/>
          <p:cNvSpPr txBox="1">
            <a:spLocks/>
          </p:cNvSpPr>
          <p:nvPr/>
        </p:nvSpPr>
        <p:spPr>
          <a:xfrm>
            <a:off x="1187624" y="40374"/>
            <a:ext cx="5857884" cy="86834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200" b="1" dirty="0" smtClean="0"/>
              <a:t>Why Transformations Again?</a:t>
            </a:r>
            <a:endParaRPr lang="cs-CZ" sz="3200" b="1" dirty="0"/>
          </a:p>
        </p:txBody>
      </p:sp>
      <p:sp>
        <p:nvSpPr>
          <p:cNvPr id="5" name="TextBox 4"/>
          <p:cNvSpPr txBox="1"/>
          <p:nvPr/>
        </p:nvSpPr>
        <p:spPr>
          <a:xfrm>
            <a:off x="467544" y="1196752"/>
            <a:ext cx="8352928" cy="3785652"/>
          </a:xfrm>
          <a:prstGeom prst="rect">
            <a:avLst/>
          </a:prstGeom>
          <a:noFill/>
        </p:spPr>
        <p:txBody>
          <a:bodyPr wrap="square" rtlCol="0">
            <a:spAutoFit/>
          </a:bodyPr>
          <a:lstStyle/>
          <a:p>
            <a:pPr lvl="0" algn="just"/>
            <a:r>
              <a:rPr lang="en-US" sz="1600" dirty="0" smtClean="0"/>
              <a:t>FACT	Transformations are Alpha and Omega of content presentation</a:t>
            </a:r>
          </a:p>
          <a:p>
            <a:pPr marL="285750" lvl="0" indent="-285750" algn="just">
              <a:buFont typeface="Arial" pitchFamily="34" charset="0"/>
              <a:buChar char="•"/>
            </a:pPr>
            <a:endParaRPr lang="en-US" sz="1600" dirty="0" smtClean="0"/>
          </a:p>
          <a:p>
            <a:pPr lvl="0" algn="just"/>
            <a:r>
              <a:rPr lang="en-US" sz="1600" dirty="0" smtClean="0"/>
              <a:t>FACT	Kentico </a:t>
            </a:r>
            <a:r>
              <a:rPr lang="en-US" sz="1600" b="1" dirty="0" smtClean="0"/>
              <a:t>5.5 R2</a:t>
            </a:r>
            <a:r>
              <a:rPr lang="en-US" sz="1600" dirty="0" smtClean="0"/>
              <a:t> offers </a:t>
            </a:r>
            <a:r>
              <a:rPr lang="en-US" sz="1600" b="1" dirty="0" smtClean="0"/>
              <a:t>2</a:t>
            </a:r>
            <a:r>
              <a:rPr lang="en-US" sz="1600" dirty="0" smtClean="0"/>
              <a:t> transformation types </a:t>
            </a:r>
            <a:r>
              <a:rPr lang="en-US" sz="1600" dirty="0" smtClean="0">
                <a:sym typeface="Wingdings" pitchFamily="2" charset="2"/>
              </a:rPr>
              <a:t>(</a:t>
            </a:r>
            <a:r>
              <a:rPr lang="en-US" sz="1600" dirty="0" smtClean="0"/>
              <a:t>ASCX and XSLT) </a:t>
            </a:r>
            <a:r>
              <a:rPr lang="en-US" sz="1600" dirty="0" smtClean="0">
                <a:sym typeface="Wingdings" pitchFamily="2" charset="2"/>
              </a:rPr>
              <a:t> </a:t>
            </a:r>
            <a:r>
              <a:rPr lang="en-US" sz="1600" dirty="0" smtClean="0"/>
              <a:t>Kentico </a:t>
            </a:r>
            <a:r>
              <a:rPr lang="en-US" sz="1600" b="1" dirty="0" smtClean="0"/>
              <a:t>6.0 </a:t>
            </a:r>
            <a:r>
              <a:rPr lang="en-US" sz="1600" dirty="0" smtClean="0"/>
              <a:t>offers </a:t>
            </a:r>
            <a:r>
              <a:rPr lang="en-US" sz="1600" b="1" dirty="0" smtClean="0"/>
              <a:t>5 	</a:t>
            </a:r>
            <a:r>
              <a:rPr lang="en-US" sz="1600" dirty="0" smtClean="0"/>
              <a:t>types (ASCX, XSLT, Text/XML, HTML, jQuery)</a:t>
            </a:r>
          </a:p>
          <a:p>
            <a:pPr lvl="0" algn="just"/>
            <a:endParaRPr lang="en-US" sz="1600" dirty="0"/>
          </a:p>
          <a:p>
            <a:pPr lvl="0" algn="just"/>
            <a:r>
              <a:rPr lang="en-US" sz="1600" dirty="0" smtClean="0"/>
              <a:t>FACT	Each type provides different performance in rendering HTML output on the server-	side,</a:t>
            </a:r>
          </a:p>
          <a:p>
            <a:pPr lvl="0" algn="just"/>
            <a:endParaRPr lang="en-US" sz="1600" dirty="0" smtClean="0"/>
          </a:p>
          <a:p>
            <a:pPr lvl="0" algn="just"/>
            <a:endParaRPr lang="en-US" sz="1600" dirty="0" smtClean="0"/>
          </a:p>
          <a:p>
            <a:pPr lvl="0" algn="just"/>
            <a:r>
              <a:rPr lang="en-US" sz="1600" b="1" dirty="0" smtClean="0"/>
              <a:t>GOAL	Understand transformation types, what are pros and cons of each type and 	when it 	makes sense to use one type over another.</a:t>
            </a:r>
            <a:r>
              <a:rPr lang="en-US" sz="1600" dirty="0" smtClean="0"/>
              <a:t>	</a:t>
            </a:r>
            <a:endParaRPr lang="en-US" sz="1600" dirty="0"/>
          </a:p>
          <a:p>
            <a:pPr lvl="0" algn="just"/>
            <a:endParaRPr lang="en-US" sz="1600" dirty="0" smtClean="0"/>
          </a:p>
          <a:p>
            <a:pPr lvl="0" algn="just"/>
            <a:r>
              <a:rPr lang="en-US" sz="1600" u="sng" dirty="0" smtClean="0"/>
              <a:t>NOTE</a:t>
            </a:r>
            <a:r>
              <a:rPr lang="en-US" sz="1600" dirty="0" smtClean="0"/>
              <a:t>	If you are not familiar with concept of transformations please </a:t>
            </a:r>
          </a:p>
          <a:p>
            <a:pPr lvl="0" algn="just"/>
            <a:r>
              <a:rPr lang="en-US" sz="1600" dirty="0"/>
              <a:t>	</a:t>
            </a:r>
            <a:r>
              <a:rPr lang="en-US" sz="1600" dirty="0" smtClean="0"/>
              <a:t>refer </a:t>
            </a:r>
            <a:r>
              <a:rPr lang="en-US" sz="1600" dirty="0" smtClean="0">
                <a:hlinkClick r:id="rId4"/>
              </a:rPr>
              <a:t>Transformations</a:t>
            </a:r>
            <a:r>
              <a:rPr lang="en-US" sz="1600" dirty="0" smtClean="0"/>
              <a:t> section in Kentico Developer’s Guide.</a:t>
            </a:r>
            <a:endParaRPr lang="en-US" sz="1600" u="sng" dirty="0" smtClean="0"/>
          </a:p>
          <a:p>
            <a:pPr marL="285750" lvl="0" indent="-285750" algn="just">
              <a:buFont typeface="Arial" pitchFamily="34" charset="0"/>
              <a:buChar char="•"/>
            </a:pPr>
            <a:endParaRPr lang="en-US" sz="1600" dirty="0"/>
          </a:p>
        </p:txBody>
      </p:sp>
    </p:spTree>
    <p:extLst>
      <p:ext uri="{BB962C8B-B14F-4D97-AF65-F5344CB8AC3E}">
        <p14:creationId xmlns:p14="http://schemas.microsoft.com/office/powerpoint/2010/main" val="1211737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7" end="7"/>
                                            </p:txEl>
                                          </p:spTgt>
                                        </p:tgtEl>
                                        <p:attrNameLst>
                                          <p:attrName>style.visibility</p:attrName>
                                        </p:attrNameLst>
                                      </p:cBhvr>
                                      <p:to>
                                        <p:strVal val="visible"/>
                                      </p:to>
                                    </p:set>
                                    <p:animEffect transition="in" filter="fade">
                                      <p:cBhvr>
                                        <p:cTn id="7" dur="500"/>
                                        <p:tgtEl>
                                          <p:spTgt spid="5">
                                            <p:txEl>
                                              <p:pRg st="7" end="7"/>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9" end="9"/>
                                            </p:txEl>
                                          </p:spTgt>
                                        </p:tgtEl>
                                        <p:attrNameLst>
                                          <p:attrName>style.visibility</p:attrName>
                                        </p:attrNameLst>
                                      </p:cBhvr>
                                      <p:to>
                                        <p:strVal val="visible"/>
                                      </p:to>
                                    </p:set>
                                    <p:animEffect transition="in" filter="fade">
                                      <p:cBhvr>
                                        <p:cTn id="10" dur="500"/>
                                        <p:tgtEl>
                                          <p:spTgt spid="5">
                                            <p:txEl>
                                              <p:pRg st="9" end="9"/>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10" end="10"/>
                                            </p:txEl>
                                          </p:spTgt>
                                        </p:tgtEl>
                                        <p:attrNameLst>
                                          <p:attrName>style.visibility</p:attrName>
                                        </p:attrNameLst>
                                      </p:cBhvr>
                                      <p:to>
                                        <p:strVal val="visible"/>
                                      </p:to>
                                    </p:set>
                                    <p:animEffect transition="in" filter="fade">
                                      <p:cBhvr>
                                        <p:cTn id="13" dur="500"/>
                                        <p:tgtEl>
                                          <p:spTgt spid="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cxnSp>
        <p:nvCxnSpPr>
          <p:cNvPr id="6" name="Straight Connector 5"/>
          <p:cNvCxnSpPr/>
          <p:nvPr/>
        </p:nvCxnSpPr>
        <p:spPr>
          <a:xfrm>
            <a:off x="1285852" y="764704"/>
            <a:ext cx="753462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4" name="Title 1"/>
          <p:cNvSpPr txBox="1">
            <a:spLocks/>
          </p:cNvSpPr>
          <p:nvPr/>
        </p:nvSpPr>
        <p:spPr>
          <a:xfrm>
            <a:off x="1187624" y="40374"/>
            <a:ext cx="5857884" cy="86834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200" b="1" dirty="0" smtClean="0"/>
              <a:t>What’s New in 6.0?</a:t>
            </a:r>
            <a:endParaRPr lang="cs-CZ" sz="3200" b="1" dirty="0"/>
          </a:p>
        </p:txBody>
      </p:sp>
      <p:sp>
        <p:nvSpPr>
          <p:cNvPr id="5" name="TextBox 4"/>
          <p:cNvSpPr txBox="1"/>
          <p:nvPr/>
        </p:nvSpPr>
        <p:spPr>
          <a:xfrm>
            <a:off x="395536" y="1196750"/>
            <a:ext cx="8424936" cy="4770537"/>
          </a:xfrm>
          <a:prstGeom prst="rect">
            <a:avLst/>
          </a:prstGeom>
          <a:noFill/>
        </p:spPr>
        <p:txBody>
          <a:bodyPr wrap="square" rtlCol="0">
            <a:spAutoFit/>
          </a:bodyPr>
          <a:lstStyle/>
          <a:p>
            <a:pPr marL="285750" lvl="0" indent="-285750" algn="just">
              <a:buFont typeface="Arial" pitchFamily="34" charset="0"/>
              <a:buChar char="•"/>
            </a:pPr>
            <a:r>
              <a:rPr lang="en-US" sz="1600" b="1" dirty="0" smtClean="0"/>
              <a:t>Transformation types</a:t>
            </a:r>
          </a:p>
          <a:p>
            <a:pPr lvl="0" algn="just"/>
            <a:endParaRPr lang="en-US" sz="1600" dirty="0" smtClean="0"/>
          </a:p>
          <a:p>
            <a:pPr lvl="1" algn="just"/>
            <a:r>
              <a:rPr lang="en-US" sz="1600" dirty="0" smtClean="0"/>
              <a:t>ASCX 	</a:t>
            </a:r>
            <a:r>
              <a:rPr lang="en-US" sz="1600" i="1" dirty="0" smtClean="0"/>
              <a:t>&lt; 6.0</a:t>
            </a:r>
          </a:p>
          <a:p>
            <a:pPr lvl="1" algn="just"/>
            <a:r>
              <a:rPr lang="en-US" sz="1600" dirty="0" smtClean="0"/>
              <a:t>XSLT		</a:t>
            </a:r>
            <a:r>
              <a:rPr lang="en-US" sz="1600" i="1" dirty="0" smtClean="0"/>
              <a:t>&lt; 6.0</a:t>
            </a:r>
          </a:p>
          <a:p>
            <a:pPr lvl="1" algn="just"/>
            <a:r>
              <a:rPr lang="en-US" sz="1600" dirty="0" smtClean="0"/>
              <a:t>Text/XML	</a:t>
            </a:r>
            <a:r>
              <a:rPr lang="en-US" sz="1600" i="1" dirty="0" smtClean="0"/>
              <a:t>NEW</a:t>
            </a:r>
          </a:p>
          <a:p>
            <a:pPr lvl="1" algn="just"/>
            <a:r>
              <a:rPr lang="en-US" sz="1600" dirty="0" smtClean="0"/>
              <a:t>HTML	</a:t>
            </a:r>
            <a:r>
              <a:rPr lang="en-US" sz="1600" i="1" dirty="0" smtClean="0"/>
              <a:t>NEW</a:t>
            </a:r>
            <a:endParaRPr lang="en-US" sz="1600" i="1" dirty="0"/>
          </a:p>
          <a:p>
            <a:pPr lvl="1" algn="just"/>
            <a:r>
              <a:rPr lang="en-US" sz="1600" dirty="0" smtClean="0"/>
              <a:t>jQuery	</a:t>
            </a:r>
            <a:r>
              <a:rPr lang="en-US" sz="1600" i="1" dirty="0" smtClean="0"/>
              <a:t>NEW</a:t>
            </a:r>
            <a:endParaRPr lang="en-US" sz="1600" i="1" dirty="0"/>
          </a:p>
          <a:p>
            <a:pPr lvl="0" algn="just"/>
            <a:endParaRPr lang="en-US" sz="1600" dirty="0"/>
          </a:p>
          <a:p>
            <a:pPr marL="285750" lvl="0" indent="-285750" algn="just">
              <a:buFont typeface="Arial" pitchFamily="34" charset="0"/>
              <a:buChar char="•"/>
            </a:pPr>
            <a:r>
              <a:rPr lang="en-US" sz="1600" b="1" dirty="0" smtClean="0"/>
              <a:t>Transformation specific CSS styles</a:t>
            </a:r>
          </a:p>
          <a:p>
            <a:pPr marL="742950" lvl="1" indent="-285750" algn="just">
              <a:buFont typeface="Arial" pitchFamily="34" charset="0"/>
              <a:buChar char="•"/>
            </a:pPr>
            <a:r>
              <a:rPr lang="en-US" sz="1600" dirty="0" smtClean="0"/>
              <a:t>More on </a:t>
            </a:r>
            <a:r>
              <a:rPr lang="en-US" sz="1600" dirty="0" smtClean="0">
                <a:hlinkClick r:id="rId4"/>
              </a:rPr>
              <a:t>CSS for page components</a:t>
            </a:r>
            <a:endParaRPr lang="en-US" sz="1600" dirty="0"/>
          </a:p>
          <a:p>
            <a:pPr lvl="0" algn="just"/>
            <a:endParaRPr lang="en-US" sz="1600" dirty="0" smtClean="0"/>
          </a:p>
          <a:p>
            <a:pPr marL="285750" lvl="0" indent="-285750" algn="just">
              <a:buFont typeface="Arial" pitchFamily="34" charset="0"/>
              <a:buChar char="•"/>
            </a:pPr>
            <a:r>
              <a:rPr lang="en-US" sz="1600" b="1" dirty="0" smtClean="0"/>
              <a:t>The Theme tab</a:t>
            </a:r>
          </a:p>
          <a:p>
            <a:pPr marL="742950" lvl="1" indent="-285750" algn="just">
              <a:buFont typeface="Arial" pitchFamily="34" charset="0"/>
              <a:buChar char="•"/>
            </a:pPr>
            <a:r>
              <a:rPr lang="en-US" sz="1600" dirty="0" smtClean="0"/>
              <a:t>More on </a:t>
            </a:r>
            <a:r>
              <a:rPr lang="en-US" sz="1600" dirty="0" smtClean="0">
                <a:hlinkClick r:id="rId5"/>
              </a:rPr>
              <a:t>App themes</a:t>
            </a:r>
            <a:endParaRPr lang="en-US" sz="1600" dirty="0" smtClean="0"/>
          </a:p>
          <a:p>
            <a:pPr marL="285750" lvl="0" indent="-285750" algn="just">
              <a:buFont typeface="Arial" pitchFamily="34" charset="0"/>
              <a:buChar char="•"/>
            </a:pPr>
            <a:endParaRPr lang="en-US" sz="1600" b="1" dirty="0"/>
          </a:p>
          <a:p>
            <a:pPr marL="285750" lvl="0" indent="-285750" algn="just">
              <a:buFont typeface="Arial" pitchFamily="34" charset="0"/>
              <a:buChar char="•"/>
            </a:pPr>
            <a:r>
              <a:rPr lang="en-US" sz="1600" b="1" dirty="0" smtClean="0"/>
              <a:t>Object versioning</a:t>
            </a:r>
          </a:p>
          <a:p>
            <a:pPr marL="742950" lvl="1" indent="-285750" algn="just">
              <a:buFont typeface="Arial" pitchFamily="34" charset="0"/>
              <a:buChar char="•"/>
            </a:pPr>
            <a:r>
              <a:rPr lang="en-US" sz="1600" dirty="0" smtClean="0"/>
              <a:t>More on </a:t>
            </a:r>
            <a:r>
              <a:rPr lang="en-US" sz="1600" dirty="0" smtClean="0">
                <a:hlinkClick r:id="rId6"/>
              </a:rPr>
              <a:t>Object versioning</a:t>
            </a:r>
            <a:endParaRPr lang="en-US" sz="1600" dirty="0" smtClean="0"/>
          </a:p>
          <a:p>
            <a:pPr marL="285750" lvl="0" indent="-285750" algn="just">
              <a:buFont typeface="Arial" pitchFamily="34" charset="0"/>
              <a:buChar char="•"/>
            </a:pPr>
            <a:endParaRPr lang="en-US" sz="1600" b="1" dirty="0"/>
          </a:p>
          <a:p>
            <a:pPr marL="285750" lvl="0" indent="-285750" algn="just">
              <a:buFont typeface="Arial" pitchFamily="34" charset="0"/>
              <a:buChar char="•"/>
            </a:pPr>
            <a:r>
              <a:rPr lang="en-US" sz="1600" b="1" dirty="0" smtClean="0"/>
              <a:t>Macro expressions + K# + Intellisense</a:t>
            </a:r>
          </a:p>
          <a:p>
            <a:pPr marL="742950" lvl="1" indent="-285750" algn="just">
              <a:buFont typeface="Arial" pitchFamily="34" charset="0"/>
              <a:buChar char="•"/>
            </a:pPr>
            <a:r>
              <a:rPr lang="en-US" sz="1600" dirty="0" smtClean="0"/>
              <a:t>More on </a:t>
            </a:r>
            <a:r>
              <a:rPr lang="en-US" sz="1600" dirty="0" smtClean="0">
                <a:hlinkClick r:id="rId7"/>
              </a:rPr>
              <a:t>Macro expressions</a:t>
            </a:r>
            <a:endParaRPr lang="en-US" sz="1600" dirty="0"/>
          </a:p>
        </p:txBody>
      </p:sp>
      <p:pic>
        <p:nvPicPr>
          <p:cNvPr id="1026"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99992" y="1196751"/>
            <a:ext cx="4320480" cy="4770537"/>
          </a:xfrm>
          <a:prstGeom prst="rect">
            <a:avLst/>
          </a:prstGeom>
          <a:noFill/>
          <a:ln>
            <a:noFill/>
          </a:ln>
          <a:effectLst>
            <a:outerShdw blurRad="127000" dist="101600" sx="102000" sy="102000" algn="l"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048762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cxnSp>
        <p:nvCxnSpPr>
          <p:cNvPr id="6" name="Straight Connector 5"/>
          <p:cNvCxnSpPr/>
          <p:nvPr/>
        </p:nvCxnSpPr>
        <p:spPr>
          <a:xfrm>
            <a:off x="1285852" y="764704"/>
            <a:ext cx="753462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4" name="Title 1"/>
          <p:cNvSpPr txBox="1">
            <a:spLocks/>
          </p:cNvSpPr>
          <p:nvPr/>
        </p:nvSpPr>
        <p:spPr>
          <a:xfrm>
            <a:off x="1187624" y="40374"/>
            <a:ext cx="5857884" cy="86834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200" b="1" dirty="0" smtClean="0"/>
              <a:t>ASCX Transformations</a:t>
            </a:r>
            <a:endParaRPr lang="cs-CZ" sz="3200" b="1" dirty="0"/>
          </a:p>
        </p:txBody>
      </p:sp>
      <p:sp>
        <p:nvSpPr>
          <p:cNvPr id="5" name="TextBox 4"/>
          <p:cNvSpPr txBox="1"/>
          <p:nvPr/>
        </p:nvSpPr>
        <p:spPr>
          <a:xfrm>
            <a:off x="323528" y="908720"/>
            <a:ext cx="8496944" cy="5770811"/>
          </a:xfrm>
          <a:prstGeom prst="rect">
            <a:avLst/>
          </a:prstGeom>
          <a:noFill/>
        </p:spPr>
        <p:txBody>
          <a:bodyPr wrap="square" rtlCol="0">
            <a:spAutoFit/>
          </a:bodyPr>
          <a:lstStyle/>
          <a:p>
            <a:pPr lvl="0" algn="just"/>
            <a:r>
              <a:rPr lang="en-US" sz="1600" b="1" dirty="0" smtClean="0"/>
              <a:t>PROS</a:t>
            </a:r>
          </a:p>
          <a:p>
            <a:pPr lvl="0" algn="just"/>
            <a:endParaRPr lang="en-US" sz="1600" dirty="0" smtClean="0"/>
          </a:p>
          <a:p>
            <a:pPr marL="742950" lvl="1" indent="-285750" algn="just">
              <a:buFont typeface="Arial" pitchFamily="34" charset="0"/>
              <a:buChar char="•"/>
            </a:pPr>
            <a:r>
              <a:rPr lang="en-US" sz="1600" dirty="0" smtClean="0"/>
              <a:t>Supports ASCX </a:t>
            </a:r>
            <a:r>
              <a:rPr lang="en-US" sz="1600" dirty="0"/>
              <a:t>markup </a:t>
            </a:r>
            <a:r>
              <a:rPr lang="en-US" sz="1600" dirty="0" smtClean="0"/>
              <a:t>language, inline </a:t>
            </a:r>
            <a:r>
              <a:rPr lang="en-US" sz="1600" dirty="0"/>
              <a:t>code and nested </a:t>
            </a:r>
            <a:r>
              <a:rPr lang="en-US" sz="1600" dirty="0" smtClean="0"/>
              <a:t>controls,</a:t>
            </a:r>
          </a:p>
          <a:p>
            <a:pPr marL="1200150" lvl="2" indent="-285750" algn="just">
              <a:buFont typeface="Arial" pitchFamily="34" charset="0"/>
              <a:buChar char="•"/>
            </a:pPr>
            <a:r>
              <a:rPr lang="en-US" sz="1400" dirty="0" err="1" smtClean="0">
                <a:latin typeface="Courier New" pitchFamily="49" charset="0"/>
                <a:cs typeface="Courier New" pitchFamily="49" charset="0"/>
              </a:rPr>
              <a:t>DelayedLoading</a:t>
            </a:r>
            <a:r>
              <a:rPr lang="en-US" sz="1400" dirty="0" smtClean="0"/>
              <a:t>, </a:t>
            </a:r>
            <a:r>
              <a:rPr lang="en-US" sz="1400" dirty="0" err="1" smtClean="0">
                <a:latin typeface="Courier New" pitchFamily="49" charset="0"/>
                <a:cs typeface="Courier New" pitchFamily="49" charset="0"/>
              </a:rPr>
              <a:t>StopProcessing</a:t>
            </a:r>
            <a:r>
              <a:rPr lang="en-US" sz="1400" dirty="0" smtClean="0">
                <a:latin typeface="Courier New" pitchFamily="49" charset="0"/>
                <a:cs typeface="Courier New" pitchFamily="49" charset="0"/>
              </a:rPr>
              <a:t> </a:t>
            </a:r>
            <a:r>
              <a:rPr lang="en-US" sz="1400" dirty="0"/>
              <a:t>properties to sync </a:t>
            </a:r>
            <a:r>
              <a:rPr lang="en-US" sz="1400" dirty="0" smtClean="0"/>
              <a:t>nested control’s life cycle,</a:t>
            </a:r>
          </a:p>
          <a:p>
            <a:pPr marL="742950" lvl="1" indent="-285750" algn="just">
              <a:buFont typeface="Arial" pitchFamily="34" charset="0"/>
              <a:buChar char="•"/>
            </a:pPr>
            <a:endParaRPr lang="en-US" sz="1600" dirty="0" smtClean="0"/>
          </a:p>
          <a:p>
            <a:pPr marL="742950" lvl="1" indent="-285750" algn="just">
              <a:buFont typeface="Arial" pitchFamily="34" charset="0"/>
              <a:buChar char="•"/>
            </a:pPr>
            <a:r>
              <a:rPr lang="en-US" sz="1600" dirty="0" smtClean="0"/>
              <a:t>Provides access to the parent webpart properties,</a:t>
            </a:r>
          </a:p>
          <a:p>
            <a:pPr marL="742950" lvl="1" indent="-285750" algn="just">
              <a:buFont typeface="Arial" pitchFamily="34" charset="0"/>
              <a:buChar char="•"/>
            </a:pPr>
            <a:endParaRPr lang="en-US" sz="1600" dirty="0" smtClean="0"/>
          </a:p>
          <a:p>
            <a:pPr lvl="0" algn="just"/>
            <a:r>
              <a:rPr lang="en-US" sz="1200" dirty="0">
                <a:latin typeface="Courier New" pitchFamily="49" charset="0"/>
                <a:cs typeface="Courier New" pitchFamily="49" charset="0"/>
              </a:rPr>
              <a:t>	</a:t>
            </a:r>
            <a:r>
              <a:rPr lang="en-US" sz="1100" dirty="0" smtClean="0">
                <a:latin typeface="Courier New" pitchFamily="49" charset="0"/>
                <a:cs typeface="Courier New" pitchFamily="49" charset="0"/>
              </a:rPr>
              <a:t>&lt;%# </a:t>
            </a:r>
            <a:r>
              <a:rPr lang="en-US" sz="1100" dirty="0" err="1">
                <a:latin typeface="Courier New" pitchFamily="49" charset="0"/>
                <a:cs typeface="Courier New" pitchFamily="49" charset="0"/>
              </a:rPr>
              <a:t>GetDataControlValue</a:t>
            </a:r>
            <a:r>
              <a:rPr lang="en-US" sz="1100" dirty="0">
                <a:latin typeface="Courier New" pitchFamily="49" charset="0"/>
                <a:cs typeface="Courier New" pitchFamily="49" charset="0"/>
              </a:rPr>
              <a:t>("</a:t>
            </a:r>
            <a:r>
              <a:rPr lang="en-US" sz="1100" dirty="0" err="1">
                <a:latin typeface="Courier New" pitchFamily="49" charset="0"/>
                <a:cs typeface="Courier New" pitchFamily="49" charset="0"/>
              </a:rPr>
              <a:t>WebPartTitle</a:t>
            </a:r>
            <a:r>
              <a:rPr lang="en-US" sz="1100" dirty="0">
                <a:latin typeface="Courier New" pitchFamily="49" charset="0"/>
                <a:cs typeface="Courier New" pitchFamily="49" charset="0"/>
              </a:rPr>
              <a:t>") </a:t>
            </a:r>
            <a:r>
              <a:rPr lang="en-US" sz="1100" dirty="0" smtClean="0">
                <a:latin typeface="Courier New" pitchFamily="49" charset="0"/>
                <a:cs typeface="Courier New" pitchFamily="49" charset="0"/>
              </a:rPr>
              <a:t>%&gt;</a:t>
            </a:r>
          </a:p>
          <a:p>
            <a:pPr marL="285750" lvl="0" indent="-285750" algn="just">
              <a:buFont typeface="Arial" pitchFamily="34" charset="0"/>
              <a:buChar char="•"/>
            </a:pPr>
            <a:endParaRPr lang="en-US" sz="1600" dirty="0" smtClean="0"/>
          </a:p>
          <a:p>
            <a:pPr marL="742950" lvl="1" indent="-285750" algn="just">
              <a:buFont typeface="Arial" pitchFamily="34" charset="0"/>
              <a:buChar char="•"/>
            </a:pPr>
            <a:r>
              <a:rPr lang="en-US" sz="1600" dirty="0" smtClean="0"/>
              <a:t>Custom functions implemented </a:t>
            </a:r>
            <a:r>
              <a:rPr lang="en-US" sz="1600" dirty="0"/>
              <a:t>as static methods and </a:t>
            </a:r>
            <a:r>
              <a:rPr lang="en-US" sz="1600" dirty="0" smtClean="0"/>
              <a:t>called from transformations using </a:t>
            </a:r>
            <a:r>
              <a:rPr lang="en-US" sz="1600" dirty="0"/>
              <a:t>full </a:t>
            </a:r>
            <a:r>
              <a:rPr lang="en-US" sz="1600" dirty="0" smtClean="0"/>
              <a:t>name.</a:t>
            </a:r>
          </a:p>
          <a:p>
            <a:pPr marL="742950" lvl="1" indent="-285750" algn="just">
              <a:buFont typeface="Arial" pitchFamily="34" charset="0"/>
              <a:buChar char="•"/>
            </a:pPr>
            <a:endParaRPr lang="en-US" sz="1600" dirty="0"/>
          </a:p>
          <a:p>
            <a:pPr algn="just"/>
            <a:r>
              <a:rPr lang="en-US" sz="1600" b="1" dirty="0" smtClean="0"/>
              <a:t>CONS</a:t>
            </a:r>
          </a:p>
          <a:p>
            <a:pPr algn="just"/>
            <a:endParaRPr lang="en-US" sz="1600" dirty="0" smtClean="0"/>
          </a:p>
          <a:p>
            <a:pPr marL="742950" lvl="1" indent="-285750" algn="just">
              <a:buFont typeface="Arial" pitchFamily="34" charset="0"/>
              <a:buChar char="•"/>
            </a:pPr>
            <a:r>
              <a:rPr lang="en-US" sz="1600" dirty="0" smtClean="0"/>
              <a:t>Missing user-friendly macro expression support, no Intellisense, macros </a:t>
            </a:r>
            <a:r>
              <a:rPr lang="en-US" sz="1600" dirty="0"/>
              <a:t>resolved </a:t>
            </a:r>
            <a:r>
              <a:rPr lang="en-US" sz="1600" dirty="0" smtClean="0"/>
              <a:t>using</a:t>
            </a:r>
            <a:endParaRPr lang="en-US" sz="1600" dirty="0"/>
          </a:p>
          <a:p>
            <a:pPr lvl="1" algn="just"/>
            <a:r>
              <a:rPr lang="en-US" sz="1600" dirty="0" smtClean="0"/>
              <a:t>		</a:t>
            </a:r>
          </a:p>
          <a:p>
            <a:pPr algn="just"/>
            <a:r>
              <a:rPr lang="en-US" sz="1050" dirty="0" smtClean="0">
                <a:latin typeface="Courier New" pitchFamily="49" charset="0"/>
                <a:cs typeface="Courier New" pitchFamily="49" charset="0"/>
              </a:rPr>
              <a:t>	&lt;%# </a:t>
            </a:r>
            <a:r>
              <a:rPr lang="en-US" sz="1050" dirty="0" err="1">
                <a:latin typeface="Courier New" pitchFamily="49" charset="0"/>
                <a:cs typeface="Courier New" pitchFamily="49" charset="0"/>
              </a:rPr>
              <a:t>CMSContext.CurrentUser.UserName</a:t>
            </a:r>
            <a:r>
              <a:rPr lang="en-US" sz="1050" dirty="0">
                <a:latin typeface="Courier New" pitchFamily="49" charset="0"/>
                <a:cs typeface="Courier New" pitchFamily="49" charset="0"/>
              </a:rPr>
              <a:t> </a:t>
            </a:r>
            <a:r>
              <a:rPr lang="en-US" sz="1050" dirty="0" smtClean="0">
                <a:latin typeface="Courier New" pitchFamily="49" charset="0"/>
                <a:cs typeface="Courier New" pitchFamily="49" charset="0"/>
              </a:rPr>
              <a:t>%&gt;</a:t>
            </a:r>
            <a:endParaRPr lang="en-US" sz="1050" dirty="0">
              <a:latin typeface="Courier New" pitchFamily="49" charset="0"/>
              <a:cs typeface="Courier New" pitchFamily="49" charset="0"/>
            </a:endParaRPr>
          </a:p>
          <a:p>
            <a:pPr lvl="1" algn="just"/>
            <a:r>
              <a:rPr lang="en-US" sz="1050" dirty="0" smtClean="0">
                <a:latin typeface="Courier New" pitchFamily="49" charset="0"/>
                <a:cs typeface="Courier New" pitchFamily="49" charset="0"/>
              </a:rPr>
              <a:t>	&lt;%# </a:t>
            </a:r>
            <a:r>
              <a:rPr lang="en-US" sz="1050" dirty="0" err="1" smtClean="0">
                <a:latin typeface="Courier New" pitchFamily="49" charset="0"/>
                <a:cs typeface="Courier New" pitchFamily="49" charset="0"/>
              </a:rPr>
              <a:t>CMSContext.CurrentResolver.ResolveMacros</a:t>
            </a:r>
            <a:r>
              <a:rPr lang="en-US" sz="1050" dirty="0" smtClean="0">
                <a:latin typeface="Courier New" pitchFamily="49" charset="0"/>
                <a:cs typeface="Courier New" pitchFamily="49" charset="0"/>
              </a:rPr>
              <a:t>("{%</a:t>
            </a:r>
            <a:r>
              <a:rPr lang="en-US" sz="1050" dirty="0" err="1" smtClean="0">
                <a:latin typeface="Courier New" pitchFamily="49" charset="0"/>
                <a:cs typeface="Courier New" pitchFamily="49" charset="0"/>
              </a:rPr>
              <a:t>CMSContext.CurrentUser.UserName</a:t>
            </a:r>
            <a:r>
              <a:rPr lang="en-US" sz="1050" dirty="0" smtClean="0">
                <a:latin typeface="Courier New" pitchFamily="49" charset="0"/>
                <a:cs typeface="Courier New" pitchFamily="49" charset="0"/>
              </a:rPr>
              <a:t>%}") %&gt;</a:t>
            </a:r>
          </a:p>
          <a:p>
            <a:pPr lvl="1" algn="just"/>
            <a:endParaRPr lang="en-US" sz="1600" dirty="0" smtClean="0">
              <a:latin typeface="Courier New" pitchFamily="49" charset="0"/>
              <a:cs typeface="Courier New" pitchFamily="49" charset="0"/>
            </a:endParaRPr>
          </a:p>
          <a:p>
            <a:pPr marL="742950" lvl="1" indent="-285750" algn="just">
              <a:buFont typeface="Arial" pitchFamily="34" charset="0"/>
              <a:buChar char="•"/>
            </a:pPr>
            <a:r>
              <a:rPr lang="en-US" sz="1600" dirty="0" smtClean="0"/>
              <a:t>ASCX transformation = </a:t>
            </a:r>
            <a:r>
              <a:rPr lang="en-US" sz="1600" u="sng" dirty="0" smtClean="0"/>
              <a:t>virtual control</a:t>
            </a:r>
            <a:r>
              <a:rPr lang="en-US" sz="1600" dirty="0" smtClean="0"/>
              <a:t> = requires Virtual Path Provider </a:t>
            </a:r>
          </a:p>
          <a:p>
            <a:pPr lvl="2" indent="-171450" algn="just"/>
            <a:r>
              <a:rPr lang="en-US" sz="1600" dirty="0" smtClean="0"/>
              <a:t>to load and compile transformation on </a:t>
            </a:r>
            <a:r>
              <a:rPr lang="en-US" sz="1600" dirty="0"/>
              <a:t>the fly </a:t>
            </a:r>
            <a:r>
              <a:rPr lang="en-US" sz="1600" dirty="0" smtClean="0"/>
              <a:t>= CPU + RAM overhead</a:t>
            </a:r>
            <a:endParaRPr lang="en-US" sz="1600" dirty="0"/>
          </a:p>
          <a:p>
            <a:pPr lvl="2" indent="-171450" algn="just"/>
            <a:endParaRPr lang="en-US" sz="1600" dirty="0"/>
          </a:p>
          <a:p>
            <a:pPr marL="742950" lvl="1" indent="-285750" algn="just">
              <a:buFont typeface="Arial" pitchFamily="34" charset="0"/>
              <a:buChar char="•"/>
            </a:pPr>
            <a:r>
              <a:rPr lang="en-US" sz="1600" dirty="0" smtClean="0"/>
              <a:t>Application restarting caused by exceeding number of </a:t>
            </a:r>
          </a:p>
          <a:p>
            <a:pPr marL="742950" lvl="1" algn="just">
              <a:tabLst>
                <a:tab pos="742950" algn="l"/>
              </a:tabLst>
            </a:pPr>
            <a:r>
              <a:rPr lang="en-US" sz="1600" dirty="0" smtClean="0"/>
              <a:t>re-compiles</a:t>
            </a:r>
          </a:p>
        </p:txBody>
      </p:sp>
    </p:spTree>
    <p:extLst>
      <p:ext uri="{BB962C8B-B14F-4D97-AF65-F5344CB8AC3E}">
        <p14:creationId xmlns:p14="http://schemas.microsoft.com/office/powerpoint/2010/main" val="16057507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cxnSp>
        <p:nvCxnSpPr>
          <p:cNvPr id="6" name="Straight Connector 5"/>
          <p:cNvCxnSpPr/>
          <p:nvPr/>
        </p:nvCxnSpPr>
        <p:spPr>
          <a:xfrm>
            <a:off x="1285852" y="764704"/>
            <a:ext cx="753462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4" name="Title 1"/>
          <p:cNvSpPr txBox="1">
            <a:spLocks/>
          </p:cNvSpPr>
          <p:nvPr/>
        </p:nvSpPr>
        <p:spPr>
          <a:xfrm>
            <a:off x="1187624" y="40374"/>
            <a:ext cx="5857884" cy="86834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200" b="1" dirty="0" smtClean="0"/>
              <a:t>XSLT Transformations</a:t>
            </a:r>
            <a:endParaRPr lang="cs-CZ" sz="3200" b="1" dirty="0"/>
          </a:p>
        </p:txBody>
      </p:sp>
      <p:sp>
        <p:nvSpPr>
          <p:cNvPr id="5" name="TextBox 4"/>
          <p:cNvSpPr txBox="1"/>
          <p:nvPr/>
        </p:nvSpPr>
        <p:spPr>
          <a:xfrm>
            <a:off x="323528" y="908720"/>
            <a:ext cx="8496944" cy="5816977"/>
          </a:xfrm>
          <a:prstGeom prst="rect">
            <a:avLst/>
          </a:prstGeom>
          <a:noFill/>
        </p:spPr>
        <p:txBody>
          <a:bodyPr wrap="square" rtlCol="0">
            <a:spAutoFit/>
          </a:bodyPr>
          <a:lstStyle/>
          <a:p>
            <a:pPr lvl="0" algn="just"/>
            <a:r>
              <a:rPr lang="en-US" sz="1600" b="1" dirty="0" smtClean="0"/>
              <a:t>PROS</a:t>
            </a:r>
          </a:p>
          <a:p>
            <a:pPr lvl="0" algn="just"/>
            <a:endParaRPr lang="en-US" sz="1600" dirty="0" smtClean="0"/>
          </a:p>
          <a:p>
            <a:pPr marL="742950" lvl="1" indent="-285750" algn="just">
              <a:buFont typeface="Arial" pitchFamily="34" charset="0"/>
              <a:buChar char="•"/>
            </a:pPr>
            <a:r>
              <a:rPr lang="en-US" sz="1600" dirty="0" smtClean="0">
                <a:hlinkClick r:id="rId4"/>
              </a:rPr>
              <a:t>XSLT</a:t>
            </a:r>
            <a:r>
              <a:rPr lang="en-US" sz="1600" dirty="0" smtClean="0"/>
              <a:t> = e</a:t>
            </a:r>
            <a:r>
              <a:rPr lang="en-US" sz="1600" b="1" dirty="0" smtClean="0"/>
              <a:t>X</a:t>
            </a:r>
            <a:r>
              <a:rPr lang="en-US" sz="1600" dirty="0" smtClean="0"/>
              <a:t>tensible </a:t>
            </a:r>
            <a:r>
              <a:rPr lang="en-US" sz="1600" b="1" dirty="0"/>
              <a:t>S</a:t>
            </a:r>
            <a:r>
              <a:rPr lang="en-US" sz="1600" dirty="0"/>
              <a:t>tylesheet </a:t>
            </a:r>
            <a:r>
              <a:rPr lang="en-US" sz="1600" b="1" dirty="0"/>
              <a:t>L</a:t>
            </a:r>
            <a:r>
              <a:rPr lang="en-US" sz="1600" dirty="0"/>
              <a:t>anguage </a:t>
            </a:r>
            <a:r>
              <a:rPr lang="en-US" sz="1600" b="1" dirty="0" smtClean="0"/>
              <a:t>T</a:t>
            </a:r>
            <a:r>
              <a:rPr lang="en-US" sz="1600" dirty="0" smtClean="0"/>
              <a:t>ransformation,</a:t>
            </a:r>
          </a:p>
          <a:p>
            <a:pPr marL="742950" lvl="1" indent="-285750" algn="just">
              <a:buFont typeface="Arial" pitchFamily="34" charset="0"/>
              <a:buChar char="•"/>
            </a:pPr>
            <a:endParaRPr lang="en-US" sz="1600" dirty="0" smtClean="0"/>
          </a:p>
          <a:p>
            <a:pPr marL="742950" lvl="1" indent="-285750" algn="just">
              <a:buFont typeface="Arial" pitchFamily="34" charset="0"/>
              <a:buChar char="•"/>
            </a:pPr>
            <a:r>
              <a:rPr lang="en-US" sz="1600" dirty="0" smtClean="0"/>
              <a:t>Data </a:t>
            </a:r>
            <a:r>
              <a:rPr lang="en-US" sz="1600" dirty="0"/>
              <a:t>source-agnostic </a:t>
            </a:r>
            <a:r>
              <a:rPr lang="en-US" sz="1600" dirty="0" smtClean="0"/>
              <a:t>= can be </a:t>
            </a:r>
            <a:r>
              <a:rPr lang="en-US" sz="1600" dirty="0"/>
              <a:t>used with any data source </a:t>
            </a:r>
            <a:r>
              <a:rPr lang="en-US" sz="1600" dirty="0" smtClean="0"/>
              <a:t>serialized to XML,</a:t>
            </a:r>
            <a:endParaRPr lang="en-US" sz="1100" dirty="0" smtClean="0">
              <a:latin typeface="Courier New" pitchFamily="49" charset="0"/>
              <a:cs typeface="Courier New" pitchFamily="49" charset="0"/>
            </a:endParaRPr>
          </a:p>
          <a:p>
            <a:pPr marL="285750" lvl="0" indent="-285750" algn="just">
              <a:buFont typeface="Arial" pitchFamily="34" charset="0"/>
              <a:buChar char="•"/>
            </a:pPr>
            <a:endParaRPr lang="en-US" sz="1600" dirty="0" smtClean="0"/>
          </a:p>
          <a:p>
            <a:pPr marL="742950" lvl="1" indent="-285750" algn="just">
              <a:buFont typeface="Arial" pitchFamily="34" charset="0"/>
              <a:buChar char="•"/>
            </a:pPr>
            <a:r>
              <a:rPr lang="en-US" sz="1600" dirty="0" smtClean="0"/>
              <a:t>XSLT only manipulates </a:t>
            </a:r>
            <a:r>
              <a:rPr lang="en-US" sz="1600" dirty="0"/>
              <a:t>the source tree </a:t>
            </a:r>
            <a:r>
              <a:rPr lang="en-US" sz="1600" dirty="0" smtClean="0"/>
              <a:t>= original </a:t>
            </a:r>
            <a:r>
              <a:rPr lang="en-US" sz="1600" dirty="0"/>
              <a:t>XML </a:t>
            </a:r>
            <a:r>
              <a:rPr lang="en-US" sz="1600" dirty="0" smtClean="0"/>
              <a:t>source is </a:t>
            </a:r>
            <a:r>
              <a:rPr lang="en-US" sz="1600" dirty="0"/>
              <a:t>left </a:t>
            </a:r>
            <a:r>
              <a:rPr lang="en-US" sz="1600" dirty="0" smtClean="0"/>
              <a:t>unchanged,</a:t>
            </a:r>
          </a:p>
          <a:p>
            <a:pPr marL="1200150" lvl="2" indent="-285750" algn="just">
              <a:buFont typeface="Arial" pitchFamily="34" charset="0"/>
              <a:buChar char="•"/>
            </a:pPr>
            <a:r>
              <a:rPr lang="en-US" sz="1400" dirty="0" smtClean="0"/>
              <a:t>Filter/sort data on-the-fly = data retrieved just once, </a:t>
            </a:r>
          </a:p>
          <a:p>
            <a:pPr marL="1200150" lvl="2" indent="-285750" algn="just">
              <a:buFont typeface="Arial" pitchFamily="34" charset="0"/>
              <a:buChar char="•"/>
            </a:pPr>
            <a:r>
              <a:rPr lang="en-US" sz="1400" dirty="0" smtClean="0"/>
              <a:t>No SQL query with updated WHERE/ORDER BY executed to filter/sort (unlike other web parts do),</a:t>
            </a:r>
          </a:p>
          <a:p>
            <a:pPr marL="1200150" lvl="2" indent="-285750" algn="just">
              <a:buFont typeface="Arial" pitchFamily="34" charset="0"/>
              <a:buChar char="•"/>
            </a:pPr>
            <a:r>
              <a:rPr lang="en-US" sz="1400" dirty="0" smtClean="0"/>
              <a:t>Great </a:t>
            </a:r>
            <a:r>
              <a:rPr lang="en-US" sz="1400" dirty="0"/>
              <a:t>when sharing the same data with other controls (re-using </a:t>
            </a:r>
            <a:r>
              <a:rPr lang="en-US" sz="1400" dirty="0" smtClean="0"/>
              <a:t>the content),</a:t>
            </a:r>
          </a:p>
          <a:p>
            <a:pPr marL="1200150" lvl="2" indent="-285750" algn="just">
              <a:buFont typeface="Arial" pitchFamily="34" charset="0"/>
              <a:buChar char="•"/>
            </a:pPr>
            <a:endParaRPr lang="en-US" sz="1400" dirty="0"/>
          </a:p>
          <a:p>
            <a:pPr marL="742950" lvl="1" indent="-285750" algn="just">
              <a:buFont typeface="Arial" pitchFamily="34" charset="0"/>
              <a:buChar char="•"/>
            </a:pPr>
            <a:r>
              <a:rPr lang="en-US" sz="1600" dirty="0"/>
              <a:t>Using </a:t>
            </a:r>
            <a:r>
              <a:rPr lang="en-US" sz="1600" dirty="0" smtClean="0">
                <a:hlinkClick r:id="rId5"/>
              </a:rPr>
              <a:t>XSL-FO</a:t>
            </a:r>
            <a:r>
              <a:rPr lang="en-US" sz="1600" dirty="0" smtClean="0"/>
              <a:t> = e</a:t>
            </a:r>
            <a:r>
              <a:rPr lang="en-US" sz="1600" b="1" dirty="0" smtClean="0"/>
              <a:t>X</a:t>
            </a:r>
            <a:r>
              <a:rPr lang="en-US" sz="1600" dirty="0" smtClean="0"/>
              <a:t>tensible </a:t>
            </a:r>
            <a:r>
              <a:rPr lang="en-US" sz="1600" b="1" dirty="0" smtClean="0"/>
              <a:t>S</a:t>
            </a:r>
            <a:r>
              <a:rPr lang="en-US" sz="1600" dirty="0" smtClean="0"/>
              <a:t>tylesheet </a:t>
            </a:r>
            <a:r>
              <a:rPr lang="en-US" sz="1600" b="1" dirty="0" smtClean="0"/>
              <a:t>L</a:t>
            </a:r>
            <a:r>
              <a:rPr lang="en-US" sz="1600" dirty="0" smtClean="0"/>
              <a:t>anguage – </a:t>
            </a:r>
            <a:r>
              <a:rPr lang="en-US" sz="1600" b="1" dirty="0" smtClean="0"/>
              <a:t>F</a:t>
            </a:r>
            <a:r>
              <a:rPr lang="en-US" sz="1600" dirty="0" smtClean="0"/>
              <a:t>ormatting </a:t>
            </a:r>
            <a:r>
              <a:rPr lang="en-US" sz="1600" b="1" dirty="0" smtClean="0"/>
              <a:t>O</a:t>
            </a:r>
            <a:r>
              <a:rPr lang="en-US" sz="1600" dirty="0" smtClean="0"/>
              <a:t>bjects = one can apply </a:t>
            </a:r>
            <a:r>
              <a:rPr lang="en-US" sz="1600" dirty="0"/>
              <a:t>different flow </a:t>
            </a:r>
            <a:r>
              <a:rPr lang="en-US" sz="1600" dirty="0" smtClean="0"/>
              <a:t>to objects </a:t>
            </a:r>
            <a:r>
              <a:rPr lang="en-US" sz="1600" dirty="0"/>
              <a:t>on the </a:t>
            </a:r>
            <a:r>
              <a:rPr lang="en-US" sz="1600" dirty="0" smtClean="0"/>
              <a:t>page creating adaptable design,</a:t>
            </a:r>
          </a:p>
          <a:p>
            <a:pPr marL="742950" lvl="1" indent="-285750" algn="just">
              <a:buFont typeface="Arial" pitchFamily="34" charset="0"/>
              <a:buChar char="•"/>
            </a:pPr>
            <a:endParaRPr lang="en-US" sz="1600" dirty="0"/>
          </a:p>
          <a:p>
            <a:pPr marL="742950" lvl="1" indent="-285750" algn="just">
              <a:buFont typeface="Arial" pitchFamily="34" charset="0"/>
              <a:buChar char="•"/>
            </a:pPr>
            <a:r>
              <a:rPr lang="en-US" sz="1600" dirty="0" smtClean="0"/>
              <a:t>User-friendly macro expressions support + Intellisense, NO compilation &amp; VPP = no additional overhead,</a:t>
            </a:r>
          </a:p>
          <a:p>
            <a:pPr marL="742950" lvl="1" indent="-285750" algn="just">
              <a:buFont typeface="Arial" pitchFamily="34" charset="0"/>
              <a:buChar char="•"/>
            </a:pPr>
            <a:endParaRPr lang="en-US" sz="1600" dirty="0"/>
          </a:p>
          <a:p>
            <a:pPr lvl="1" algn="just"/>
            <a:r>
              <a:rPr lang="en-US" sz="1400" i="1" dirty="0" smtClean="0"/>
              <a:t>NOTE: XSLT attributes are case sensitive!</a:t>
            </a:r>
          </a:p>
          <a:p>
            <a:pPr algn="just"/>
            <a:endParaRPr lang="en-US" sz="1600" b="1" dirty="0" smtClean="0"/>
          </a:p>
          <a:p>
            <a:pPr algn="just"/>
            <a:r>
              <a:rPr lang="en-US" sz="1600" b="1" dirty="0" smtClean="0"/>
              <a:t>CONS</a:t>
            </a:r>
          </a:p>
          <a:p>
            <a:pPr algn="just"/>
            <a:endParaRPr lang="en-US" sz="1600" dirty="0" smtClean="0"/>
          </a:p>
          <a:p>
            <a:pPr marL="742950" lvl="1" indent="-285750" algn="just">
              <a:buFont typeface="Arial" pitchFamily="34" charset="0"/>
              <a:buChar char="•"/>
            </a:pPr>
            <a:r>
              <a:rPr lang="en-US" sz="1600" dirty="0" smtClean="0"/>
              <a:t>Doesn’t allow nested controls, inline code,</a:t>
            </a:r>
          </a:p>
          <a:p>
            <a:pPr marL="742950" lvl="1" indent="-285750" algn="just">
              <a:buFont typeface="Arial" pitchFamily="34" charset="0"/>
              <a:buChar char="•"/>
            </a:pPr>
            <a:endParaRPr lang="en-US" sz="1600" dirty="0" smtClean="0"/>
          </a:p>
          <a:p>
            <a:pPr marL="742950" lvl="1" indent="-285750" algn="just">
              <a:buFont typeface="Arial" pitchFamily="34" charset="0"/>
              <a:buChar char="•"/>
            </a:pPr>
            <a:r>
              <a:rPr lang="en-US" sz="1600" dirty="0" smtClean="0"/>
              <a:t>Doesn’t use standard </a:t>
            </a:r>
            <a:r>
              <a:rPr lang="en-US" sz="1600" dirty="0" smtClean="0"/>
              <a:t>ASCX </a:t>
            </a:r>
            <a:r>
              <a:rPr lang="en-US" sz="1600" dirty="0" smtClean="0"/>
              <a:t>markup,</a:t>
            </a:r>
          </a:p>
        </p:txBody>
      </p:sp>
    </p:spTree>
    <p:extLst>
      <p:ext uri="{BB962C8B-B14F-4D97-AF65-F5344CB8AC3E}">
        <p14:creationId xmlns:p14="http://schemas.microsoft.com/office/powerpoint/2010/main" val="11276339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cxnSp>
        <p:nvCxnSpPr>
          <p:cNvPr id="6" name="Straight Connector 5"/>
          <p:cNvCxnSpPr/>
          <p:nvPr/>
        </p:nvCxnSpPr>
        <p:spPr>
          <a:xfrm>
            <a:off x="1285852" y="764704"/>
            <a:ext cx="753462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4" name="Title 1"/>
          <p:cNvSpPr txBox="1">
            <a:spLocks/>
          </p:cNvSpPr>
          <p:nvPr/>
        </p:nvSpPr>
        <p:spPr>
          <a:xfrm>
            <a:off x="1187624" y="40374"/>
            <a:ext cx="5857884" cy="868346"/>
          </a:xfrm>
          <a:prstGeom prst="rect">
            <a:avLst/>
          </a:prstGeom>
        </p:spPr>
        <p:txBody>
          <a:bodyPr vert="horz" lIns="91440" tIns="45720" rIns="91440" bIns="45720" rtlCol="0" anchor="ctr">
            <a:normAutofit fontScale="92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200" b="1" dirty="0" smtClean="0"/>
              <a:t>Text/XML &amp; HTML Transformations</a:t>
            </a:r>
            <a:endParaRPr lang="cs-CZ" sz="3200" b="1" dirty="0"/>
          </a:p>
        </p:txBody>
      </p:sp>
      <p:sp>
        <p:nvSpPr>
          <p:cNvPr id="5" name="TextBox 4"/>
          <p:cNvSpPr txBox="1"/>
          <p:nvPr/>
        </p:nvSpPr>
        <p:spPr>
          <a:xfrm>
            <a:off x="323528" y="908720"/>
            <a:ext cx="8496944" cy="4708981"/>
          </a:xfrm>
          <a:prstGeom prst="rect">
            <a:avLst/>
          </a:prstGeom>
          <a:noFill/>
        </p:spPr>
        <p:txBody>
          <a:bodyPr wrap="square" rtlCol="0">
            <a:spAutoFit/>
          </a:bodyPr>
          <a:lstStyle/>
          <a:p>
            <a:pPr lvl="0" algn="just"/>
            <a:r>
              <a:rPr lang="en-US" sz="1600" b="1" dirty="0" smtClean="0"/>
              <a:t>PROS</a:t>
            </a:r>
          </a:p>
          <a:p>
            <a:pPr lvl="0" algn="just"/>
            <a:endParaRPr lang="en-US" sz="1600" dirty="0" smtClean="0"/>
          </a:p>
          <a:p>
            <a:pPr marL="742950" lvl="1" indent="-285750" algn="just">
              <a:buFont typeface="Arial" pitchFamily="34" charset="0"/>
              <a:buChar char="•"/>
            </a:pPr>
            <a:r>
              <a:rPr lang="en-US" sz="1600" dirty="0" smtClean="0"/>
              <a:t>Transformation code processed as standard HTML/XML,</a:t>
            </a:r>
          </a:p>
          <a:p>
            <a:pPr marL="1200150" lvl="2" indent="-285750" algn="just">
              <a:buFont typeface="Arial" pitchFamily="34" charset="0"/>
              <a:buChar char="•"/>
            </a:pPr>
            <a:r>
              <a:rPr lang="en-US" sz="1400" dirty="0" smtClean="0"/>
              <a:t>HTML transformations editable using WYSIWYG editor = HTML produced by editor,</a:t>
            </a:r>
          </a:p>
          <a:p>
            <a:pPr marL="285750" lvl="0" indent="-285750" algn="just">
              <a:buFont typeface="Arial" pitchFamily="34" charset="0"/>
              <a:buChar char="•"/>
            </a:pPr>
            <a:endParaRPr lang="en-US" sz="1600" dirty="0" smtClean="0"/>
          </a:p>
          <a:p>
            <a:pPr marL="742950" lvl="1" indent="-285750" algn="just">
              <a:buFont typeface="Arial" pitchFamily="34" charset="0"/>
              <a:buChar char="•"/>
            </a:pPr>
            <a:r>
              <a:rPr lang="en-US" sz="1600" dirty="0" smtClean="0"/>
              <a:t>Updatable even when the VPP is not running in the target environment (medium trust OR pre-compiled website) = faster render time,</a:t>
            </a:r>
          </a:p>
          <a:p>
            <a:pPr marL="742950" lvl="1" indent="-285750" algn="just">
              <a:buFont typeface="Arial" pitchFamily="34" charset="0"/>
              <a:buChar char="•"/>
            </a:pPr>
            <a:endParaRPr lang="en-US" sz="1600" dirty="0"/>
          </a:p>
          <a:p>
            <a:pPr marL="742950" lvl="1" indent="-285750" algn="just">
              <a:buFont typeface="Arial" pitchFamily="34" charset="0"/>
              <a:buChar char="•"/>
            </a:pPr>
            <a:r>
              <a:rPr lang="en-US" sz="1600" dirty="0" smtClean="0"/>
              <a:t>User-friendly macro expressions support + Intellisense, NO compilation necessary = no additional overhead,</a:t>
            </a:r>
          </a:p>
          <a:p>
            <a:pPr marL="742950" lvl="1" indent="-285750" algn="just">
              <a:buFont typeface="Arial" pitchFamily="34" charset="0"/>
              <a:buChar char="•"/>
            </a:pPr>
            <a:endParaRPr lang="en-US" sz="1600" dirty="0"/>
          </a:p>
          <a:p>
            <a:pPr marL="742950" lvl="1" indent="-285750" algn="just">
              <a:buFont typeface="Arial" pitchFamily="34" charset="0"/>
              <a:buChar char="•"/>
            </a:pPr>
            <a:r>
              <a:rPr lang="en-US" sz="1600" dirty="0" smtClean="0"/>
              <a:t>The </a:t>
            </a:r>
            <a:r>
              <a:rPr lang="en-US" sz="1400" dirty="0" err="1" smtClean="0">
                <a:latin typeface="Courier New" pitchFamily="49" charset="0"/>
                <a:cs typeface="Courier New" pitchFamily="49" charset="0"/>
              </a:rPr>
              <a:t>ApplyTransformation</a:t>
            </a:r>
            <a:r>
              <a:rPr lang="en-US" sz="1400" dirty="0" smtClean="0">
                <a:latin typeface="Courier New" pitchFamily="49" charset="0"/>
                <a:cs typeface="Courier New" pitchFamily="49" charset="0"/>
              </a:rPr>
              <a:t>()</a:t>
            </a:r>
            <a:r>
              <a:rPr lang="en-US" sz="1600" dirty="0"/>
              <a:t> </a:t>
            </a:r>
            <a:r>
              <a:rPr lang="en-US" sz="1600" dirty="0" smtClean="0"/>
              <a:t>macro function works with Text/XML transformations,</a:t>
            </a:r>
          </a:p>
          <a:p>
            <a:pPr marL="1200150" lvl="2" indent="-285750" algn="just">
              <a:buFont typeface="Arial" pitchFamily="34" charset="0"/>
              <a:buChar char="•"/>
            </a:pPr>
            <a:r>
              <a:rPr lang="en-US" sz="1400" dirty="0" smtClean="0"/>
              <a:t>Used to display content of objects retrieved through the macro expression as part of </a:t>
            </a:r>
            <a:endParaRPr lang="en-US" sz="1400" i="1" dirty="0" smtClean="0"/>
          </a:p>
          <a:p>
            <a:pPr algn="just"/>
            <a:endParaRPr lang="en-US" sz="1600" b="1" dirty="0" smtClean="0"/>
          </a:p>
          <a:p>
            <a:pPr algn="just"/>
            <a:r>
              <a:rPr lang="en-US" sz="1600" b="1" dirty="0" smtClean="0"/>
              <a:t>CONS</a:t>
            </a:r>
          </a:p>
          <a:p>
            <a:pPr algn="just"/>
            <a:endParaRPr lang="en-US" sz="1600" dirty="0" smtClean="0"/>
          </a:p>
          <a:p>
            <a:pPr marL="742950" lvl="1" indent="-285750" algn="just">
              <a:buFont typeface="Arial" pitchFamily="34" charset="0"/>
              <a:buChar char="•"/>
            </a:pPr>
            <a:r>
              <a:rPr lang="en-US" sz="1600" dirty="0" smtClean="0"/>
              <a:t>Doesn’t allow nested controls, inline code,</a:t>
            </a:r>
          </a:p>
          <a:p>
            <a:pPr marL="742950" lvl="1" indent="-285750" algn="just">
              <a:buFont typeface="Arial" pitchFamily="34" charset="0"/>
              <a:buChar char="•"/>
            </a:pPr>
            <a:endParaRPr lang="en-US" sz="1600" dirty="0" smtClean="0"/>
          </a:p>
          <a:p>
            <a:pPr marL="742950" lvl="1" indent="-285750" algn="just">
              <a:buFont typeface="Arial" pitchFamily="34" charset="0"/>
              <a:buChar char="•"/>
            </a:pPr>
            <a:r>
              <a:rPr lang="en-US" sz="1600" dirty="0" smtClean="0"/>
              <a:t>Doesn’t use standard ASCX markup,</a:t>
            </a:r>
          </a:p>
        </p:txBody>
      </p:sp>
    </p:spTree>
    <p:extLst>
      <p:ext uri="{BB962C8B-B14F-4D97-AF65-F5344CB8AC3E}">
        <p14:creationId xmlns:p14="http://schemas.microsoft.com/office/powerpoint/2010/main" val="34343545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cxnSp>
        <p:nvCxnSpPr>
          <p:cNvPr id="6" name="Straight Connector 5"/>
          <p:cNvCxnSpPr/>
          <p:nvPr/>
        </p:nvCxnSpPr>
        <p:spPr>
          <a:xfrm>
            <a:off x="1285852" y="764704"/>
            <a:ext cx="753462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4" name="Title 1"/>
          <p:cNvSpPr txBox="1">
            <a:spLocks/>
          </p:cNvSpPr>
          <p:nvPr/>
        </p:nvSpPr>
        <p:spPr>
          <a:xfrm>
            <a:off x="1187624" y="40374"/>
            <a:ext cx="5857884" cy="86834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200" b="1" dirty="0" smtClean="0"/>
              <a:t>jQuery Transformations</a:t>
            </a:r>
            <a:endParaRPr lang="cs-CZ" sz="3200" b="1" dirty="0"/>
          </a:p>
        </p:txBody>
      </p:sp>
      <p:sp>
        <p:nvSpPr>
          <p:cNvPr id="5" name="TextBox 4"/>
          <p:cNvSpPr txBox="1"/>
          <p:nvPr/>
        </p:nvSpPr>
        <p:spPr>
          <a:xfrm>
            <a:off x="323528" y="908720"/>
            <a:ext cx="8496944" cy="5386090"/>
          </a:xfrm>
          <a:prstGeom prst="rect">
            <a:avLst/>
          </a:prstGeom>
          <a:noFill/>
        </p:spPr>
        <p:txBody>
          <a:bodyPr wrap="square" rtlCol="0">
            <a:spAutoFit/>
          </a:bodyPr>
          <a:lstStyle/>
          <a:p>
            <a:pPr lvl="0" algn="just"/>
            <a:r>
              <a:rPr lang="en-US" sz="1600" b="1" dirty="0" smtClean="0"/>
              <a:t>PROS</a:t>
            </a:r>
          </a:p>
          <a:p>
            <a:pPr lvl="0" algn="just"/>
            <a:endParaRPr lang="en-US" sz="1600" dirty="0" smtClean="0"/>
          </a:p>
          <a:p>
            <a:pPr marL="742950" lvl="1" indent="-285750" algn="just">
              <a:buFont typeface="Arial" pitchFamily="34" charset="0"/>
              <a:buChar char="•"/>
            </a:pPr>
            <a:r>
              <a:rPr lang="en-US" sz="1600" dirty="0" smtClean="0"/>
              <a:t>Less data transferred between server and client</a:t>
            </a:r>
            <a:r>
              <a:rPr lang="en-US" sz="1400" dirty="0" smtClean="0"/>
              <a:t>,</a:t>
            </a:r>
          </a:p>
          <a:p>
            <a:pPr marL="1200150" lvl="2" indent="-285750" algn="just">
              <a:buFont typeface="Arial" pitchFamily="34" charset="0"/>
              <a:buChar char="•"/>
            </a:pPr>
            <a:r>
              <a:rPr lang="en-US" sz="1400" dirty="0" smtClean="0"/>
              <a:t>Only template text + raw data are sent to the client,</a:t>
            </a:r>
          </a:p>
          <a:p>
            <a:pPr marL="1200150" lvl="2" indent="-285750" algn="just">
              <a:buFont typeface="Arial" pitchFamily="34" charset="0"/>
              <a:buChar char="•"/>
            </a:pPr>
            <a:endParaRPr lang="en-US" sz="1400" dirty="0"/>
          </a:p>
          <a:p>
            <a:pPr marL="742950" lvl="1" indent="-285750" algn="just">
              <a:buFont typeface="Arial" pitchFamily="34" charset="0"/>
              <a:buChar char="•"/>
              <a:tabLst>
                <a:tab pos="2400300" algn="l"/>
              </a:tabLst>
            </a:pPr>
            <a:r>
              <a:rPr lang="en-US" sz="1600" dirty="0" smtClean="0"/>
              <a:t>Binding performed on the client = overhead moved from application server to client,</a:t>
            </a:r>
          </a:p>
          <a:p>
            <a:pPr lvl="1" algn="just">
              <a:tabLst>
                <a:tab pos="2400300" algn="l"/>
              </a:tabLst>
            </a:pPr>
            <a:endParaRPr lang="en-US" sz="1600" dirty="0" smtClean="0"/>
          </a:p>
          <a:p>
            <a:pPr marL="742950" lvl="1" indent="-285750" algn="just">
              <a:buFont typeface="Arial" pitchFamily="34" charset="0"/>
              <a:buChar char="•"/>
            </a:pPr>
            <a:r>
              <a:rPr lang="en-US" sz="1600" dirty="0" smtClean="0"/>
              <a:t>Updatable even when the VPP is not running in the target environment (medium trust OR pre-compiled website) = faster render time,</a:t>
            </a:r>
          </a:p>
          <a:p>
            <a:pPr marL="742950" lvl="1" indent="-285750" algn="just">
              <a:buFont typeface="Arial" pitchFamily="34" charset="0"/>
              <a:buChar char="•"/>
            </a:pPr>
            <a:endParaRPr lang="en-US" sz="1600" dirty="0"/>
          </a:p>
          <a:p>
            <a:pPr marL="742950" lvl="1" indent="-285750" algn="just">
              <a:buFont typeface="Arial" pitchFamily="34" charset="0"/>
              <a:buChar char="•"/>
            </a:pPr>
            <a:r>
              <a:rPr lang="en-US" sz="1600" dirty="0" smtClean="0"/>
              <a:t>User-friendly macro expressions support + Intellisense, NO compilation necessary = no additional overhead,</a:t>
            </a:r>
            <a:endParaRPr lang="en-US" sz="1400" i="1" dirty="0" smtClean="0"/>
          </a:p>
          <a:p>
            <a:pPr algn="just"/>
            <a:endParaRPr lang="en-US" sz="1600" b="1" dirty="0" smtClean="0"/>
          </a:p>
          <a:p>
            <a:pPr algn="just"/>
            <a:r>
              <a:rPr lang="en-US" sz="1600" b="1" dirty="0" smtClean="0"/>
              <a:t>CONS</a:t>
            </a:r>
          </a:p>
          <a:p>
            <a:pPr algn="just"/>
            <a:endParaRPr lang="en-US" sz="1600" dirty="0" smtClean="0"/>
          </a:p>
          <a:p>
            <a:pPr marL="742950" lvl="1" indent="-285750" algn="just">
              <a:buFont typeface="Arial" pitchFamily="34" charset="0"/>
              <a:buChar char="•"/>
            </a:pPr>
            <a:r>
              <a:rPr lang="en-US" sz="1600" dirty="0" smtClean="0"/>
              <a:t>Slightly more effort involved in setting up jQuery templates,</a:t>
            </a:r>
          </a:p>
          <a:p>
            <a:pPr marL="1200150" lvl="2" indent="-285750" algn="just">
              <a:buFont typeface="Arial" pitchFamily="34" charset="0"/>
              <a:buChar char="•"/>
              <a:tabLst>
                <a:tab pos="1085850" algn="l"/>
              </a:tabLst>
            </a:pPr>
            <a:r>
              <a:rPr lang="en-US" sz="1400" dirty="0" smtClean="0"/>
              <a:t>Need to implement jQuery call to retrieve source data from (e.g. using REST service to get content from CMS in JSON format),</a:t>
            </a:r>
          </a:p>
          <a:p>
            <a:pPr marL="742950" lvl="1" indent="-285750" algn="just">
              <a:buFont typeface="Arial" pitchFamily="34" charset="0"/>
              <a:buChar char="•"/>
            </a:pPr>
            <a:endParaRPr lang="en-US" sz="1600" dirty="0"/>
          </a:p>
          <a:p>
            <a:pPr marL="742950" lvl="1" indent="-285750" algn="just">
              <a:buFont typeface="Arial" pitchFamily="34" charset="0"/>
              <a:buChar char="•"/>
            </a:pPr>
            <a:r>
              <a:rPr lang="en-US" sz="1600" dirty="0" smtClean="0"/>
              <a:t>Doesn’t allow nested controls, inline code,</a:t>
            </a:r>
          </a:p>
          <a:p>
            <a:pPr marL="742950" lvl="1" indent="-285750" algn="just">
              <a:buFont typeface="Arial" pitchFamily="34" charset="0"/>
              <a:buChar char="•"/>
            </a:pPr>
            <a:endParaRPr lang="en-US" sz="1600" dirty="0" smtClean="0"/>
          </a:p>
          <a:p>
            <a:pPr marL="742950" lvl="1" indent="-285750" algn="just">
              <a:buFont typeface="Arial" pitchFamily="34" charset="0"/>
              <a:buChar char="•"/>
            </a:pPr>
            <a:r>
              <a:rPr lang="en-US" sz="1600" dirty="0" smtClean="0"/>
              <a:t>Doesn’t use standard ASCX markup.</a:t>
            </a:r>
          </a:p>
        </p:txBody>
      </p:sp>
    </p:spTree>
    <p:extLst>
      <p:ext uri="{BB962C8B-B14F-4D97-AF65-F5344CB8AC3E}">
        <p14:creationId xmlns:p14="http://schemas.microsoft.com/office/powerpoint/2010/main" val="35671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cxnSp>
        <p:nvCxnSpPr>
          <p:cNvPr id="6" name="Straight Connector 5"/>
          <p:cNvCxnSpPr/>
          <p:nvPr/>
        </p:nvCxnSpPr>
        <p:spPr>
          <a:xfrm>
            <a:off x="1285852" y="764704"/>
            <a:ext cx="753462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4" name="Title 1"/>
          <p:cNvSpPr txBox="1">
            <a:spLocks/>
          </p:cNvSpPr>
          <p:nvPr/>
        </p:nvSpPr>
        <p:spPr>
          <a:xfrm>
            <a:off x="1187624" y="40374"/>
            <a:ext cx="5857884" cy="86834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200" b="1" dirty="0" smtClean="0"/>
              <a:t>Hierarchical Transformations</a:t>
            </a:r>
            <a:endParaRPr lang="cs-CZ" sz="3200" b="1" dirty="0"/>
          </a:p>
        </p:txBody>
      </p:sp>
      <p:sp>
        <p:nvSpPr>
          <p:cNvPr id="5" name="TextBox 4"/>
          <p:cNvSpPr txBox="1"/>
          <p:nvPr/>
        </p:nvSpPr>
        <p:spPr>
          <a:xfrm>
            <a:off x="323528" y="908720"/>
            <a:ext cx="8496944" cy="5232202"/>
          </a:xfrm>
          <a:prstGeom prst="rect">
            <a:avLst/>
          </a:prstGeom>
          <a:noFill/>
        </p:spPr>
        <p:txBody>
          <a:bodyPr wrap="square" rtlCol="0">
            <a:spAutoFit/>
          </a:bodyPr>
          <a:lstStyle/>
          <a:p>
            <a:pPr marL="285750" lvl="0" indent="-285750" algn="just">
              <a:buFont typeface="Arial" pitchFamily="34" charset="0"/>
              <a:buChar char="•"/>
            </a:pPr>
            <a:r>
              <a:rPr lang="en-US" sz="1600" dirty="0" smtClean="0"/>
              <a:t>Nested repeaters </a:t>
            </a:r>
            <a:r>
              <a:rPr lang="en-US" sz="1600" dirty="0"/>
              <a:t>vs. Universal Viewer </a:t>
            </a:r>
            <a:r>
              <a:rPr lang="en-US" sz="1600" dirty="0" smtClean="0"/>
              <a:t>(using Hierarchical Transformation)</a:t>
            </a:r>
          </a:p>
          <a:p>
            <a:pPr marL="742950" lvl="1" indent="-285750" algn="just">
              <a:buFont typeface="Arial" pitchFamily="34" charset="0"/>
              <a:buChar char="•"/>
            </a:pPr>
            <a:endParaRPr lang="en-US" sz="1600" dirty="0" smtClean="0"/>
          </a:p>
          <a:p>
            <a:pPr marL="742950" lvl="1" indent="-285750" algn="just">
              <a:buFont typeface="Arial" pitchFamily="34" charset="0"/>
              <a:buChar char="•"/>
            </a:pPr>
            <a:r>
              <a:rPr lang="en-US" sz="1600" dirty="0" smtClean="0"/>
              <a:t>Nested </a:t>
            </a:r>
            <a:r>
              <a:rPr lang="en-US" sz="1600" dirty="0"/>
              <a:t>repeater executes </a:t>
            </a:r>
            <a:r>
              <a:rPr lang="en-US" sz="1600" dirty="0" smtClean="0"/>
              <a:t>SELECT </a:t>
            </a:r>
            <a:r>
              <a:rPr lang="en-US" sz="1600" dirty="0"/>
              <a:t>query </a:t>
            </a:r>
            <a:r>
              <a:rPr lang="en-US" sz="1600" dirty="0" smtClean="0"/>
              <a:t>for every </a:t>
            </a:r>
            <a:r>
              <a:rPr lang="en-US" sz="1600" dirty="0"/>
              <a:t>parent </a:t>
            </a:r>
            <a:r>
              <a:rPr lang="en-US" sz="1600" dirty="0" smtClean="0"/>
              <a:t>document,</a:t>
            </a:r>
          </a:p>
          <a:p>
            <a:pPr marL="742950" lvl="1" indent="-285750" algn="just">
              <a:buFont typeface="Arial" pitchFamily="34" charset="0"/>
              <a:buChar char="•"/>
            </a:pPr>
            <a:r>
              <a:rPr lang="en-US" sz="1600" dirty="0" smtClean="0"/>
              <a:t>Universal </a:t>
            </a:r>
            <a:r>
              <a:rPr lang="en-US" sz="1600" dirty="0"/>
              <a:t>Viewer executes single </a:t>
            </a:r>
            <a:r>
              <a:rPr lang="en-US" sz="1600" dirty="0" smtClean="0"/>
              <a:t>SELECT query for each document type, </a:t>
            </a:r>
          </a:p>
          <a:p>
            <a:pPr marL="1200150" lvl="2" indent="-285750" algn="just">
              <a:buFont typeface="Arial" pitchFamily="34" charset="0"/>
              <a:buChar char="•"/>
            </a:pPr>
            <a:r>
              <a:rPr lang="en-US" sz="1400" dirty="0" smtClean="0"/>
              <a:t>Single SELECT per doc type no </a:t>
            </a:r>
            <a:r>
              <a:rPr lang="en-US" sz="1400" dirty="0"/>
              <a:t>matter how many parent </a:t>
            </a:r>
            <a:r>
              <a:rPr lang="en-US" sz="1400" dirty="0" smtClean="0"/>
              <a:t>documents are </a:t>
            </a:r>
            <a:r>
              <a:rPr lang="en-US" sz="1400" dirty="0"/>
              <a:t>being displayed,</a:t>
            </a:r>
          </a:p>
          <a:p>
            <a:pPr lvl="0" algn="just"/>
            <a:endParaRPr lang="en-US" sz="1600" dirty="0" smtClean="0"/>
          </a:p>
          <a:p>
            <a:pPr marL="285750" lvl="0" indent="-285750" algn="just">
              <a:buFont typeface="Arial" pitchFamily="34" charset="0"/>
              <a:buChar char="•"/>
            </a:pPr>
            <a:r>
              <a:rPr lang="en-US" sz="1600" dirty="0" smtClean="0"/>
              <a:t>Regular viewer (e.g. repeater) </a:t>
            </a:r>
            <a:r>
              <a:rPr lang="en-US" sz="1600" dirty="0"/>
              <a:t>vs. Universal Viewer (Hierarchical </a:t>
            </a:r>
            <a:r>
              <a:rPr lang="en-US" sz="1600" dirty="0" smtClean="0"/>
              <a:t>Transformation) when displaying </a:t>
            </a:r>
            <a:r>
              <a:rPr lang="en-US" sz="1600" dirty="0"/>
              <a:t>multiple doc </a:t>
            </a:r>
            <a:r>
              <a:rPr lang="en-US" sz="1600" dirty="0" smtClean="0"/>
              <a:t>types </a:t>
            </a:r>
          </a:p>
          <a:p>
            <a:pPr marL="285750" lvl="0" indent="-285750" algn="just">
              <a:buFont typeface="Arial" pitchFamily="34" charset="0"/>
              <a:buChar char="•"/>
            </a:pPr>
            <a:endParaRPr lang="en-US" sz="1600" dirty="0"/>
          </a:p>
          <a:p>
            <a:pPr marL="742950" lvl="1" indent="-285750" algn="just">
              <a:buFont typeface="Arial" pitchFamily="34" charset="0"/>
              <a:buChar char="•"/>
            </a:pPr>
            <a:r>
              <a:rPr lang="en-US" sz="1600" dirty="0" smtClean="0"/>
              <a:t>Standard viewer does not persists content hierarchy from the content tree = each document type loaded as a separate </a:t>
            </a:r>
            <a:r>
              <a:rPr lang="en-US" sz="1600" dirty="0" err="1" smtClean="0"/>
              <a:t>DataTable</a:t>
            </a:r>
            <a:r>
              <a:rPr lang="en-US" sz="1600" dirty="0" smtClean="0"/>
              <a:t> within resulting </a:t>
            </a:r>
            <a:r>
              <a:rPr lang="en-US" sz="1600" dirty="0" err="1" smtClean="0"/>
              <a:t>DataSet</a:t>
            </a:r>
            <a:r>
              <a:rPr lang="en-US" sz="1600" dirty="0" smtClean="0"/>
              <a:t>,</a:t>
            </a:r>
            <a:endParaRPr lang="en-US" sz="1600" dirty="0"/>
          </a:p>
          <a:p>
            <a:pPr lvl="0" algn="just"/>
            <a:endParaRPr lang="en-US" sz="1600" dirty="0"/>
          </a:p>
          <a:p>
            <a:pPr marL="285750" lvl="0" indent="-285750" algn="just">
              <a:buFont typeface="Arial" pitchFamily="34" charset="0"/>
              <a:buChar char="•"/>
            </a:pPr>
            <a:r>
              <a:rPr lang="en-US" sz="1600" dirty="0" smtClean="0"/>
              <a:t>Web parts supporting Hierarchical Transformations</a:t>
            </a:r>
          </a:p>
          <a:p>
            <a:pPr marL="285750" lvl="0" indent="-285750" algn="just">
              <a:buFont typeface="Arial" pitchFamily="34" charset="0"/>
              <a:buChar char="•"/>
            </a:pPr>
            <a:endParaRPr lang="en-US" sz="1600" dirty="0"/>
          </a:p>
          <a:p>
            <a:pPr marL="742950" lvl="1" indent="-285750" algn="just">
              <a:buFont typeface="Arial" pitchFamily="34" charset="0"/>
              <a:buChar char="•"/>
            </a:pPr>
            <a:r>
              <a:rPr lang="en-US" sz="1600" dirty="0" smtClean="0"/>
              <a:t>New </a:t>
            </a:r>
            <a:r>
              <a:rPr lang="en-US" sz="1600" dirty="0"/>
              <a:t>alternative to nested </a:t>
            </a:r>
            <a:r>
              <a:rPr lang="en-US" sz="1600" dirty="0" smtClean="0"/>
              <a:t>repeaters,</a:t>
            </a:r>
          </a:p>
          <a:p>
            <a:pPr marL="742950" lvl="1" indent="-285750" algn="just">
              <a:buFont typeface="Arial" pitchFamily="34" charset="0"/>
              <a:buChar char="•"/>
            </a:pPr>
            <a:r>
              <a:rPr lang="en-US" sz="1600" dirty="0" smtClean="0"/>
              <a:t>Allows you display multiple </a:t>
            </a:r>
            <a:r>
              <a:rPr lang="en-US" sz="1600" dirty="0"/>
              <a:t>document </a:t>
            </a:r>
            <a:r>
              <a:rPr lang="en-US" sz="1600" dirty="0" smtClean="0"/>
              <a:t>types by single viewer web part,</a:t>
            </a:r>
          </a:p>
          <a:p>
            <a:pPr marL="742950" lvl="1" indent="-285750" algn="just">
              <a:buFont typeface="Arial" pitchFamily="34" charset="0"/>
              <a:buChar char="•"/>
            </a:pPr>
            <a:r>
              <a:rPr lang="en-US" sz="1600" dirty="0" smtClean="0"/>
              <a:t>You can apply different transformation based on document type and nested level</a:t>
            </a:r>
          </a:p>
          <a:p>
            <a:pPr marL="1200150" lvl="2" indent="-285750" algn="just">
              <a:buFont typeface="Arial" pitchFamily="34" charset="0"/>
              <a:buChar char="•"/>
            </a:pPr>
            <a:r>
              <a:rPr lang="en-US" sz="1400" dirty="0" smtClean="0"/>
              <a:t>You can display documents of the same document type in multiple ways based on their position in the content tree.</a:t>
            </a:r>
            <a:endParaRPr lang="en-US" sz="1400" dirty="0"/>
          </a:p>
          <a:p>
            <a:pPr lvl="0" algn="just"/>
            <a:endParaRPr lang="en-US" sz="1600" dirty="0"/>
          </a:p>
          <a:p>
            <a:pPr lvl="0" algn="just"/>
            <a:endParaRPr lang="en-US" sz="1600" dirty="0" smtClean="0"/>
          </a:p>
        </p:txBody>
      </p:sp>
    </p:spTree>
    <p:extLst>
      <p:ext uri="{BB962C8B-B14F-4D97-AF65-F5344CB8AC3E}">
        <p14:creationId xmlns:p14="http://schemas.microsoft.com/office/powerpoint/2010/main" val="3409384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cxnSp>
        <p:nvCxnSpPr>
          <p:cNvPr id="6" name="Straight Connector 5"/>
          <p:cNvCxnSpPr/>
          <p:nvPr/>
        </p:nvCxnSpPr>
        <p:spPr>
          <a:xfrm>
            <a:off x="1285852" y="764704"/>
            <a:ext cx="753462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4" name="Title 1"/>
          <p:cNvSpPr txBox="1">
            <a:spLocks/>
          </p:cNvSpPr>
          <p:nvPr/>
        </p:nvSpPr>
        <p:spPr>
          <a:xfrm>
            <a:off x="1187624" y="40374"/>
            <a:ext cx="5857884" cy="86834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200" b="1" dirty="0" smtClean="0"/>
              <a:t>What’s new in 7.0?</a:t>
            </a:r>
            <a:endParaRPr lang="cs-CZ" sz="3200" b="1" dirty="0"/>
          </a:p>
        </p:txBody>
      </p:sp>
      <p:sp>
        <p:nvSpPr>
          <p:cNvPr id="5" name="TextBox 4"/>
          <p:cNvSpPr txBox="1"/>
          <p:nvPr/>
        </p:nvSpPr>
        <p:spPr>
          <a:xfrm>
            <a:off x="1187624" y="1048668"/>
            <a:ext cx="7632848" cy="2308324"/>
          </a:xfrm>
          <a:prstGeom prst="rect">
            <a:avLst/>
          </a:prstGeom>
          <a:noFill/>
        </p:spPr>
        <p:txBody>
          <a:bodyPr wrap="square" rtlCol="0">
            <a:spAutoFit/>
          </a:bodyPr>
          <a:lstStyle/>
          <a:p>
            <a:pPr marL="285750" indent="-285750">
              <a:buFont typeface="Arial" pitchFamily="34" charset="0"/>
              <a:buChar char="•"/>
            </a:pPr>
            <a:r>
              <a:rPr lang="en-US" sz="1600" dirty="0" smtClean="0"/>
              <a:t>Transformation preview,</a:t>
            </a:r>
          </a:p>
          <a:p>
            <a:pPr marL="285750" indent="-285750">
              <a:buFont typeface="Arial" pitchFamily="34" charset="0"/>
              <a:buChar char="•"/>
            </a:pPr>
            <a:endParaRPr lang="en-US" sz="1600" dirty="0"/>
          </a:p>
          <a:p>
            <a:pPr marL="285750" indent="-285750">
              <a:buFont typeface="Arial" pitchFamily="34" charset="0"/>
              <a:buChar char="•"/>
            </a:pPr>
            <a:r>
              <a:rPr lang="en-US" sz="1600" dirty="0" smtClean="0"/>
              <a:t>Intellisense inside transformation </a:t>
            </a:r>
            <a:r>
              <a:rPr lang="en-US" sz="1600" dirty="0"/>
              <a:t>editor displaying document/object </a:t>
            </a:r>
            <a:r>
              <a:rPr lang="en-US" sz="1600" dirty="0" smtClean="0"/>
              <a:t>properties based </a:t>
            </a:r>
            <a:r>
              <a:rPr lang="en-US" sz="1600" dirty="0"/>
              <a:t>on the </a:t>
            </a:r>
            <a:r>
              <a:rPr lang="en-US" sz="1600" dirty="0" smtClean="0"/>
              <a:t>current context,</a:t>
            </a:r>
            <a:endParaRPr lang="en-US" sz="1600" dirty="0"/>
          </a:p>
          <a:p>
            <a:r>
              <a:rPr lang="en-US" sz="1600" dirty="0"/>
              <a:t>    </a:t>
            </a:r>
          </a:p>
          <a:p>
            <a:pPr marL="285750" indent="-285750">
              <a:buFont typeface="Arial" pitchFamily="34" charset="0"/>
              <a:buChar char="•"/>
            </a:pPr>
            <a:r>
              <a:rPr lang="en-US" sz="1600" dirty="0" smtClean="0"/>
              <a:t>Support </a:t>
            </a:r>
            <a:r>
              <a:rPr lang="en-US" sz="1600" dirty="0"/>
              <a:t>for nested objects in the </a:t>
            </a:r>
            <a:r>
              <a:rPr lang="en-US" sz="1400" dirty="0" err="1">
                <a:latin typeface="Courier New" pitchFamily="49" charset="0"/>
                <a:cs typeface="Courier New" pitchFamily="49" charset="0"/>
              </a:rPr>
              <a:t>Eval</a:t>
            </a:r>
            <a:r>
              <a:rPr lang="en-US" sz="1400" dirty="0">
                <a:latin typeface="Courier New" pitchFamily="49" charset="0"/>
                <a:cs typeface="Courier New" pitchFamily="49" charset="0"/>
              </a:rPr>
              <a:t>()</a:t>
            </a:r>
            <a:r>
              <a:rPr lang="en-US" sz="1600" dirty="0"/>
              <a:t> </a:t>
            </a:r>
            <a:r>
              <a:rPr lang="en-US" sz="1600" dirty="0" smtClean="0"/>
              <a:t>function</a:t>
            </a:r>
          </a:p>
          <a:p>
            <a:endParaRPr lang="en-US" sz="1600" dirty="0"/>
          </a:p>
          <a:p>
            <a:r>
              <a:rPr lang="en-US" sz="1600" dirty="0" smtClean="0"/>
              <a:t>	</a:t>
            </a:r>
            <a:r>
              <a:rPr lang="en-US" sz="1400" dirty="0" err="1" smtClean="0">
                <a:latin typeface="Courier New" pitchFamily="49" charset="0"/>
                <a:cs typeface="Courier New" pitchFamily="49" charset="0"/>
              </a:rPr>
              <a:t>Eval</a:t>
            </a:r>
            <a:r>
              <a:rPr lang="en-US" sz="1400" dirty="0">
                <a:latin typeface="Courier New" pitchFamily="49" charset="0"/>
                <a:cs typeface="Courier New" pitchFamily="49" charset="0"/>
              </a:rPr>
              <a:t>("</a:t>
            </a:r>
            <a:r>
              <a:rPr lang="en-US" sz="1400" dirty="0" err="1">
                <a:latin typeface="Courier New" pitchFamily="49" charset="0"/>
                <a:cs typeface="Courier New" pitchFamily="49" charset="0"/>
              </a:rPr>
              <a:t>SKU.SKUManufacturer.ManufacturerDisplayName</a:t>
            </a:r>
            <a:r>
              <a:rPr lang="en-US" sz="1400" dirty="0">
                <a:latin typeface="Courier New" pitchFamily="49" charset="0"/>
                <a:cs typeface="Courier New" pitchFamily="49" charset="0"/>
              </a:rPr>
              <a:t>")</a:t>
            </a:r>
          </a:p>
          <a:p>
            <a:pPr lvl="0" algn="just"/>
            <a:endParaRPr lang="en-US" sz="1600" dirty="0"/>
          </a:p>
        </p:txBody>
      </p:sp>
    </p:spTree>
    <p:extLst>
      <p:ext uri="{BB962C8B-B14F-4D97-AF65-F5344CB8AC3E}">
        <p14:creationId xmlns:p14="http://schemas.microsoft.com/office/powerpoint/2010/main" val="32166234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6511</TotalTime>
  <Words>1913</Words>
  <Application>Microsoft Office PowerPoint</Application>
  <PresentationFormat>On-screen Show (4:3)</PresentationFormat>
  <Paragraphs>230</Paragraphs>
  <Slides>11</Slides>
  <Notes>10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Transformations Revealed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Questions &amp; Answers</vt:lpstr>
      <vt:lpstr>PowerPoint Presentation</vt:lpstr>
    </vt:vector>
  </TitlesOfParts>
  <Company>Kentico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Main Title here</dc:title>
  <dc:creator>DrahosP</dc:creator>
  <cp:lastModifiedBy>Karol Jarkovsky</cp:lastModifiedBy>
  <cp:revision>437</cp:revision>
  <dcterms:created xsi:type="dcterms:W3CDTF">2010-05-13T15:27:13Z</dcterms:created>
  <dcterms:modified xsi:type="dcterms:W3CDTF">2012-06-28T14:56:59Z</dcterms:modified>
</cp:coreProperties>
</file>