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71" r:id="rId6"/>
    <p:sldId id="267" r:id="rId7"/>
    <p:sldId id="268" r:id="rId8"/>
    <p:sldId id="269" r:id="rId9"/>
    <p:sldId id="270" r:id="rId10"/>
    <p:sldId id="273" r:id="rId11"/>
    <p:sldId id="274" r:id="rId12"/>
    <p:sldId id="275" r:id="rId13"/>
    <p:sldId id="276" r:id="rId14"/>
    <p:sldId id="272" r:id="rId15"/>
    <p:sldId id="263" r:id="rId16"/>
    <p:sldId id="259" r:id="rId17"/>
    <p:sldId id="264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39" autoAdjust="0"/>
    <p:restoredTop sz="87050" autoAdjust="0"/>
  </p:normalViewPr>
  <p:slideViewPr>
    <p:cSldViewPr>
      <p:cViewPr>
        <p:scale>
          <a:sx n="74" d="100"/>
          <a:sy n="74" d="100"/>
        </p:scale>
        <p:origin x="-183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8320" y="3950812"/>
            <a:ext cx="7486600" cy="1010543"/>
          </a:xfrm>
        </p:spPr>
        <p:txBody>
          <a:bodyPr wrap="square" lIns="0" tIns="0" rIns="0" bIns="0">
            <a:noAutofit/>
          </a:bodyPr>
          <a:lstStyle>
            <a:lvl1pPr algn="l">
              <a:lnSpc>
                <a:spcPts val="4400"/>
              </a:lnSpc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the title of your</a:t>
            </a:r>
            <a:br>
              <a:rPr lang="en-US" dirty="0" smtClean="0"/>
            </a:br>
            <a:r>
              <a:rPr lang="en-US" dirty="0" smtClean="0"/>
              <a:t>presentation here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44966" y="5157192"/>
            <a:ext cx="7848872" cy="432048"/>
          </a:xfrm>
        </p:spPr>
        <p:txBody>
          <a:bodyPr wrap="square" lIns="0" tIns="0" rIns="0" bIns="0">
            <a:noAutofit/>
          </a:bodyPr>
          <a:lstStyle>
            <a:lvl1pPr marL="0" indent="0" algn="l"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Enter your subtitle or main author’s name here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18.1.2012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3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devnet.kentico.com/docs/devguide/smart_search_defining_custom_index_content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devnet.kentico.com/docs/devguide/smart_search_using_a_custom_analyzer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devnet.kentico.com/docs/devguide/scheduling_a_custom_code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devnet.kentico.com/docs/devguide/smart_search_overview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ntico.com/Support/Consulting/Overview" TargetMode="External"/><Relationship Id="rId2" Type="http://schemas.openxmlformats.org/officeDocument/2006/relationships/hyperlink" Target="mailto:miro@kentico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evnet.kentico.com/docs/devguide/disk_permissions_problems.htm" TargetMode="External"/><Relationship Id="rId2" Type="http://schemas.openxmlformats.org/officeDocument/2006/relationships/hyperlink" Target="http://www.getopt.org/luk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dirty="0" smtClean="0"/>
              <a:t>Smart Search in </a:t>
            </a:r>
            <a:r>
              <a:rPr lang="en-US" dirty="0" err="1" smtClean="0"/>
              <a:t>Kentico</a:t>
            </a:r>
            <a:r>
              <a:rPr lang="en-US" dirty="0" smtClean="0"/>
              <a:t> 6.0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1/18/2012			</a:t>
            </a:r>
            <a:r>
              <a:rPr lang="en-US" dirty="0" err="1" smtClean="0"/>
              <a:t>Miro</a:t>
            </a:r>
            <a:r>
              <a:rPr lang="en-US" dirty="0" smtClean="0"/>
              <a:t> Remias, Solution Architect</a:t>
            </a:r>
          </a:p>
          <a:p>
            <a:r>
              <a:rPr lang="en-US" dirty="0" smtClean="0"/>
              <a:t>		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Creating Custom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35280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Steps: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A.) Create class file that implements </a:t>
            </a:r>
            <a:r>
              <a:rPr lang="en-US" sz="2000" b="1" dirty="0" err="1" smtClean="0"/>
              <a:t>CMS.Siteprovider.ICustomSearchIndex</a:t>
            </a:r>
            <a:r>
              <a:rPr lang="en-US" sz="2400" dirty="0" smtClean="0"/>
              <a:t> interface.</a:t>
            </a:r>
          </a:p>
          <a:p>
            <a:pPr marL="0" indent="0">
              <a:buNone/>
            </a:pPr>
            <a:r>
              <a:rPr lang="en-US" sz="2400" dirty="0" smtClean="0"/>
              <a:t>B.) Implement </a:t>
            </a:r>
            <a:r>
              <a:rPr lang="en-US" sz="2000" b="1" dirty="0" smtClean="0"/>
              <a:t>Rebuild</a:t>
            </a:r>
            <a:r>
              <a:rPr lang="en-US" sz="2400" dirty="0" smtClean="0"/>
              <a:t> </a:t>
            </a:r>
            <a:r>
              <a:rPr lang="en-US" sz="2400" dirty="0" smtClean="0"/>
              <a:t>method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C.) </a:t>
            </a:r>
            <a:r>
              <a:rPr lang="en-US" sz="2400" b="1" dirty="0" smtClean="0"/>
              <a:t>Register</a:t>
            </a:r>
            <a:r>
              <a:rPr lang="en-US" sz="2400" dirty="0" smtClean="0"/>
              <a:t> the custom index in the CMS.</a:t>
            </a:r>
          </a:p>
          <a:p>
            <a:pPr marL="0" indent="0">
              <a:buNone/>
            </a:pPr>
            <a:r>
              <a:rPr lang="en-US" sz="2400" dirty="0" smtClean="0"/>
              <a:t>D.) Rebuild index and test.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b="1" dirty="0" smtClean="0"/>
              <a:t>Note: </a:t>
            </a:r>
            <a:r>
              <a:rPr lang="en-US" sz="1600" dirty="0" smtClean="0"/>
              <a:t>Step-by-step guide available here: </a:t>
            </a: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://devnet.kentico.com/docs/devguide/smart_search_defining_custom_index_content.htm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60382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Creating Custom Analyzer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350100" cy="532859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600" dirty="0" smtClean="0"/>
              <a:t>Steps: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A.) Create class file that inherits from </a:t>
            </a:r>
            <a:r>
              <a:rPr lang="en-US" sz="2200" b="1" dirty="0" err="1"/>
              <a:t>Lucene.Net.Analysis.Analyzer</a:t>
            </a:r>
            <a:r>
              <a:rPr lang="en-US" sz="2200" dirty="0" smtClean="0"/>
              <a:t> </a:t>
            </a:r>
            <a:r>
              <a:rPr lang="en-US" sz="2600" dirty="0" smtClean="0"/>
              <a:t>class.</a:t>
            </a:r>
          </a:p>
          <a:p>
            <a:pPr marL="0" indent="0">
              <a:buNone/>
            </a:pPr>
            <a:r>
              <a:rPr lang="en-US" sz="2600" dirty="0" smtClean="0"/>
              <a:t>B.) Implement </a:t>
            </a:r>
            <a:r>
              <a:rPr lang="en-US" sz="2200" b="1" dirty="0" err="1" smtClean="0"/>
              <a:t>TokenStream</a:t>
            </a:r>
            <a:r>
              <a:rPr lang="en-US" sz="2600" dirty="0" smtClean="0"/>
              <a:t> method.</a:t>
            </a:r>
          </a:p>
          <a:p>
            <a:pPr marL="0" indent="0">
              <a:buNone/>
            </a:pPr>
            <a:r>
              <a:rPr lang="en-US" sz="2600" dirty="0" smtClean="0"/>
              <a:t>C.) Create class file that inherits from </a:t>
            </a:r>
            <a:r>
              <a:rPr lang="en-US" sz="2200" b="1" dirty="0" err="1" smtClean="0"/>
              <a:t>Lucene.Net.Analysis.Tokenizer</a:t>
            </a:r>
            <a:r>
              <a:rPr lang="en-US" sz="2600" b="1" dirty="0" smtClean="0"/>
              <a:t> </a:t>
            </a:r>
            <a:r>
              <a:rPr lang="en-US" sz="2600" dirty="0" smtClean="0"/>
              <a:t>class</a:t>
            </a:r>
            <a:r>
              <a:rPr lang="en-US" sz="2600" dirty="0"/>
              <a:t>.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D.) </a:t>
            </a:r>
            <a:r>
              <a:rPr lang="en-US" sz="2600" dirty="0"/>
              <a:t>Implement </a:t>
            </a:r>
            <a:r>
              <a:rPr lang="en-US" sz="2200" b="1" dirty="0" smtClean="0"/>
              <a:t>Next</a:t>
            </a:r>
            <a:r>
              <a:rPr lang="en-US" sz="2600" b="1" dirty="0" smtClean="0"/>
              <a:t> </a:t>
            </a:r>
            <a:r>
              <a:rPr lang="en-US" sz="2600" dirty="0" smtClean="0"/>
              <a:t>method.</a:t>
            </a:r>
          </a:p>
          <a:p>
            <a:pPr marL="0" indent="0">
              <a:buNone/>
            </a:pPr>
            <a:r>
              <a:rPr lang="en-US" sz="2800" dirty="0" smtClean="0"/>
              <a:t>E.) </a:t>
            </a:r>
            <a:r>
              <a:rPr lang="en-US" sz="2800" b="1" dirty="0"/>
              <a:t>Register</a:t>
            </a:r>
            <a:r>
              <a:rPr lang="en-US" sz="2800" dirty="0"/>
              <a:t> the custom </a:t>
            </a:r>
            <a:r>
              <a:rPr lang="en-US" sz="2800" dirty="0" smtClean="0"/>
              <a:t>analyzer for index </a:t>
            </a:r>
            <a:r>
              <a:rPr lang="en-US" sz="2800" dirty="0"/>
              <a:t>in the CMS.</a:t>
            </a:r>
          </a:p>
          <a:p>
            <a:pPr marL="0" indent="0">
              <a:buNone/>
            </a:pPr>
            <a:r>
              <a:rPr lang="en-US" sz="2600" dirty="0"/>
              <a:t>F</a:t>
            </a:r>
            <a:r>
              <a:rPr lang="en-US" sz="2600" dirty="0" smtClean="0"/>
              <a:t>.) Rebuild index and test.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b="1" dirty="0" smtClean="0"/>
              <a:t>Note: </a:t>
            </a:r>
            <a:r>
              <a:rPr lang="en-US" sz="1600" dirty="0" smtClean="0"/>
              <a:t>Step-by-step guide available here</a:t>
            </a:r>
            <a:r>
              <a:rPr lang="en-US" sz="1600" dirty="0"/>
              <a:t>: </a:t>
            </a:r>
            <a:r>
              <a:rPr lang="en-US" sz="1600" dirty="0">
                <a:hlinkClick r:id="rId2"/>
              </a:rPr>
              <a:t>http://devnet.kentico.com/docs/devguide/smart_search_using_a_custom_analyzer.htm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99428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Creating Smart Search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3501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Steps: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400" dirty="0" smtClean="0"/>
              <a:t>A.) Register for </a:t>
            </a:r>
            <a:r>
              <a:rPr lang="en-US" sz="2400" b="1" dirty="0" smtClean="0"/>
              <a:t>Insert</a:t>
            </a:r>
            <a:r>
              <a:rPr lang="en-US" sz="2400" dirty="0" smtClean="0"/>
              <a:t>, </a:t>
            </a:r>
            <a:r>
              <a:rPr lang="en-US" sz="2400" b="1" dirty="0" smtClean="0"/>
              <a:t>Update</a:t>
            </a:r>
            <a:r>
              <a:rPr lang="en-US" sz="2400" dirty="0" smtClean="0"/>
              <a:t>, </a:t>
            </a:r>
            <a:r>
              <a:rPr lang="en-US" sz="2400" b="1" dirty="0" smtClean="0"/>
              <a:t>Delete</a:t>
            </a:r>
            <a:r>
              <a:rPr lang="en-US" sz="2400" dirty="0" smtClean="0"/>
              <a:t> events of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MediaFileInfo</a:t>
            </a:r>
            <a:r>
              <a:rPr lang="en-US" sz="2400" dirty="0" smtClean="0"/>
              <a:t> object with global events.</a:t>
            </a:r>
          </a:p>
          <a:p>
            <a:pPr marL="0" indent="0">
              <a:buNone/>
            </a:pPr>
            <a:r>
              <a:rPr lang="en-US" sz="2400" dirty="0" smtClean="0"/>
              <a:t>B.) Create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SearchTaskInfo</a:t>
            </a:r>
            <a:r>
              <a:rPr lang="en-US" sz="2400" dirty="0"/>
              <a:t> object </a:t>
            </a:r>
            <a:r>
              <a:rPr lang="en-US" sz="2400" dirty="0" smtClean="0"/>
              <a:t>(record in </a:t>
            </a:r>
            <a:r>
              <a:rPr lang="en-US" sz="2400" dirty="0" err="1" smtClean="0"/>
              <a:t>CMS_SearchTask</a:t>
            </a:r>
            <a:r>
              <a:rPr lang="en-US" sz="2400" dirty="0"/>
              <a:t>).</a:t>
            </a:r>
            <a:endParaRPr lang="en-US" sz="2400" dirty="0" smtClean="0"/>
          </a:p>
          <a:p>
            <a:pPr marL="533400" indent="88900"/>
            <a:r>
              <a:rPr lang="en-US" sz="2400" dirty="0"/>
              <a:t>	</a:t>
            </a:r>
            <a:r>
              <a:rPr lang="en-US" sz="2400" dirty="0" smtClean="0"/>
              <a:t>Delete task -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SearchTaskInfoProvider.CreateTask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533400" indent="88900"/>
            <a:r>
              <a:rPr lang="en-US" sz="2400" dirty="0"/>
              <a:t>	</a:t>
            </a:r>
            <a:r>
              <a:rPr lang="en-US" sz="2400" dirty="0" smtClean="0"/>
              <a:t>Update/Insert task  -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SearchTaskInfo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82396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576064"/>
          </a:xfrm>
        </p:spPr>
        <p:txBody>
          <a:bodyPr/>
          <a:lstStyle/>
          <a:p>
            <a:r>
              <a:rPr lang="en-US" sz="3100" dirty="0" smtClean="0"/>
              <a:t>Example - Creating Smart Search Task Processor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3501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Steps: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400" dirty="0" smtClean="0"/>
              <a:t>A.) Create </a:t>
            </a:r>
            <a:r>
              <a:rPr lang="en-US" sz="2400" b="1" dirty="0" smtClean="0"/>
              <a:t>scheduled task</a:t>
            </a:r>
            <a:r>
              <a:rPr lang="en-US" sz="2400" dirty="0" smtClean="0"/>
              <a:t> class file that inherits from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Itask</a:t>
            </a:r>
            <a:r>
              <a:rPr lang="en-US" sz="2400" dirty="0"/>
              <a:t> class.</a:t>
            </a:r>
          </a:p>
          <a:p>
            <a:pPr marL="0" indent="0">
              <a:buNone/>
            </a:pPr>
            <a:r>
              <a:rPr lang="en-US" sz="2400" dirty="0"/>
              <a:t>B.) Implement </a:t>
            </a:r>
            <a:r>
              <a:rPr lang="en-US" sz="2400" b="1" dirty="0"/>
              <a:t>Execute</a:t>
            </a:r>
            <a:r>
              <a:rPr lang="en-US" sz="2400" dirty="0"/>
              <a:t> method.</a:t>
            </a:r>
          </a:p>
          <a:p>
            <a:pPr marL="0" indent="0">
              <a:buNone/>
            </a:pPr>
            <a:r>
              <a:rPr lang="en-US" sz="2400" dirty="0"/>
              <a:t>C.) Register </a:t>
            </a:r>
            <a:r>
              <a:rPr lang="en-US" sz="2400" dirty="0" smtClean="0"/>
              <a:t>scheduled </a:t>
            </a:r>
            <a:r>
              <a:rPr lang="en-US" sz="2400" dirty="0"/>
              <a:t>task in CMS.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Note: </a:t>
            </a:r>
            <a:r>
              <a:rPr lang="en-US" sz="1600" dirty="0"/>
              <a:t>Step-by-step guide available </a:t>
            </a:r>
            <a:r>
              <a:rPr lang="en-US" sz="1600" dirty="0" smtClean="0"/>
              <a:t>here:</a:t>
            </a:r>
          </a:p>
          <a:p>
            <a:pPr marL="0" indent="0">
              <a:buNone/>
            </a:pP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://devnet.kentico.com/docs/devguide/scheduling_a_custom_code.htm</a:t>
            </a: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20700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Documents that have their </a:t>
            </a:r>
            <a:r>
              <a:rPr lang="en-US" sz="2000" b="1" dirty="0"/>
              <a:t>Exclude this document from search</a:t>
            </a:r>
            <a:r>
              <a:rPr lang="en-US" sz="2000" dirty="0"/>
              <a:t> property enabled </a:t>
            </a:r>
            <a:r>
              <a:rPr lang="en-US" sz="2000" dirty="0" smtClean="0"/>
              <a:t>will not </a:t>
            </a:r>
            <a:r>
              <a:rPr lang="en-US" sz="2000" dirty="0"/>
              <a:t>be indexed. This property can be configured by selecting a document from the content tree in CMS Desk and going to Content -&gt; Edit -&gt; Properties -&gt; </a:t>
            </a:r>
            <a:r>
              <a:rPr lang="en-US" sz="2000" dirty="0" smtClean="0"/>
              <a:t>General.</a:t>
            </a:r>
          </a:p>
          <a:p>
            <a:r>
              <a:rPr lang="en-US" sz="2000" dirty="0" smtClean="0"/>
              <a:t>If Smart Search is not working - </a:t>
            </a:r>
            <a:r>
              <a:rPr lang="en-US" sz="2000" b="1" dirty="0" smtClean="0"/>
              <a:t>check the event log </a:t>
            </a:r>
            <a:r>
              <a:rPr lang="en-US" sz="2000" dirty="0" smtClean="0"/>
              <a:t>for possible exception/error to investigate (CMS Site Manager -&gt; Administration -&gt; Event log).</a:t>
            </a:r>
          </a:p>
          <a:p>
            <a:r>
              <a:rPr lang="en-US" sz="2000" dirty="0" smtClean="0"/>
              <a:t>Remember: Smart Search </a:t>
            </a:r>
            <a:r>
              <a:rPr lang="en-US" sz="2000" b="1" dirty="0" smtClean="0"/>
              <a:t>condition</a:t>
            </a:r>
            <a:r>
              <a:rPr lang="en-US" sz="2000" dirty="0" smtClean="0"/>
              <a:t> is </a:t>
            </a:r>
            <a:r>
              <a:rPr lang="en-US" sz="2000" b="1" dirty="0" smtClean="0"/>
              <a:t>not a SQL WHERE condition</a:t>
            </a:r>
            <a:r>
              <a:rPr lang="en-US" sz="2000" dirty="0" smtClean="0"/>
              <a:t>!</a:t>
            </a:r>
          </a:p>
          <a:p>
            <a:r>
              <a:rPr lang="en-US" sz="2000" dirty="0" smtClean="0"/>
              <a:t>Smart Search result </a:t>
            </a:r>
            <a:r>
              <a:rPr lang="en-US" sz="2000" dirty="0" err="1" smtClean="0"/>
              <a:t>DataSet</a:t>
            </a:r>
            <a:r>
              <a:rPr lang="en-US" sz="2000" dirty="0" smtClean="0"/>
              <a:t> </a:t>
            </a:r>
            <a:r>
              <a:rPr lang="en-US" sz="2000" dirty="0"/>
              <a:t>contains columns: </a:t>
            </a:r>
            <a:r>
              <a:rPr lang="en-US" sz="2000" b="1" dirty="0"/>
              <a:t>id, type, score, position, title, content, created, </a:t>
            </a:r>
            <a:r>
              <a:rPr lang="en-US" sz="2000" b="1" dirty="0" smtClean="0"/>
              <a:t>image </a:t>
            </a:r>
            <a:r>
              <a:rPr lang="en-US" sz="2000" dirty="0" smtClean="0"/>
              <a:t>(</a:t>
            </a:r>
            <a:r>
              <a:rPr lang="en-US" sz="2000" b="1" dirty="0" smtClean="0"/>
              <a:t>_</a:t>
            </a:r>
            <a:r>
              <a:rPr lang="en-US" sz="2000" b="1" dirty="0" err="1" smtClean="0"/>
              <a:t>customurl</a:t>
            </a:r>
            <a:r>
              <a:rPr lang="en-US" sz="2000" b="1" dirty="0" smtClean="0"/>
              <a:t> </a:t>
            </a:r>
            <a:r>
              <a:rPr lang="en-US" sz="2000" dirty="0" smtClean="0"/>
              <a:t>in case of custom index).</a:t>
            </a:r>
          </a:p>
        </p:txBody>
      </p:sp>
    </p:spTree>
    <p:extLst>
      <p:ext uri="{BB962C8B-B14F-4D97-AF65-F5344CB8AC3E}">
        <p14:creationId xmlns:p14="http://schemas.microsoft.com/office/powerpoint/2010/main" val="715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22000" dirty="0" smtClean="0">
                <a:latin typeface="Aparajita" pitchFamily="34" charset="0"/>
                <a:cs typeface="Aparajita" pitchFamily="34" charset="0"/>
              </a:rPr>
              <a:t>?</a:t>
            </a:r>
            <a:endParaRPr lang="cs-CZ" sz="22000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/>
              <a:t>Developer’s Guide</a:t>
            </a:r>
          </a:p>
          <a:p>
            <a:r>
              <a:rPr lang="cs-CZ" sz="1800" dirty="0">
                <a:hlinkClick r:id="rId2"/>
              </a:rPr>
              <a:t>http://devnet.kentico.com/docs/devguide/smart_search_overview.htm</a:t>
            </a:r>
            <a:endParaRPr lang="en-US" sz="20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err="1" smtClean="0"/>
              <a:t>Miro</a:t>
            </a:r>
            <a:r>
              <a:rPr lang="en-US" sz="2400" b="1" dirty="0" smtClean="0"/>
              <a:t> Remias</a:t>
            </a:r>
          </a:p>
          <a:p>
            <a:r>
              <a:rPr lang="en-US" sz="2400" dirty="0" smtClean="0"/>
              <a:t>e-mail: </a:t>
            </a:r>
            <a:r>
              <a:rPr lang="en-US" sz="2400" dirty="0" smtClean="0">
                <a:hlinkClick r:id="rId2"/>
              </a:rPr>
              <a:t>miro@kentico.com</a:t>
            </a:r>
            <a:endParaRPr lang="en-US" sz="2400" dirty="0" smtClean="0"/>
          </a:p>
          <a:p>
            <a:r>
              <a:rPr lang="en-US" sz="2400" dirty="0"/>
              <a:t>consulting: </a:t>
            </a:r>
            <a:r>
              <a:rPr lang="en-US" sz="2000" dirty="0">
                <a:hlinkClick r:id="rId3"/>
              </a:rPr>
              <a:t>http://www.kentico.com/Support/Consulting/Overview</a:t>
            </a:r>
            <a:endParaRPr lang="en-US" sz="20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Smart Search: How It Works</a:t>
            </a:r>
          </a:p>
          <a:p>
            <a:r>
              <a:rPr lang="en-US" b="1" dirty="0" smtClean="0"/>
              <a:t>Index Types</a:t>
            </a:r>
          </a:p>
          <a:p>
            <a:r>
              <a:rPr lang="en-US" b="1" dirty="0" smtClean="0"/>
              <a:t>Analyzer Types</a:t>
            </a:r>
          </a:p>
          <a:p>
            <a:r>
              <a:rPr lang="en-US" b="1" dirty="0" smtClean="0"/>
              <a:t>Related Scheduled Tasks &amp; Keys</a:t>
            </a:r>
          </a:p>
          <a:p>
            <a:r>
              <a:rPr lang="en-US" b="1" dirty="0" smtClean="0"/>
              <a:t>Example - Searching In Content Of Media Files</a:t>
            </a:r>
          </a:p>
          <a:p>
            <a:endParaRPr lang="en-US" b="1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It Works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92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Definition</a:t>
            </a:r>
          </a:p>
          <a:p>
            <a:pPr marL="0" indent="0">
              <a:buNone/>
            </a:pPr>
            <a:r>
              <a:rPr lang="en-US" sz="2000" i="1" dirty="0" smtClean="0"/>
              <a:t>Smart Search is index-based </a:t>
            </a:r>
            <a:r>
              <a:rPr lang="en-US" sz="2000" i="1" dirty="0"/>
              <a:t>searching through the content of websites or other objects within the system </a:t>
            </a:r>
            <a:r>
              <a:rPr lang="en-US" sz="2000" i="1" dirty="0" smtClean="0"/>
              <a:t>(3</a:t>
            </a:r>
            <a:r>
              <a:rPr lang="en-US" sz="2000" i="1" baseline="30000" dirty="0" smtClean="0"/>
              <a:t>rd</a:t>
            </a:r>
            <a:r>
              <a:rPr lang="en-US" sz="2000" i="1" dirty="0" smtClean="0"/>
              <a:t> party library - </a:t>
            </a:r>
            <a:r>
              <a:rPr lang="en-US" sz="2000" i="1" dirty="0" err="1" smtClean="0"/>
              <a:t>Lucene.Net</a:t>
            </a:r>
            <a:r>
              <a:rPr lang="en-US" sz="2000" i="1" dirty="0"/>
              <a:t>, v 2.1.0</a:t>
            </a:r>
            <a:r>
              <a:rPr lang="en-US" sz="2000" i="1" dirty="0" smtClean="0"/>
              <a:t>).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/>
              <a:t>Where to find the index file(s)?</a:t>
            </a:r>
            <a:endParaRPr lang="en-US" sz="2400" b="1" dirty="0"/>
          </a:p>
          <a:p>
            <a:pPr marL="0" indent="0">
              <a:buNone/>
            </a:pPr>
            <a:r>
              <a:rPr lang="en-US" sz="2400" dirty="0" smtClean="0"/>
              <a:t>File system: </a:t>
            </a:r>
            <a:r>
              <a:rPr lang="en-US" sz="2000" dirty="0" smtClean="0"/>
              <a:t>/</a:t>
            </a:r>
            <a:r>
              <a:rPr lang="en-US" sz="2000" dirty="0" err="1"/>
              <a:t>App_Data</a:t>
            </a:r>
            <a:r>
              <a:rPr lang="en-US" sz="2000" dirty="0"/>
              <a:t>/</a:t>
            </a:r>
            <a:r>
              <a:rPr lang="en-US" sz="2000" dirty="0" err="1"/>
              <a:t>CMSModules</a:t>
            </a:r>
            <a:r>
              <a:rPr lang="en-US" sz="2000" dirty="0"/>
              <a:t>/</a:t>
            </a:r>
            <a:r>
              <a:rPr lang="en-US" sz="2000" dirty="0" err="1"/>
              <a:t>SmartSearch</a:t>
            </a:r>
            <a:r>
              <a:rPr lang="en-US" sz="2000" dirty="0"/>
              <a:t>/&lt;Index code name</a:t>
            </a:r>
            <a:r>
              <a:rPr lang="en-US" sz="2000" dirty="0" smtClean="0"/>
              <a:t>&gt;</a:t>
            </a:r>
          </a:p>
          <a:p>
            <a:pPr marL="0" indent="0">
              <a:buNone/>
            </a:pPr>
            <a:r>
              <a:rPr lang="en-US" sz="2400" dirty="0" smtClean="0"/>
              <a:t>Customization: </a:t>
            </a:r>
            <a:r>
              <a:rPr lang="en-US" sz="2000" b="1" dirty="0" err="1" smtClean="0"/>
              <a:t>CMSSearchIndexPath</a:t>
            </a:r>
            <a:r>
              <a:rPr lang="en-US" sz="2400" dirty="0" smtClean="0"/>
              <a:t> </a:t>
            </a:r>
            <a:r>
              <a:rPr lang="en-US" sz="1600" dirty="0" smtClean="0"/>
              <a:t>("</a:t>
            </a:r>
            <a:r>
              <a:rPr lang="en-US" sz="1600" dirty="0" err="1"/>
              <a:t>App_Data</a:t>
            </a:r>
            <a:r>
              <a:rPr lang="en-US" sz="1600" dirty="0"/>
              <a:t>\\</a:t>
            </a:r>
            <a:r>
              <a:rPr lang="en-US" sz="1600" dirty="0" err="1"/>
              <a:t>CMSModules</a:t>
            </a:r>
            <a:r>
              <a:rPr lang="en-US" sz="1600" dirty="0"/>
              <a:t>\\</a:t>
            </a:r>
            <a:r>
              <a:rPr lang="en-US" sz="1600" dirty="0" err="1"/>
              <a:t>SmartSearch</a:t>
            </a:r>
            <a:r>
              <a:rPr lang="en-US" sz="1600" dirty="0"/>
              <a:t>\\") </a:t>
            </a:r>
            <a:endParaRPr lang="en-US" sz="16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How to analyze </a:t>
            </a:r>
            <a:r>
              <a:rPr lang="en-US" sz="2400" b="1" dirty="0"/>
              <a:t>the index </a:t>
            </a:r>
            <a:r>
              <a:rPr lang="en-US" sz="2400" b="1" dirty="0" smtClean="0"/>
              <a:t>file?</a:t>
            </a:r>
          </a:p>
          <a:p>
            <a:pPr marL="0" indent="0">
              <a:buNone/>
            </a:pPr>
            <a:r>
              <a:rPr lang="en-US" sz="2400" dirty="0" smtClean="0"/>
              <a:t>Luke </a:t>
            </a:r>
            <a:r>
              <a:rPr lang="en-US" sz="2400" dirty="0"/>
              <a:t>- </a:t>
            </a:r>
            <a:r>
              <a:rPr lang="en-US" sz="2400" dirty="0" err="1"/>
              <a:t>Lucene</a:t>
            </a:r>
            <a:r>
              <a:rPr lang="en-US" sz="2400" dirty="0"/>
              <a:t> Index Toolbox (</a:t>
            </a:r>
            <a:r>
              <a:rPr lang="en-US" sz="2400" dirty="0">
                <a:hlinkClick r:id="rId2"/>
              </a:rPr>
              <a:t>http://www.getopt.org/luke/)</a:t>
            </a:r>
            <a:endParaRPr lang="en-US" sz="2400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7544" y="6262608"/>
            <a:ext cx="8676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Note: </a:t>
            </a:r>
            <a:r>
              <a:rPr lang="en-US" sz="1400" dirty="0" smtClean="0"/>
              <a:t>Don't </a:t>
            </a:r>
            <a:r>
              <a:rPr lang="en-US" sz="1400" dirty="0"/>
              <a:t>forget to have the </a:t>
            </a:r>
            <a:r>
              <a:rPr lang="en-US" sz="1400" dirty="0">
                <a:hlinkClick r:id="rId3"/>
              </a:rPr>
              <a:t>write </a:t>
            </a:r>
            <a:r>
              <a:rPr lang="en-US" sz="1400" dirty="0" smtClean="0">
                <a:hlinkClick r:id="rId3"/>
              </a:rPr>
              <a:t>disk permission </a:t>
            </a:r>
            <a:r>
              <a:rPr lang="en-US" sz="1400" dirty="0"/>
              <a:t>assigned to the </a:t>
            </a:r>
            <a:r>
              <a:rPr lang="en-US" sz="1400" b="1" dirty="0" err="1" smtClean="0"/>
              <a:t>App_Data</a:t>
            </a:r>
            <a:r>
              <a:rPr lang="en-US" sz="1400" dirty="0" smtClean="0"/>
              <a:t> folder!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It Works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568952" cy="50405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900" i="1" dirty="0" smtClean="0"/>
              <a:t>“When </a:t>
            </a:r>
            <a:r>
              <a:rPr lang="en-US" sz="2900" i="1" dirty="0"/>
              <a:t>a search request is sent to the system by a user, it is the </a:t>
            </a:r>
            <a:r>
              <a:rPr lang="en-US" sz="2900" i="1" dirty="0" smtClean="0"/>
              <a:t>index file </a:t>
            </a:r>
            <a:r>
              <a:rPr lang="en-US" sz="2900" i="1" dirty="0"/>
              <a:t>that gets searched, which results in significantly better performance compared to linear SQL query search</a:t>
            </a:r>
            <a:r>
              <a:rPr lang="en-US" sz="2900" i="1" dirty="0" smtClean="0"/>
              <a:t>.”</a:t>
            </a:r>
            <a:endParaRPr lang="en-US" sz="2900" i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100" b="1" dirty="0"/>
              <a:t>Life cycle </a:t>
            </a:r>
            <a:r>
              <a:rPr lang="en-US" sz="3100" dirty="0"/>
              <a:t>of a </a:t>
            </a:r>
            <a:r>
              <a:rPr lang="en-US" sz="3100" dirty="0" smtClean="0"/>
              <a:t>document/object </a:t>
            </a:r>
            <a:r>
              <a:rPr lang="en-US" sz="3100" dirty="0"/>
              <a:t>in the index file: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3100" dirty="0" smtClean="0"/>
              <a:t>A) When </a:t>
            </a:r>
            <a:r>
              <a:rPr lang="en-US" sz="3100" dirty="0"/>
              <a:t>a </a:t>
            </a:r>
            <a:r>
              <a:rPr lang="en-US" sz="3100" dirty="0" smtClean="0"/>
              <a:t>document/object </a:t>
            </a:r>
            <a:r>
              <a:rPr lang="en-US" sz="3100" dirty="0"/>
              <a:t>is created/updated/deleted, new </a:t>
            </a:r>
            <a:r>
              <a:rPr lang="en-US" sz="3100" b="1" dirty="0"/>
              <a:t>indexing task is logged in the database</a:t>
            </a:r>
            <a:r>
              <a:rPr lang="en-US" sz="3100" dirty="0" smtClean="0"/>
              <a:t>.</a:t>
            </a:r>
          </a:p>
          <a:p>
            <a:pPr marL="514350" indent="-514350">
              <a:buAutoNum type="alphaUcParenR"/>
            </a:pPr>
            <a:endParaRPr lang="en-US" sz="3100" dirty="0"/>
          </a:p>
          <a:p>
            <a:pPr marL="0" indent="0">
              <a:buNone/>
            </a:pPr>
            <a:r>
              <a:rPr lang="en-US" sz="3100" dirty="0"/>
              <a:t>B) </a:t>
            </a:r>
            <a:r>
              <a:rPr lang="en-US" sz="3100" dirty="0" smtClean="0"/>
              <a:t>The </a:t>
            </a:r>
            <a:r>
              <a:rPr lang="en-US" sz="3100" dirty="0"/>
              <a:t>database (</a:t>
            </a:r>
            <a:r>
              <a:rPr lang="en-US" sz="3100" dirty="0" err="1"/>
              <a:t>CMS_SearchTask</a:t>
            </a:r>
            <a:r>
              <a:rPr lang="en-US" sz="3100" dirty="0"/>
              <a:t> table) is </a:t>
            </a:r>
            <a:r>
              <a:rPr lang="en-US" sz="3100" b="1" dirty="0"/>
              <a:t>automatically checked </a:t>
            </a:r>
            <a:r>
              <a:rPr lang="en-US" sz="3100" dirty="0"/>
              <a:t>(on a regular basis) for the presence of indexing tasks</a:t>
            </a:r>
            <a:r>
              <a:rPr lang="en-US" sz="3100" dirty="0" smtClean="0"/>
              <a:t>.</a:t>
            </a:r>
          </a:p>
          <a:p>
            <a:pPr marL="0" indent="0">
              <a:buNone/>
            </a:pPr>
            <a:endParaRPr lang="en-US" sz="3100" dirty="0"/>
          </a:p>
          <a:p>
            <a:pPr marL="0" indent="0">
              <a:buNone/>
            </a:pPr>
            <a:r>
              <a:rPr lang="en-US" sz="3100" dirty="0"/>
              <a:t>C) </a:t>
            </a:r>
            <a:r>
              <a:rPr lang="en-US" sz="3100" b="1" dirty="0"/>
              <a:t>The task is processed </a:t>
            </a:r>
            <a:r>
              <a:rPr lang="en-US" sz="3100" dirty="0" smtClean="0"/>
              <a:t>and </a:t>
            </a:r>
            <a:r>
              <a:rPr lang="en-US" sz="3100" dirty="0"/>
              <a:t>document/object is added/updated/deleted to/in/from the index file.</a:t>
            </a:r>
          </a:p>
        </p:txBody>
      </p:sp>
    </p:spTree>
    <p:extLst>
      <p:ext uri="{BB962C8B-B14F-4D97-AF65-F5344CB8AC3E}">
        <p14:creationId xmlns:p14="http://schemas.microsoft.com/office/powerpoint/2010/main" val="97427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It </a:t>
            </a:r>
            <a:r>
              <a:rPr lang="en-US" dirty="0" smtClean="0"/>
              <a:t>Works - Database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568952" cy="5256584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CMS_SearchIndex</a:t>
            </a:r>
            <a:endParaRPr lang="en-US" sz="2400" dirty="0" smtClean="0"/>
          </a:p>
          <a:p>
            <a:r>
              <a:rPr lang="en-US" sz="2400" dirty="0" err="1" smtClean="0"/>
              <a:t>CMS_SearchIndexCulture</a:t>
            </a:r>
            <a:endParaRPr lang="en-US" sz="2400" dirty="0" smtClean="0"/>
          </a:p>
          <a:p>
            <a:r>
              <a:rPr lang="en-US" sz="2400" dirty="0" err="1" smtClean="0"/>
              <a:t>CMS_SearchIndexSite</a:t>
            </a:r>
            <a:endParaRPr lang="en-US" sz="2400" dirty="0" smtClean="0"/>
          </a:p>
          <a:p>
            <a:r>
              <a:rPr lang="en-US" sz="2400" dirty="0" err="1" smtClean="0"/>
              <a:t>CMS_SearchTask</a:t>
            </a:r>
            <a:r>
              <a:rPr lang="en-US" sz="2400" dirty="0" smtClean="0"/>
              <a:t> (API: </a:t>
            </a:r>
            <a:r>
              <a:rPr lang="en-US" sz="2400" dirty="0" err="1" smtClean="0"/>
              <a:t>SearchTaskInfo</a:t>
            </a:r>
            <a:r>
              <a:rPr lang="en-US" sz="2400" dirty="0" smtClean="0"/>
              <a:t>)</a:t>
            </a:r>
          </a:p>
          <a:p>
            <a:pPr marL="266700" indent="0">
              <a:buNone/>
            </a:pPr>
            <a:r>
              <a:rPr lang="en-US" sz="1800" b="1" dirty="0" err="1" smtClean="0"/>
              <a:t>SearchTaskType</a:t>
            </a:r>
            <a:r>
              <a:rPr lang="en-US" sz="1800" dirty="0" smtClean="0"/>
              <a:t> </a:t>
            </a:r>
            <a:r>
              <a:rPr lang="en-US" sz="1800" dirty="0"/>
              <a:t>(</a:t>
            </a:r>
            <a:r>
              <a:rPr lang="en-US" sz="1800" dirty="0" err="1"/>
              <a:t>nvarchar</a:t>
            </a:r>
            <a:r>
              <a:rPr lang="en-US" sz="1800" dirty="0" smtClean="0"/>
              <a:t>) - (</a:t>
            </a:r>
            <a:r>
              <a:rPr lang="en-US" sz="1800" dirty="0" err="1" smtClean="0"/>
              <a:t>SearchTaskTypeEnum</a:t>
            </a:r>
            <a:r>
              <a:rPr lang="en-US" sz="1800" dirty="0" smtClean="0"/>
              <a:t>: Update, </a:t>
            </a:r>
            <a:r>
              <a:rPr lang="en-US" sz="1800" b="1" dirty="0" smtClean="0"/>
              <a:t>Delete</a:t>
            </a:r>
            <a:r>
              <a:rPr lang="en-US" sz="1800" dirty="0" smtClean="0"/>
              <a:t>, </a:t>
            </a:r>
            <a:r>
              <a:rPr lang="en-US" sz="1800" b="1" dirty="0" smtClean="0"/>
              <a:t>Rebuild</a:t>
            </a:r>
            <a:r>
              <a:rPr lang="en-US" sz="1800" dirty="0" smtClean="0"/>
              <a:t>, </a:t>
            </a:r>
            <a:r>
              <a:rPr lang="en-US" sz="1800" b="1" dirty="0" smtClean="0"/>
              <a:t>Optimize</a:t>
            </a:r>
            <a:r>
              <a:rPr lang="en-US" sz="1800" dirty="0" smtClean="0"/>
              <a:t>, Process)</a:t>
            </a:r>
          </a:p>
          <a:p>
            <a:pPr marL="266700" indent="0">
              <a:buNone/>
            </a:pPr>
            <a:r>
              <a:rPr lang="en-US" sz="1800" b="1" dirty="0" err="1" smtClean="0"/>
              <a:t>SearchTaskObjectType</a:t>
            </a:r>
            <a:r>
              <a:rPr lang="en-US" sz="1800" dirty="0" smtClean="0"/>
              <a:t> </a:t>
            </a:r>
            <a:r>
              <a:rPr lang="en-US" sz="1800" dirty="0"/>
              <a:t>(</a:t>
            </a:r>
            <a:r>
              <a:rPr lang="en-US" sz="1800" dirty="0" err="1"/>
              <a:t>nvarchar</a:t>
            </a:r>
            <a:r>
              <a:rPr lang="en-US" sz="1800" dirty="0" smtClean="0"/>
              <a:t>) - (</a:t>
            </a:r>
            <a:r>
              <a:rPr lang="en-US" sz="1800" dirty="0" err="1" smtClean="0"/>
              <a:t>PredefinedObjectType</a:t>
            </a:r>
            <a:r>
              <a:rPr lang="en-US" sz="1800" dirty="0" smtClean="0"/>
              <a:t>: ABTEST, ACCOUNT, BIZFORM etc.)</a:t>
            </a:r>
            <a:endParaRPr lang="en-US" sz="1800" dirty="0"/>
          </a:p>
          <a:p>
            <a:pPr marL="266700" indent="0">
              <a:buNone/>
            </a:pPr>
            <a:r>
              <a:rPr lang="en-US" sz="1800" b="1" dirty="0" err="1" smtClean="0"/>
              <a:t>SearchTaskField</a:t>
            </a:r>
            <a:r>
              <a:rPr lang="en-US" sz="1800" dirty="0" smtClean="0"/>
              <a:t> </a:t>
            </a:r>
            <a:r>
              <a:rPr lang="en-US" sz="1800" dirty="0"/>
              <a:t>(</a:t>
            </a:r>
            <a:r>
              <a:rPr lang="en-US" sz="1800" dirty="0" err="1"/>
              <a:t>nvarchar</a:t>
            </a:r>
            <a:r>
              <a:rPr lang="en-US" sz="1800" dirty="0" smtClean="0"/>
              <a:t>) - </a:t>
            </a:r>
            <a:r>
              <a:rPr lang="en-US" sz="1800" dirty="0"/>
              <a:t>usually </a:t>
            </a:r>
            <a:r>
              <a:rPr lang="en-US" sz="1800" dirty="0" smtClean="0"/>
              <a:t>name of the ID field.</a:t>
            </a:r>
            <a:endParaRPr lang="en-US" sz="1800" dirty="0"/>
          </a:p>
          <a:p>
            <a:pPr marL="266700" indent="0">
              <a:buNone/>
            </a:pPr>
            <a:r>
              <a:rPr lang="en-US" sz="1800" b="1" dirty="0" err="1" smtClean="0"/>
              <a:t>SearchTaskValue</a:t>
            </a:r>
            <a:r>
              <a:rPr lang="en-US" sz="1800" dirty="0" smtClean="0"/>
              <a:t> </a:t>
            </a:r>
            <a:r>
              <a:rPr lang="en-US" sz="1800" dirty="0"/>
              <a:t>(</a:t>
            </a:r>
            <a:r>
              <a:rPr lang="en-US" sz="1800" dirty="0" err="1"/>
              <a:t>nvarchar</a:t>
            </a:r>
            <a:r>
              <a:rPr lang="en-US" sz="1800" dirty="0" smtClean="0"/>
              <a:t>) - usually the object/document ID.</a:t>
            </a:r>
            <a:endParaRPr lang="en-US" sz="1800" dirty="0"/>
          </a:p>
          <a:p>
            <a:pPr marL="266700" indent="0">
              <a:buNone/>
            </a:pPr>
            <a:r>
              <a:rPr lang="en-US" sz="1800" b="1" dirty="0" err="1" smtClean="0"/>
              <a:t>SearchTaskServerName</a:t>
            </a:r>
            <a:r>
              <a:rPr lang="en-US" sz="1800" dirty="0" smtClean="0"/>
              <a:t> (</a:t>
            </a:r>
            <a:r>
              <a:rPr lang="en-US" sz="1800" dirty="0" err="1" smtClean="0"/>
              <a:t>nvarchar</a:t>
            </a:r>
            <a:r>
              <a:rPr lang="en-US" sz="1800" dirty="0" smtClean="0"/>
              <a:t>) - server name in case </a:t>
            </a:r>
            <a:r>
              <a:rPr lang="en-US" sz="1800" b="1" dirty="0" smtClean="0"/>
              <a:t>web farms </a:t>
            </a:r>
            <a:r>
              <a:rPr lang="en-US" sz="1800" dirty="0" smtClean="0"/>
              <a:t>are used.</a:t>
            </a:r>
          </a:p>
          <a:p>
            <a:pPr marL="266700" indent="0">
              <a:buNone/>
            </a:pPr>
            <a:r>
              <a:rPr lang="en-US" sz="1800" b="1" dirty="0" err="1" smtClean="0"/>
              <a:t>SearchTaskStatus</a:t>
            </a:r>
            <a:r>
              <a:rPr lang="en-US" sz="1800" dirty="0" smtClean="0"/>
              <a:t> (</a:t>
            </a:r>
            <a:r>
              <a:rPr lang="en-US" sz="1800" dirty="0" err="1" smtClean="0"/>
              <a:t>SearchTaskStatusEnum</a:t>
            </a:r>
            <a:r>
              <a:rPr lang="en-US" sz="1800" dirty="0" smtClean="0"/>
              <a:t>: Ready, </a:t>
            </a:r>
            <a:r>
              <a:rPr lang="en-US" sz="1800" dirty="0" err="1" smtClean="0"/>
              <a:t>InProgress</a:t>
            </a:r>
            <a:r>
              <a:rPr lang="en-US" sz="1800" dirty="0" smtClean="0"/>
              <a:t>).</a:t>
            </a:r>
          </a:p>
          <a:p>
            <a:pPr marL="266700" indent="0">
              <a:buNone/>
            </a:pPr>
            <a:r>
              <a:rPr lang="en-US" sz="1800" b="1" dirty="0" err="1" smtClean="0"/>
              <a:t>SearchTaskPriority</a:t>
            </a:r>
            <a:r>
              <a:rPr lang="en-US" sz="1800" dirty="0" smtClean="0"/>
              <a:t> (</a:t>
            </a:r>
            <a:r>
              <a:rPr lang="en-US" sz="1800" dirty="0" err="1" smtClean="0"/>
              <a:t>int</a:t>
            </a:r>
            <a:r>
              <a:rPr lang="en-US" sz="1800" dirty="0" smtClean="0"/>
              <a:t>) - </a:t>
            </a:r>
            <a:r>
              <a:rPr lang="en-US" sz="1800" dirty="0"/>
              <a:t>higher value = higher </a:t>
            </a:r>
            <a:r>
              <a:rPr lang="en-US" sz="1800" dirty="0" smtClean="0"/>
              <a:t>priority.</a:t>
            </a:r>
          </a:p>
          <a:p>
            <a:pPr marL="266700" indent="0">
              <a:buNone/>
            </a:pPr>
            <a:r>
              <a:rPr lang="en-US" sz="1800" b="1" dirty="0" err="1" smtClean="0"/>
              <a:t>SearchTaskCreated</a:t>
            </a:r>
            <a:r>
              <a:rPr lang="en-US" sz="1800" dirty="0" smtClean="0"/>
              <a:t> (</a:t>
            </a:r>
            <a:r>
              <a:rPr lang="en-US" sz="1800" dirty="0" err="1" smtClean="0"/>
              <a:t>datetime</a:t>
            </a:r>
            <a:r>
              <a:rPr lang="en-US" sz="1800" dirty="0" smtClean="0"/>
              <a:t>) - task creation date.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8949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Types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435280" cy="496855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5800" dirty="0" smtClean="0"/>
              <a:t>1) </a:t>
            </a:r>
            <a:r>
              <a:rPr lang="en-US" sz="5800" b="1" dirty="0">
                <a:solidFill>
                  <a:srgbClr val="00B050"/>
                </a:solidFill>
              </a:rPr>
              <a:t>Custom index </a:t>
            </a:r>
            <a:r>
              <a:rPr lang="en-US" sz="5800" i="1" dirty="0"/>
              <a:t>- indexes any kind of data depending on its implementation.</a:t>
            </a:r>
          </a:p>
          <a:p>
            <a:pPr marL="0" indent="0">
              <a:buNone/>
            </a:pPr>
            <a:r>
              <a:rPr lang="en-US" sz="5800" dirty="0" smtClean="0"/>
              <a:t>2) </a:t>
            </a:r>
            <a:r>
              <a:rPr lang="en-US" sz="5800" b="1" dirty="0"/>
              <a:t>Custom tables </a:t>
            </a:r>
            <a:r>
              <a:rPr lang="en-US" sz="5800" i="1" dirty="0"/>
              <a:t>- indexes records in custom tables.</a:t>
            </a:r>
          </a:p>
          <a:p>
            <a:pPr marL="0" indent="0">
              <a:buNone/>
            </a:pPr>
            <a:r>
              <a:rPr lang="en-US" sz="5800" dirty="0" smtClean="0"/>
              <a:t>3) </a:t>
            </a:r>
            <a:r>
              <a:rPr lang="en-US" sz="5800" b="1" dirty="0"/>
              <a:t>Documents</a:t>
            </a:r>
            <a:r>
              <a:rPr lang="en-US" sz="5800" dirty="0"/>
              <a:t> </a:t>
            </a:r>
            <a:r>
              <a:rPr lang="en-US" sz="5800" i="1" dirty="0"/>
              <a:t>- indexes content of documents in the content tree.</a:t>
            </a:r>
          </a:p>
          <a:p>
            <a:pPr marL="0" indent="0">
              <a:buNone/>
            </a:pPr>
            <a:r>
              <a:rPr lang="en-US" sz="5800" dirty="0" smtClean="0"/>
              <a:t>4) </a:t>
            </a:r>
            <a:r>
              <a:rPr lang="en-US" sz="5800" b="1" dirty="0">
                <a:solidFill>
                  <a:srgbClr val="00B050"/>
                </a:solidFill>
              </a:rPr>
              <a:t>Documents crawler </a:t>
            </a:r>
            <a:r>
              <a:rPr lang="en-US" sz="5800" i="1" dirty="0"/>
              <a:t>- indexes the content of the HTML output generated by documents in the content tree.</a:t>
            </a:r>
          </a:p>
          <a:p>
            <a:pPr marL="541338" indent="-180975"/>
            <a:r>
              <a:rPr lang="en-US" sz="5000" i="1" dirty="0" smtClean="0"/>
              <a:t>Customization options: </a:t>
            </a:r>
          </a:p>
          <a:p>
            <a:pPr marL="0" indent="0">
              <a:buNone/>
            </a:pPr>
            <a:r>
              <a:rPr lang="en-US" sz="4500" i="1" dirty="0" smtClean="0"/>
              <a:t>	</a:t>
            </a:r>
            <a:r>
              <a:rPr lang="en-US" sz="4500" dirty="0" err="1" smtClean="0">
                <a:latin typeface="Courier New" pitchFamily="49" charset="0"/>
                <a:cs typeface="Courier New" pitchFamily="49" charset="0"/>
              </a:rPr>
              <a:t>CMS.SiteProvider.SearchHelper.OnHtmlToPlainText</a:t>
            </a:r>
            <a:endParaRPr lang="en-US" sz="45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4500" i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4500" i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4500" i="1" dirty="0" smtClean="0"/>
              <a:t>Triggered </a:t>
            </a:r>
            <a:r>
              <a:rPr lang="en-US" sz="4500" i="1" dirty="0"/>
              <a:t>when the HTML output is processed by a </a:t>
            </a:r>
            <a:r>
              <a:rPr lang="en-US" sz="4500" i="1" dirty="0" smtClean="0"/>
              <a:t>crawler</a:t>
            </a:r>
          </a:p>
          <a:p>
            <a:pPr marL="0" indent="0">
              <a:buNone/>
            </a:pPr>
            <a:r>
              <a:rPr lang="en-US" sz="5000" i="1" dirty="0" smtClean="0"/>
              <a:t>	</a:t>
            </a:r>
            <a:r>
              <a:rPr lang="en-US" sz="4600" dirty="0" err="1">
                <a:latin typeface="Courier New" pitchFamily="49" charset="0"/>
                <a:cs typeface="Courier New" pitchFamily="49" charset="0"/>
              </a:rPr>
              <a:t>CMS.SiteProvider.SearchHelper.HtmlToPlainText</a:t>
            </a:r>
            <a:r>
              <a:rPr lang="en-US" sz="46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en-US" sz="45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45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/>
              <a:t> </a:t>
            </a:r>
            <a:r>
              <a:rPr lang="en-US" sz="4600" i="1" dirty="0"/>
              <a:t>Converts html to the plain text (body part</a:t>
            </a:r>
            <a:r>
              <a:rPr lang="en-US" sz="4600" i="1" dirty="0" smtClean="0"/>
              <a:t>)</a:t>
            </a:r>
          </a:p>
          <a:p>
            <a:pPr marL="0" indent="0">
              <a:buNone/>
            </a:pPr>
            <a:r>
              <a:rPr lang="en-US" sz="4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4600" dirty="0" err="1">
                <a:latin typeface="Courier New" pitchFamily="49" charset="0"/>
                <a:cs typeface="Courier New" pitchFamily="49" charset="0"/>
              </a:rPr>
              <a:t>CMS.SiteProvider.SearchHelper.DownloadHtmlContent</a:t>
            </a:r>
            <a:r>
              <a:rPr lang="en-US" sz="4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4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4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4600" i="1" dirty="0" smtClean="0"/>
              <a:t>		Returns complete HTML code of the page based on the provided URL</a:t>
            </a:r>
            <a:endParaRPr lang="en-US" sz="4600" i="1" dirty="0"/>
          </a:p>
          <a:p>
            <a:pPr marL="0" indent="0">
              <a:buNone/>
            </a:pPr>
            <a:r>
              <a:rPr lang="en-US" sz="46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4600" dirty="0" err="1" smtClean="0">
                <a:latin typeface="Courier New" pitchFamily="49" charset="0"/>
                <a:cs typeface="Courier New" pitchFamily="49" charset="0"/>
              </a:rPr>
              <a:t>CMS.TreeEngine.TreeNode.GetSearchDocument</a:t>
            </a:r>
            <a:r>
              <a:rPr lang="en-US" sz="4600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sz="4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4600" i="1" dirty="0" smtClean="0"/>
              <a:t>		Returns </a:t>
            </a:r>
            <a:r>
              <a:rPr lang="en-US" sz="4600" i="1" dirty="0" err="1" smtClean="0"/>
              <a:t>Lucene</a:t>
            </a:r>
            <a:r>
              <a:rPr lang="en-US" sz="4600" i="1" dirty="0" smtClean="0"/>
              <a:t> Document object</a:t>
            </a:r>
            <a:endParaRPr lang="en-US" sz="4600" i="1" dirty="0"/>
          </a:p>
          <a:p>
            <a:pPr marL="0" indent="0">
              <a:buNone/>
            </a:pPr>
            <a:r>
              <a:rPr lang="en-US" sz="5800" dirty="0" smtClean="0"/>
              <a:t>5) </a:t>
            </a:r>
            <a:r>
              <a:rPr lang="en-US" sz="5800" b="1" dirty="0"/>
              <a:t>Forums</a:t>
            </a:r>
            <a:r>
              <a:rPr lang="en-US" sz="5800" dirty="0"/>
              <a:t> - indexes content of discussion forums.</a:t>
            </a:r>
          </a:p>
          <a:p>
            <a:pPr marL="0" indent="0">
              <a:buNone/>
            </a:pPr>
            <a:r>
              <a:rPr lang="en-US" sz="5800" dirty="0" smtClean="0"/>
              <a:t>6) </a:t>
            </a:r>
            <a:r>
              <a:rPr lang="en-US" sz="5800" b="1" dirty="0">
                <a:solidFill>
                  <a:srgbClr val="00B050"/>
                </a:solidFill>
              </a:rPr>
              <a:t>General</a:t>
            </a:r>
            <a:r>
              <a:rPr lang="en-US" sz="5800" dirty="0"/>
              <a:t> - indexes objects of a specified type. Any objects within the CMS can be searched this way.</a:t>
            </a:r>
          </a:p>
          <a:p>
            <a:pPr marL="0" indent="0">
              <a:buNone/>
            </a:pPr>
            <a:r>
              <a:rPr lang="en-US" sz="5800" dirty="0" smtClean="0"/>
              <a:t>7) </a:t>
            </a:r>
            <a:r>
              <a:rPr lang="en-US" sz="5800" b="1" dirty="0"/>
              <a:t>Users</a:t>
            </a:r>
            <a:r>
              <a:rPr lang="en-US" sz="5800" dirty="0"/>
              <a:t> - indexes details about system </a:t>
            </a:r>
            <a:r>
              <a:rPr lang="en-US" sz="5800" dirty="0" smtClean="0"/>
              <a:t>users.</a:t>
            </a:r>
            <a:endParaRPr lang="en-US" sz="5800" dirty="0"/>
          </a:p>
          <a:p>
            <a:pPr marL="0" indent="0">
              <a:buNone/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57414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Analyzer Types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5400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400" b="1" dirty="0" smtClean="0"/>
              <a:t>Tokenized Field - </a:t>
            </a:r>
            <a:r>
              <a:rPr lang="en-US" sz="6400" i="1" dirty="0"/>
              <a:t>indicates if the content of the field should be processed by the analyzer when indexing. The general rule is to use this for </a:t>
            </a:r>
            <a:r>
              <a:rPr lang="en-US" sz="6400" b="1" i="1" dirty="0"/>
              <a:t>Content fields </a:t>
            </a:r>
            <a:r>
              <a:rPr lang="en-US" sz="6400" i="1" dirty="0"/>
              <a:t>and not for </a:t>
            </a:r>
            <a:r>
              <a:rPr lang="en-US" sz="6400" b="1" i="1" dirty="0"/>
              <a:t>Searchable fields</a:t>
            </a:r>
            <a:r>
              <a:rPr lang="en-US" sz="6400" i="1" dirty="0"/>
              <a:t>.</a:t>
            </a:r>
          </a:p>
          <a:p>
            <a:pPr marL="0" indent="0">
              <a:buNone/>
            </a:pPr>
            <a:endParaRPr lang="en-US" sz="6400" i="1" dirty="0"/>
          </a:p>
          <a:p>
            <a:pPr marL="0" indent="0">
              <a:buNone/>
            </a:pPr>
            <a:r>
              <a:rPr lang="en-US" sz="7200" i="1" dirty="0" smtClean="0"/>
              <a:t>1) </a:t>
            </a:r>
            <a:r>
              <a:rPr lang="en-US" sz="7200" b="1" i="1" dirty="0">
                <a:solidFill>
                  <a:srgbClr val="00B050"/>
                </a:solidFill>
              </a:rPr>
              <a:t>Custom</a:t>
            </a:r>
            <a:r>
              <a:rPr lang="en-US" sz="7200" i="1" dirty="0">
                <a:solidFill>
                  <a:srgbClr val="00B050"/>
                </a:solidFill>
              </a:rPr>
              <a:t> </a:t>
            </a:r>
            <a:r>
              <a:rPr lang="en-US" sz="7200" i="1" dirty="0"/>
              <a:t>- Option of performing tokenization according to your particular requirements.</a:t>
            </a:r>
          </a:p>
          <a:p>
            <a:pPr marL="0" indent="0">
              <a:buNone/>
            </a:pPr>
            <a:r>
              <a:rPr lang="en-US" sz="7200" i="1" dirty="0" smtClean="0"/>
              <a:t>2) </a:t>
            </a:r>
            <a:r>
              <a:rPr lang="en-US" sz="7200" b="1" i="1" dirty="0"/>
              <a:t>Keyword</a:t>
            </a:r>
            <a:r>
              <a:rPr lang="en-US" sz="7200" i="1" dirty="0"/>
              <a:t> - Tokenizes the entire stream as a single token. This is useful for data like zip codes, ids, and some product names.</a:t>
            </a:r>
          </a:p>
          <a:p>
            <a:pPr marL="0" indent="0">
              <a:buNone/>
            </a:pPr>
            <a:r>
              <a:rPr lang="en-US" sz="7200" i="1" dirty="0" smtClean="0"/>
              <a:t>3) </a:t>
            </a:r>
            <a:r>
              <a:rPr lang="en-US" sz="7200" b="1" i="1" dirty="0"/>
              <a:t>Simple</a:t>
            </a:r>
            <a:r>
              <a:rPr lang="en-US" sz="7200" i="1" dirty="0"/>
              <a:t> - divides text at non-letter characters.</a:t>
            </a:r>
          </a:p>
          <a:p>
            <a:pPr marL="0" indent="0">
              <a:buNone/>
            </a:pPr>
            <a:r>
              <a:rPr lang="en-US" sz="7200" i="1" dirty="0" smtClean="0"/>
              <a:t>4) </a:t>
            </a:r>
            <a:r>
              <a:rPr lang="en-US" sz="7200" b="1" i="1" dirty="0"/>
              <a:t>Standard</a:t>
            </a:r>
            <a:r>
              <a:rPr lang="en-US" sz="7200" i="1" dirty="0"/>
              <a:t> - grammar-based analyzer (stop-words, shortcuts, ...), very efficient for English, but may not produce satisfactory results with other languages</a:t>
            </a:r>
            <a:r>
              <a:rPr lang="en-US" sz="7200" i="1" dirty="0" smtClean="0"/>
              <a:t>.</a:t>
            </a:r>
            <a:endParaRPr lang="en-US" sz="7200" i="1" dirty="0"/>
          </a:p>
          <a:p>
            <a:pPr marL="0" indent="0">
              <a:buNone/>
            </a:pPr>
            <a:r>
              <a:rPr lang="en-US" sz="7200" i="1" dirty="0" smtClean="0"/>
              <a:t>5) </a:t>
            </a:r>
            <a:r>
              <a:rPr lang="en-US" sz="7200" b="1" i="1" dirty="0" smtClean="0">
                <a:solidFill>
                  <a:srgbClr val="00B050"/>
                </a:solidFill>
              </a:rPr>
              <a:t>Starts </a:t>
            </a:r>
            <a:r>
              <a:rPr lang="en-US" sz="7200" b="1" i="1" dirty="0">
                <a:solidFill>
                  <a:srgbClr val="00B050"/>
                </a:solidFill>
              </a:rPr>
              <a:t>with </a:t>
            </a:r>
            <a:r>
              <a:rPr lang="en-US" sz="7200" i="1" dirty="0"/>
              <a:t>- tokenizes all prefixes contained in words, which allows searching for words that start with the entered string. Text is divided at whitespace characters. </a:t>
            </a:r>
            <a:r>
              <a:rPr lang="en-US" sz="7200" i="1" dirty="0" smtClean="0"/>
              <a:t>	Example: </a:t>
            </a:r>
            <a:r>
              <a:rPr lang="en-US" sz="7200" b="1" i="1" dirty="0" err="1" smtClean="0">
                <a:latin typeface="Courier New" pitchFamily="49" charset="0"/>
                <a:cs typeface="Courier New" pitchFamily="49" charset="0"/>
              </a:rPr>
              <a:t>abc</a:t>
            </a:r>
            <a:r>
              <a:rPr lang="en-US" sz="72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200" i="1" dirty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7200" b="1" i="1" dirty="0" smtClean="0">
                <a:latin typeface="Courier New" pitchFamily="49" charset="0"/>
                <a:cs typeface="Courier New" pitchFamily="49" charset="0"/>
              </a:rPr>
              <a:t>a </a:t>
            </a:r>
            <a:r>
              <a:rPr lang="en-US" sz="7200" b="1" i="1" dirty="0" err="1" smtClean="0">
                <a:latin typeface="Courier New" pitchFamily="49" charset="0"/>
                <a:cs typeface="Courier New" pitchFamily="49" charset="0"/>
              </a:rPr>
              <a:t>ab</a:t>
            </a:r>
            <a:r>
              <a:rPr lang="en-US" sz="72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200" b="1" i="1" dirty="0" err="1">
                <a:latin typeface="Courier New" pitchFamily="49" charset="0"/>
                <a:cs typeface="Courier New" pitchFamily="49" charset="0"/>
              </a:rPr>
              <a:t>abc</a:t>
            </a:r>
            <a:endParaRPr lang="en-US" sz="7200" b="1" i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7200" i="1" dirty="0" smtClean="0"/>
              <a:t>6) </a:t>
            </a:r>
            <a:r>
              <a:rPr lang="en-US" sz="7200" b="1" i="1" dirty="0"/>
              <a:t>Stop</a:t>
            </a:r>
            <a:r>
              <a:rPr lang="en-US" sz="7200" i="1" dirty="0"/>
              <a:t> - contains a collection of stop-words at which text is divided</a:t>
            </a:r>
            <a:r>
              <a:rPr lang="en-US" sz="7200" i="1" dirty="0" smtClean="0"/>
              <a:t>.</a:t>
            </a:r>
          </a:p>
          <a:p>
            <a:pPr marL="0" indent="0">
              <a:buNone/>
            </a:pPr>
            <a:r>
              <a:rPr lang="en-US" sz="7200" i="1" dirty="0" smtClean="0"/>
              <a:t>7) </a:t>
            </a:r>
            <a:r>
              <a:rPr lang="en-US" sz="7200" b="1" i="1" dirty="0">
                <a:solidFill>
                  <a:srgbClr val="00B050"/>
                </a:solidFill>
              </a:rPr>
              <a:t>Subset</a:t>
            </a:r>
            <a:r>
              <a:rPr lang="en-US" sz="7200" i="1" dirty="0">
                <a:solidFill>
                  <a:srgbClr val="00B050"/>
                </a:solidFill>
              </a:rPr>
              <a:t> </a:t>
            </a:r>
            <a:r>
              <a:rPr lang="en-US" sz="7200" i="1" dirty="0"/>
              <a:t>- tokenizes all substrings in words, which allows searching for words that contain the entered string. Text is divided at whitespace </a:t>
            </a:r>
            <a:r>
              <a:rPr lang="en-US" sz="7200" i="1" dirty="0" smtClean="0"/>
              <a:t>characters.</a:t>
            </a:r>
          </a:p>
          <a:p>
            <a:pPr marL="0" indent="0">
              <a:buNone/>
            </a:pPr>
            <a:r>
              <a:rPr lang="en-US" sz="7200" i="1" dirty="0"/>
              <a:t>	</a:t>
            </a:r>
            <a:r>
              <a:rPr lang="en-US" sz="7200" i="1" dirty="0" smtClean="0"/>
              <a:t>Example: </a:t>
            </a:r>
            <a:r>
              <a:rPr lang="pl-PL" sz="7200" b="1" i="1" dirty="0">
                <a:latin typeface="Courier New" pitchFamily="49" charset="0"/>
                <a:cs typeface="Courier New" pitchFamily="49" charset="0"/>
              </a:rPr>
              <a:t>abc</a:t>
            </a:r>
            <a:r>
              <a:rPr lang="pl-PL" sz="7200" i="1" dirty="0">
                <a:latin typeface="Courier New" pitchFamily="49" charset="0"/>
                <a:cs typeface="Courier New" pitchFamily="49" charset="0"/>
              </a:rPr>
              <a:t> =&gt; </a:t>
            </a:r>
            <a:r>
              <a:rPr lang="pl-PL" sz="7200" b="1" i="1" dirty="0" smtClean="0">
                <a:latin typeface="Courier New" pitchFamily="49" charset="0"/>
                <a:cs typeface="Courier New" pitchFamily="49" charset="0"/>
              </a:rPr>
              <a:t>abc</a:t>
            </a:r>
            <a:r>
              <a:rPr lang="pl-PL" sz="72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sz="7200" b="1" i="1" dirty="0" smtClean="0">
                <a:latin typeface="Courier New" pitchFamily="49" charset="0"/>
                <a:cs typeface="Courier New" pitchFamily="49" charset="0"/>
              </a:rPr>
              <a:t>ab</a:t>
            </a:r>
            <a:r>
              <a:rPr lang="en-US" sz="72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sz="7200" b="1" i="1" dirty="0" smtClean="0">
                <a:latin typeface="Courier New" pitchFamily="49" charset="0"/>
                <a:cs typeface="Courier New" pitchFamily="49" charset="0"/>
              </a:rPr>
              <a:t>bc</a:t>
            </a:r>
            <a:r>
              <a:rPr lang="en-US" sz="72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sz="7200" b="1" i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72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sz="7200" b="1" i="1" dirty="0" smtClean="0"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72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sz="7200" b="1" i="1" dirty="0" smtClean="0">
                <a:latin typeface="Courier New" pitchFamily="49" charset="0"/>
                <a:cs typeface="Courier New" pitchFamily="49" charset="0"/>
              </a:rPr>
              <a:t>c</a:t>
            </a:r>
            <a:endParaRPr lang="en-US" sz="7200" b="1" i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7200" i="1" dirty="0" smtClean="0"/>
              <a:t>8) </a:t>
            </a:r>
            <a:r>
              <a:rPr lang="en-US" sz="7200" b="1" i="1" dirty="0"/>
              <a:t>White space </a:t>
            </a:r>
            <a:r>
              <a:rPr lang="en-US" sz="7200" i="1" dirty="0"/>
              <a:t>- divides text at whitespace </a:t>
            </a:r>
            <a:r>
              <a:rPr lang="en-US" sz="7200" i="1" dirty="0" smtClean="0"/>
              <a:t>characters.</a:t>
            </a:r>
          </a:p>
          <a:p>
            <a:pPr marL="0" indent="0">
              <a:buNone/>
            </a:pPr>
            <a:endParaRPr lang="en-US" sz="6400" b="1" i="1" dirty="0" smtClean="0"/>
          </a:p>
          <a:p>
            <a:pPr marL="0" indent="0">
              <a:buNone/>
            </a:pPr>
            <a:r>
              <a:rPr lang="en-US" sz="6400" b="1" i="1" dirty="0" smtClean="0"/>
              <a:t>Note: </a:t>
            </a:r>
            <a:r>
              <a:rPr lang="en-US" sz="6400" b="1" i="1" dirty="0"/>
              <a:t>Stop words </a:t>
            </a:r>
            <a:r>
              <a:rPr lang="en-US" sz="6400" i="1" dirty="0"/>
              <a:t>- dictionary containing words which will be omitted from indexing (e.g. 'and', 'or', ...) when a </a:t>
            </a:r>
            <a:r>
              <a:rPr lang="en-US" sz="6400" b="1" i="1" dirty="0"/>
              <a:t>Stop</a:t>
            </a:r>
            <a:r>
              <a:rPr lang="en-US" sz="6400" i="1" dirty="0"/>
              <a:t> or </a:t>
            </a:r>
            <a:r>
              <a:rPr lang="en-US" sz="6400" b="1" i="1" dirty="0"/>
              <a:t>Standard</a:t>
            </a:r>
            <a:r>
              <a:rPr lang="en-US" sz="6400" i="1" dirty="0"/>
              <a:t> analyzer is used (~\</a:t>
            </a:r>
            <a:r>
              <a:rPr lang="en-US" sz="6400" i="1" dirty="0" err="1"/>
              <a:t>App_Data</a:t>
            </a:r>
            <a:r>
              <a:rPr lang="en-US" sz="6400" i="1" dirty="0"/>
              <a:t>\</a:t>
            </a:r>
            <a:r>
              <a:rPr lang="en-US" sz="6400" i="1" dirty="0" err="1"/>
              <a:t>CMSModules</a:t>
            </a:r>
            <a:r>
              <a:rPr lang="en-US" sz="6400" i="1" dirty="0"/>
              <a:t>\</a:t>
            </a:r>
            <a:r>
              <a:rPr lang="en-US" sz="6400" i="1" dirty="0" err="1"/>
              <a:t>SmartSearch</a:t>
            </a:r>
            <a:r>
              <a:rPr lang="en-US" sz="6400" i="1" dirty="0"/>
              <a:t>\_</a:t>
            </a:r>
            <a:r>
              <a:rPr lang="en-US" sz="6400" i="1" dirty="0" err="1"/>
              <a:t>StopWords</a:t>
            </a:r>
            <a:r>
              <a:rPr lang="en-US" sz="6400" i="1" dirty="0" smtClean="0"/>
              <a:t>)</a:t>
            </a:r>
            <a:endParaRPr lang="en-US" sz="6400" i="1" dirty="0"/>
          </a:p>
          <a:p>
            <a:pPr marL="0" indent="0">
              <a:buNone/>
            </a:pPr>
            <a:r>
              <a:rPr lang="en-US" sz="6600" b="1" i="1" dirty="0"/>
              <a:t>Starts with </a:t>
            </a:r>
            <a:r>
              <a:rPr lang="en-US" sz="6600" b="1" i="1" dirty="0" smtClean="0"/>
              <a:t>&amp; </a:t>
            </a:r>
            <a:r>
              <a:rPr lang="en-US" sz="6600" b="1" i="1" dirty="0"/>
              <a:t>Subset</a:t>
            </a:r>
            <a:r>
              <a:rPr lang="en-US" sz="6600" i="1" dirty="0"/>
              <a:t> </a:t>
            </a:r>
            <a:r>
              <a:rPr lang="en-US" sz="6600" i="1" dirty="0" smtClean="0"/>
              <a:t>analyzers are using </a:t>
            </a:r>
            <a:r>
              <a:rPr lang="en-US" sz="5600" i="1" dirty="0" err="1" smtClean="0">
                <a:latin typeface="Courier New" pitchFamily="49" charset="0"/>
                <a:cs typeface="Courier New" pitchFamily="49" charset="0"/>
              </a:rPr>
              <a:t>CMS.SiteProvider.SubSetAnalyzer</a:t>
            </a:r>
            <a:r>
              <a:rPr lang="en-US" sz="6400" i="1" dirty="0" smtClean="0"/>
              <a:t> class.</a:t>
            </a:r>
          </a:p>
        </p:txBody>
      </p:sp>
    </p:spTree>
    <p:extLst>
      <p:ext uri="{BB962C8B-B14F-4D97-AF65-F5344CB8AC3E}">
        <p14:creationId xmlns:p14="http://schemas.microsoft.com/office/powerpoint/2010/main" val="242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Scheduled Tasks &amp;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23312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i="1" dirty="0" smtClean="0"/>
              <a:t>Scheduled </a:t>
            </a:r>
            <a:r>
              <a:rPr lang="en-US" sz="1800" i="1" dirty="0"/>
              <a:t>tasks:</a:t>
            </a:r>
          </a:p>
          <a:p>
            <a:r>
              <a:rPr lang="en-US" sz="1800" b="1" i="1" dirty="0" smtClean="0"/>
              <a:t>Optimize </a:t>
            </a:r>
            <a:r>
              <a:rPr lang="en-US" sz="1800" b="1" i="1" dirty="0"/>
              <a:t>search indexes </a:t>
            </a:r>
            <a:r>
              <a:rPr lang="en-US" sz="1800" i="1" dirty="0"/>
              <a:t>(</a:t>
            </a:r>
            <a:r>
              <a:rPr lang="en-US" sz="1800" i="1" dirty="0" err="1"/>
              <a:t>Search.IndexOptimizer</a:t>
            </a:r>
            <a:r>
              <a:rPr lang="en-US" sz="1800" i="1" dirty="0"/>
              <a:t>) [</a:t>
            </a:r>
            <a:r>
              <a:rPr lang="en-US" sz="1800" b="1" i="1" dirty="0">
                <a:solidFill>
                  <a:srgbClr val="00B050"/>
                </a:solidFill>
              </a:rPr>
              <a:t>Enabled</a:t>
            </a:r>
            <a:r>
              <a:rPr lang="en-US" sz="1800" i="1" dirty="0"/>
              <a:t>] </a:t>
            </a:r>
            <a:r>
              <a:rPr lang="en-US" sz="1700" i="1" dirty="0"/>
              <a:t>- performs index optimization (defragmentation resulting in better performance, particularly in the case of large indexes). </a:t>
            </a:r>
            <a:r>
              <a:rPr lang="en-US" sz="1700" i="1" dirty="0" smtClean="0"/>
              <a:t>By default executed once per week.</a:t>
            </a:r>
          </a:p>
          <a:p>
            <a:r>
              <a:rPr lang="en-US" sz="1800" b="1" i="1" dirty="0" smtClean="0"/>
              <a:t>Execute search tasks </a:t>
            </a:r>
            <a:r>
              <a:rPr lang="en-US" sz="1800" i="1" dirty="0" smtClean="0"/>
              <a:t>(</a:t>
            </a:r>
            <a:r>
              <a:rPr lang="en-US" sz="1800" i="1" dirty="0" err="1" smtClean="0"/>
              <a:t>Search.TaskExecutor</a:t>
            </a:r>
            <a:r>
              <a:rPr lang="en-US" sz="1800" i="1" dirty="0" smtClean="0"/>
              <a:t>) [</a:t>
            </a:r>
            <a:r>
              <a:rPr lang="en-US" sz="1800" b="1" i="1" dirty="0" smtClean="0">
                <a:solidFill>
                  <a:srgbClr val="00B050"/>
                </a:solidFill>
              </a:rPr>
              <a:t>Enabled</a:t>
            </a:r>
            <a:r>
              <a:rPr lang="en-US" sz="1800" i="1" dirty="0" smtClean="0"/>
              <a:t>] </a:t>
            </a:r>
            <a:r>
              <a:rPr lang="en-US" sz="1700" i="1" dirty="0" smtClean="0"/>
              <a:t>- executes indexing tasks (created and executed automatically when the indexed content changes) that were not completed successfully on their automatic execution. By default performed every 4 hours.</a:t>
            </a:r>
          </a:p>
          <a:p>
            <a:pPr marL="0" indent="0">
              <a:buNone/>
            </a:pPr>
            <a:r>
              <a:rPr lang="en-US" sz="1800" i="1" dirty="0" err="1" smtClean="0"/>
              <a:t>Web.config</a:t>
            </a:r>
            <a:r>
              <a:rPr lang="en-US" sz="1800" i="1" dirty="0" smtClean="0"/>
              <a:t> </a:t>
            </a:r>
            <a:r>
              <a:rPr lang="en-US" sz="1800" i="1" dirty="0"/>
              <a:t>keys:</a:t>
            </a:r>
          </a:p>
          <a:p>
            <a:r>
              <a:rPr lang="en-US" sz="1600" b="1" i="1" dirty="0" err="1" smtClean="0"/>
              <a:t>CMSRemoveDiacriticsForIndexField</a:t>
            </a:r>
            <a:r>
              <a:rPr lang="en-US" sz="1600" i="1" dirty="0" smtClean="0"/>
              <a:t> </a:t>
            </a:r>
            <a:r>
              <a:rPr lang="en-US" sz="1600" i="1" dirty="0"/>
              <a:t>(</a:t>
            </a:r>
            <a:r>
              <a:rPr lang="en-US" sz="1600" b="1" i="1" dirty="0">
                <a:solidFill>
                  <a:srgbClr val="00B050"/>
                </a:solidFill>
              </a:rPr>
              <a:t>true</a:t>
            </a:r>
            <a:r>
              <a:rPr lang="en-US" sz="1600" i="1" dirty="0"/>
              <a:t>) - indicates whether diacritics should be removed for index </a:t>
            </a:r>
            <a:r>
              <a:rPr lang="en-US" sz="1600" i="1" dirty="0" smtClean="0"/>
              <a:t>field.</a:t>
            </a:r>
          </a:p>
          <a:p>
            <a:r>
              <a:rPr lang="en-US" sz="1600" b="1" i="1" dirty="0" err="1" smtClean="0"/>
              <a:t>CMSSearchStoreContentField</a:t>
            </a:r>
            <a:r>
              <a:rPr lang="en-US" sz="1600" i="1" dirty="0" smtClean="0"/>
              <a:t> </a:t>
            </a:r>
            <a:r>
              <a:rPr lang="en-US" sz="1600" i="1" dirty="0"/>
              <a:t>(</a:t>
            </a:r>
            <a:r>
              <a:rPr lang="en-US" sz="1600" b="1" i="1" dirty="0">
                <a:solidFill>
                  <a:srgbClr val="FF0000"/>
                </a:solidFill>
              </a:rPr>
              <a:t>false</a:t>
            </a:r>
            <a:r>
              <a:rPr lang="en-US" sz="1600" i="1" dirty="0"/>
              <a:t>) - indicates whether content field should be stored in the index</a:t>
            </a:r>
          </a:p>
          <a:p>
            <a:r>
              <a:rPr lang="en-US" sz="1600" b="1" i="1" dirty="0" err="1"/>
              <a:t>CMSSmartSearchIndexCategories</a:t>
            </a:r>
            <a:r>
              <a:rPr lang="en-US" sz="1600" i="1" dirty="0"/>
              <a:t> (</a:t>
            </a:r>
            <a:r>
              <a:rPr lang="en-US" sz="1600" b="1" i="1" dirty="0">
                <a:solidFill>
                  <a:srgbClr val="FF0000"/>
                </a:solidFill>
              </a:rPr>
              <a:t>false</a:t>
            </a:r>
            <a:r>
              <a:rPr lang="en-US" sz="1600" i="1" dirty="0"/>
              <a:t>) - indicates whether document categories should be </a:t>
            </a:r>
            <a:r>
              <a:rPr lang="en-US" sz="1600" i="1" dirty="0" smtClean="0"/>
              <a:t>indexed.</a:t>
            </a:r>
            <a:endParaRPr lang="en-US" sz="1600" i="1" dirty="0"/>
          </a:p>
          <a:p>
            <a:r>
              <a:rPr lang="en-US" sz="1600" b="1" i="1" dirty="0" err="1"/>
              <a:t>CMSSearchContentXpathValue</a:t>
            </a:r>
            <a:r>
              <a:rPr lang="en-US" sz="1600" i="1" dirty="0"/>
              <a:t> ("//property[@name='</a:t>
            </a:r>
            <a:r>
              <a:rPr lang="en-US" sz="1600" b="1" i="1" dirty="0"/>
              <a:t>text</a:t>
            </a:r>
            <a:r>
              <a:rPr lang="en-US" sz="1600" i="1" dirty="0"/>
              <a:t>' or @name=</a:t>
            </a:r>
            <a:r>
              <a:rPr lang="en-US" sz="1600" b="1" i="1" dirty="0"/>
              <a:t>'</a:t>
            </a:r>
            <a:r>
              <a:rPr lang="en-US" sz="1600" b="1" i="1" dirty="0" err="1"/>
              <a:t>contentbefore</a:t>
            </a:r>
            <a:r>
              <a:rPr lang="en-US" sz="1600" i="1" dirty="0"/>
              <a:t>' or @name='</a:t>
            </a:r>
            <a:r>
              <a:rPr lang="en-US" sz="1600" b="1" i="1" dirty="0" err="1"/>
              <a:t>contentafter</a:t>
            </a:r>
            <a:r>
              <a:rPr lang="en-US" sz="1600" i="1" dirty="0"/>
              <a:t>']") - </a:t>
            </a:r>
            <a:r>
              <a:rPr lang="en-US" sz="1600" i="1" dirty="0" err="1" smtClean="0"/>
              <a:t>webparts</a:t>
            </a:r>
            <a:r>
              <a:rPr lang="en-US" sz="1600" i="1" dirty="0" smtClean="0"/>
              <a:t> </a:t>
            </a:r>
            <a:r>
              <a:rPr lang="en-US" sz="1600" i="1" dirty="0"/>
              <a:t>fields should be added to the search document content.</a:t>
            </a:r>
          </a:p>
          <a:p>
            <a:r>
              <a:rPr lang="en-US" sz="1600" b="1" i="1" dirty="0" err="1" smtClean="0"/>
              <a:t>CMSProcessSearchTasksByScheduler</a:t>
            </a:r>
            <a:r>
              <a:rPr lang="en-US" sz="1600" i="1" dirty="0" smtClean="0"/>
              <a:t> </a:t>
            </a:r>
            <a:r>
              <a:rPr lang="en-US" sz="1600" i="1" dirty="0"/>
              <a:t>(</a:t>
            </a:r>
            <a:r>
              <a:rPr lang="en-US" sz="1600" b="1" i="1" dirty="0">
                <a:solidFill>
                  <a:srgbClr val="FF0000"/>
                </a:solidFill>
              </a:rPr>
              <a:t>false</a:t>
            </a:r>
            <a:r>
              <a:rPr lang="en-US" sz="1600" i="1" dirty="0"/>
              <a:t>) - If true, smart search tasks are processed by scheduler</a:t>
            </a:r>
            <a:r>
              <a:rPr lang="en-US" sz="1600" i="1" dirty="0" smtClean="0"/>
              <a:t>.</a:t>
            </a:r>
          </a:p>
          <a:p>
            <a:r>
              <a:rPr lang="en-US" sz="1600" b="1" i="1" dirty="0" err="1" smtClean="0"/>
              <a:t>CMSCreateTemplateSearchTasks</a:t>
            </a:r>
            <a:r>
              <a:rPr lang="en-US" sz="1600" i="1" dirty="0" smtClean="0"/>
              <a:t> (</a:t>
            </a:r>
            <a:r>
              <a:rPr lang="en-US" sz="1600" b="1" i="1" dirty="0" smtClean="0">
                <a:solidFill>
                  <a:srgbClr val="00B050"/>
                </a:solidFill>
              </a:rPr>
              <a:t>true</a:t>
            </a:r>
            <a:r>
              <a:rPr lang="en-US" sz="1600" i="1" dirty="0" smtClean="0"/>
              <a:t>)- Any </a:t>
            </a:r>
            <a:r>
              <a:rPr lang="en-US" sz="1600" i="1" dirty="0"/>
              <a:t>changes made to a page template will automatically trigger an update of all documents that are based on the given template in the appropriate smart search indexes. </a:t>
            </a:r>
          </a:p>
        </p:txBody>
      </p:sp>
    </p:spTree>
    <p:extLst>
      <p:ext uri="{BB962C8B-B14F-4D97-AF65-F5344CB8AC3E}">
        <p14:creationId xmlns:p14="http://schemas.microsoft.com/office/powerpoint/2010/main" val="356922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- Searching In Content </a:t>
            </a:r>
            <a:r>
              <a:rPr lang="en-US" dirty="0" smtClean="0"/>
              <a:t>Of </a:t>
            </a:r>
            <a:r>
              <a:rPr lang="en-US" dirty="0"/>
              <a:t>Media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43528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Requirements: </a:t>
            </a:r>
          </a:p>
          <a:p>
            <a:r>
              <a:rPr lang="en-US" sz="2400" dirty="0" smtClean="0"/>
              <a:t>Be able to search in </a:t>
            </a:r>
            <a:r>
              <a:rPr lang="en-US" sz="2400" b="1" dirty="0" smtClean="0"/>
              <a:t>content of media files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Whenever the media file is updated/deleted/inserted, smart search index should be updated as well.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/>
              <a:t>Process: </a:t>
            </a:r>
            <a:endParaRPr lang="en-US" sz="2400" b="1" dirty="0"/>
          </a:p>
          <a:p>
            <a:r>
              <a:rPr lang="en-US" sz="2400" b="1" dirty="0" smtClean="0"/>
              <a:t>Create custom index </a:t>
            </a:r>
            <a:r>
              <a:rPr lang="en-US" sz="2400" dirty="0" smtClean="0"/>
              <a:t>- </a:t>
            </a:r>
            <a:r>
              <a:rPr lang="en-US" sz="2400" b="1" dirty="0" smtClean="0"/>
              <a:t>Rebuild</a:t>
            </a:r>
            <a:r>
              <a:rPr lang="en-US" sz="2400" dirty="0" smtClean="0"/>
              <a:t> operation needs be able to read media library file definitions [</a:t>
            </a:r>
            <a:r>
              <a:rPr lang="en-US" sz="2400" dirty="0" err="1" smtClean="0"/>
              <a:t>media_file</a:t>
            </a:r>
            <a:r>
              <a:rPr lang="en-US" sz="2400" dirty="0" smtClean="0"/>
              <a:t> table] plus physical content of them on file system and index them afterwards.</a:t>
            </a:r>
          </a:p>
          <a:p>
            <a:r>
              <a:rPr lang="en-US" sz="2400" b="1" dirty="0" smtClean="0"/>
              <a:t>Create custom analyzer </a:t>
            </a:r>
            <a:r>
              <a:rPr lang="en-US" sz="2400" dirty="0" smtClean="0"/>
              <a:t>(optional).</a:t>
            </a:r>
          </a:p>
          <a:p>
            <a:r>
              <a:rPr lang="en-US" sz="2400" dirty="0" smtClean="0"/>
              <a:t>Use </a:t>
            </a:r>
            <a:r>
              <a:rPr lang="en-US" sz="2400" b="1" dirty="0" smtClean="0"/>
              <a:t>global events </a:t>
            </a:r>
            <a:r>
              <a:rPr lang="en-US" sz="2400" dirty="0" smtClean="0"/>
              <a:t>to react to insert/delete/update events of media files in order to </a:t>
            </a:r>
            <a:r>
              <a:rPr lang="en-US" sz="2400" dirty="0"/>
              <a:t>create </a:t>
            </a:r>
            <a:r>
              <a:rPr lang="en-US" sz="2400" dirty="0" smtClean="0"/>
              <a:t>indexing </a:t>
            </a:r>
            <a:r>
              <a:rPr lang="en-US" sz="2400" dirty="0"/>
              <a:t>tasks (</a:t>
            </a:r>
            <a:r>
              <a:rPr lang="en-US" sz="2400" dirty="0" err="1"/>
              <a:t>CMS_SearchTask</a:t>
            </a:r>
            <a:r>
              <a:rPr lang="en-US" sz="2400" dirty="0"/>
              <a:t>).</a:t>
            </a:r>
            <a:endParaRPr lang="en-US" sz="2400" dirty="0" smtClean="0"/>
          </a:p>
          <a:p>
            <a:r>
              <a:rPr lang="en-US" sz="2400" dirty="0" smtClean="0"/>
              <a:t>Create </a:t>
            </a:r>
            <a:r>
              <a:rPr lang="en-US" sz="2400" b="1" dirty="0" smtClean="0"/>
              <a:t>scheduled task </a:t>
            </a:r>
            <a:r>
              <a:rPr lang="en-US" sz="2400" dirty="0" smtClean="0"/>
              <a:t>for processing these indexing tasks.</a:t>
            </a:r>
          </a:p>
        </p:txBody>
      </p:sp>
    </p:spTree>
    <p:extLst>
      <p:ext uri="{BB962C8B-B14F-4D97-AF65-F5344CB8AC3E}">
        <p14:creationId xmlns:p14="http://schemas.microsoft.com/office/powerpoint/2010/main" val="325201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Squares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Presentation-SquaresBlue</Template>
  <TotalTime>2119</TotalTime>
  <Words>1197</Words>
  <Application>Microsoft Office PowerPoint</Application>
  <PresentationFormat>On-screen Show (4:3)</PresentationFormat>
  <Paragraphs>167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Presentation-SquaresBlue</vt:lpstr>
      <vt:lpstr>Smart Search in Kentico 6.0</vt:lpstr>
      <vt:lpstr>Agenda</vt:lpstr>
      <vt:lpstr>How It Works</vt:lpstr>
      <vt:lpstr>How It Works</vt:lpstr>
      <vt:lpstr>How It Works - Database</vt:lpstr>
      <vt:lpstr>Index Types</vt:lpstr>
      <vt:lpstr>Analyzer Types</vt:lpstr>
      <vt:lpstr>Related Scheduled Tasks &amp; Keys</vt:lpstr>
      <vt:lpstr>Example - Searching In Content Of Media Files</vt:lpstr>
      <vt:lpstr>Example - Creating Custom Index</vt:lpstr>
      <vt:lpstr>Example - Creating Custom Analyzer</vt:lpstr>
      <vt:lpstr>Example - Creating Smart Search Task</vt:lpstr>
      <vt:lpstr>Example - Creating Smart Search Task Processor</vt:lpstr>
      <vt:lpstr>Tips</vt:lpstr>
      <vt:lpstr>Questions</vt:lpstr>
      <vt:lpstr>Sources</vt:lpstr>
      <vt:lpstr>Contact</vt:lpstr>
    </vt:vector>
  </TitlesOfParts>
  <Company>Kentico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Miro Remias</dc:creator>
  <cp:lastModifiedBy>Miroslav Remias</cp:lastModifiedBy>
  <cp:revision>83</cp:revision>
  <dcterms:created xsi:type="dcterms:W3CDTF">2011-12-19T12:41:48Z</dcterms:created>
  <dcterms:modified xsi:type="dcterms:W3CDTF">2012-01-18T14:09:15Z</dcterms:modified>
</cp:coreProperties>
</file>