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71" r:id="rId3"/>
    <p:sldId id="257" r:id="rId4"/>
    <p:sldId id="272" r:id="rId5"/>
    <p:sldId id="279" r:id="rId6"/>
    <p:sldId id="275" r:id="rId7"/>
    <p:sldId id="276" r:id="rId8"/>
    <p:sldId id="273" r:id="rId9"/>
    <p:sldId id="277" r:id="rId10"/>
    <p:sldId id="268" r:id="rId11"/>
    <p:sldId id="278" r:id="rId12"/>
    <p:sldId id="263" r:id="rId13"/>
    <p:sldId id="264" r:id="rId1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33"/>
    <a:srgbClr val="F5F5B5"/>
    <a:srgbClr val="F1CF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57" autoAdjust="0"/>
    <p:restoredTop sz="99534" autoAdjust="0"/>
  </p:normalViewPr>
  <p:slideViewPr>
    <p:cSldViewPr>
      <p:cViewPr varScale="1">
        <p:scale>
          <a:sx n="105" d="100"/>
          <a:sy n="105" d="100"/>
        </p:scale>
        <p:origin x="-8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2FFAFC-058D-4D5B-8A1D-DE216380607F}" type="datetimeFigureOut">
              <a:rPr lang="en-US" smtClean="0"/>
              <a:t>7/17/2012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9C7C5F-4BC2-4473-9D6F-69F92655EE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6781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9C7C5F-4BC2-4473-9D6F-69F92655EE2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7833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38320" y="3950812"/>
            <a:ext cx="7486600" cy="1010543"/>
          </a:xfrm>
        </p:spPr>
        <p:txBody>
          <a:bodyPr wrap="square" lIns="0" tIns="0" rIns="0" bIns="0">
            <a:noAutofit/>
          </a:bodyPr>
          <a:lstStyle>
            <a:lvl1pPr algn="l">
              <a:lnSpc>
                <a:spcPts val="4400"/>
              </a:lnSpc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Insert the title of your</a:t>
            </a:r>
            <a:br>
              <a:rPr lang="en-US" dirty="0" smtClean="0"/>
            </a:br>
            <a:r>
              <a:rPr lang="en-US" dirty="0" smtClean="0"/>
              <a:t>presentation here</a:t>
            </a:r>
            <a:endParaRPr lang="cs-C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944966" y="5157192"/>
            <a:ext cx="7848872" cy="432048"/>
          </a:xfrm>
        </p:spPr>
        <p:txBody>
          <a:bodyPr wrap="square" lIns="0" tIns="0" rIns="0" bIns="0">
            <a:noAutofit/>
          </a:bodyPr>
          <a:lstStyle>
            <a:lvl1pPr marL="0" indent="0" algn="l">
              <a:buNone/>
              <a:defRPr sz="23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Enter your subtitle or main author’s name here</a:t>
            </a:r>
            <a:endParaRPr lang="cs-CZ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174A7BE-56BD-4FD4-9571-3EA31545FFF0}" type="datetimeFigureOut">
              <a:rPr lang="cs-CZ" smtClean="0"/>
              <a:pPr/>
              <a:t>17.7.2012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F0DFC0-4755-4724-8758-F9B344443C8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174A7BE-56BD-4FD4-9571-3EA31545FFF0}" type="datetimeFigureOut">
              <a:rPr lang="cs-CZ" smtClean="0"/>
              <a:pPr/>
              <a:t>17.7.2012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F0DFC0-4755-4724-8758-F9B344443C8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174A7BE-56BD-4FD4-9571-3EA31545FFF0}" type="datetimeFigureOut">
              <a:rPr lang="cs-CZ" smtClean="0"/>
              <a:pPr/>
              <a:t>17.7.2012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F0DFC0-4755-4724-8758-F9B344443C8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174A7BE-56BD-4FD4-9571-3EA31545FFF0}" type="datetimeFigureOut">
              <a:rPr lang="cs-CZ" smtClean="0"/>
              <a:pPr/>
              <a:t>17.7.2012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F0DFC0-4755-4724-8758-F9B344443C8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174A7BE-56BD-4FD4-9571-3EA31545FFF0}" type="datetimeFigureOut">
              <a:rPr lang="cs-CZ" smtClean="0"/>
              <a:pPr/>
              <a:t>17.7.2012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F0DFC0-4755-4724-8758-F9B344443C8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174A7BE-56BD-4FD4-9571-3EA31545FFF0}" type="datetimeFigureOut">
              <a:rPr lang="cs-CZ" smtClean="0"/>
              <a:pPr/>
              <a:t>17.7.2012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F0DFC0-4755-4724-8758-F9B344443C8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174A7BE-56BD-4FD4-9571-3EA31545FFF0}" type="datetimeFigureOut">
              <a:rPr lang="cs-CZ" smtClean="0"/>
              <a:pPr/>
              <a:t>17.7.2012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F0DFC0-4755-4724-8758-F9B344443C8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174A7BE-56BD-4FD4-9571-3EA31545FFF0}" type="datetimeFigureOut">
              <a:rPr lang="cs-CZ" smtClean="0"/>
              <a:pPr/>
              <a:t>17.7.2012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F0DFC0-4755-4724-8758-F9B344443C8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174A7BE-56BD-4FD4-9571-3EA31545FFF0}" type="datetimeFigureOut">
              <a:rPr lang="cs-CZ" smtClean="0"/>
              <a:pPr/>
              <a:t>17.7.2012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F0DFC0-4755-4724-8758-F9B344443C8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174A7BE-56BD-4FD4-9571-3EA31545FFF0}" type="datetimeFigureOut">
              <a:rPr lang="cs-CZ" smtClean="0"/>
              <a:pPr/>
              <a:t>17.7.2012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F0DFC0-4755-4724-8758-F9B344443C8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576064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cs-CZ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3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entico.com/Support/Consulting/Performance-and-Health-Audit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entico.com/Support/Consulting/Overview" TargetMode="External"/><Relationship Id="rId2" Type="http://schemas.openxmlformats.org/officeDocument/2006/relationships/hyperlink" Target="mailto:miro@kentico.co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entico.com/Product/Resources/Brochures/Kentico-CMS-Performance-Report/KenticoCMS-6-0-Performance.pd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devnet.kentico.com/Blogs/Karol-Jarkovsky/November-2011/RWE---Sample-Code-Review.aspx" TargetMode="External"/><Relationship Id="rId13" Type="http://schemas.openxmlformats.org/officeDocument/2006/relationships/hyperlink" Target="http://devnet.kentico.com/docs/devguide/where_the_files_are_stored.htm" TargetMode="External"/><Relationship Id="rId18" Type="http://schemas.openxmlformats.org/officeDocument/2006/relationships/image" Target="../media/image4.png"/><Relationship Id="rId3" Type="http://schemas.openxmlformats.org/officeDocument/2006/relationships/hyperlink" Target="http://devnet.kentico.com/Blogs/Karol-Jarkovsky/December-2011/Optimizing-Page-Load-Time.aspx" TargetMode="External"/><Relationship Id="rId7" Type="http://schemas.openxmlformats.org/officeDocument/2006/relationships/hyperlink" Target="http://devnet.kentico.com/docs/devguide/event_log_viewing_logged_events.htm" TargetMode="External"/><Relationship Id="rId12" Type="http://schemas.openxmlformats.org/officeDocument/2006/relationships/hyperlink" Target="http://devnet.kentico.com/docs/devguide/output_filters.htm" TargetMode="External"/><Relationship Id="rId17" Type="http://schemas.openxmlformats.org/officeDocument/2006/relationships/hyperlink" Target="http://devnet.kentico.com/Blogs/Karol-Jarkovsky/November-2011/Windows-Kernel-Cache.aspx" TargetMode="External"/><Relationship Id="rId2" Type="http://schemas.openxmlformats.org/officeDocument/2006/relationships/hyperlink" Target="http://devnet.kentico.com/Videos/System-Management/Full-Client-Cache.aspx" TargetMode="External"/><Relationship Id="rId16" Type="http://schemas.openxmlformats.org/officeDocument/2006/relationships/hyperlink" Target="http://devnet.kentico.com/Videos/System-Management/Kentico-Technical-Learning-Deploying-and-Configur.aspx" TargetMode="External"/><Relationship Id="rId20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devnet.kentico.com/docs/devguide/caching_options.htm" TargetMode="External"/><Relationship Id="rId11" Type="http://schemas.openxmlformats.org/officeDocument/2006/relationships/hyperlink" Target="http://devnet.kentico.com/docs/devguide/scheduler_configuring_tasks_execution.htm" TargetMode="External"/><Relationship Id="rId5" Type="http://schemas.openxmlformats.org/officeDocument/2006/relationships/hyperlink" Target="http://devnet.kentico.com/docs/devguide/code_minification_and_compression.htm" TargetMode="External"/><Relationship Id="rId15" Type="http://schemas.openxmlformats.org/officeDocument/2006/relationships/hyperlink" Target="http://devnet.kentico.com/docs/devguide/media_libraries_overview.htm" TargetMode="External"/><Relationship Id="rId10" Type="http://schemas.openxmlformats.org/officeDocument/2006/relationships/hyperlink" Target="http://devnet.kentico.com/docs/devguide/scheduler_windows_service.htm" TargetMode="External"/><Relationship Id="rId19" Type="http://schemas.openxmlformats.org/officeDocument/2006/relationships/image" Target="../media/image5.png"/><Relationship Id="rId4" Type="http://schemas.openxmlformats.org/officeDocument/2006/relationships/hyperlink" Target="http://msdn.microsoft.com/en-us/library/ms972976.aspx" TargetMode="External"/><Relationship Id="rId9" Type="http://schemas.openxmlformats.org/officeDocument/2006/relationships/hyperlink" Target="http://devnet.kentico.com/docs/devguide/scheduled_tasks_administration.htm" TargetMode="External"/><Relationship Id="rId14" Type="http://schemas.openxmlformats.org/officeDocument/2006/relationships/hyperlink" Target="http://devnet.kentico.com/docs/devguide/organizing_pages_files_and_documents.htm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devnet.kentico.com/docs/devguide/media_library_content_overview.htm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devnet.kentico.com/Videos/System-Management/Smart-Search-in-Kentico-CMS-6.aspx" TargetMode="External"/><Relationship Id="rId2" Type="http://schemas.openxmlformats.org/officeDocument/2006/relationships/hyperlink" Target="http://devnet.kentico.com/docs/devguide/smart_search_overview.htm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devnet.kentico.com/docs/devguide/multiple_document_aliases.htm" TargetMode="External"/><Relationship Id="rId2" Type="http://schemas.openxmlformats.org/officeDocument/2006/relationships/hyperlink" Target="http://devnet.kentico.com/docs/devguide/wildcard_urls.htm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devnet.kentico.com/Blogs/Martin-Hejtmanek/August-2010/Deep-dive--Cache-dependencies.aspx" TargetMode="External"/><Relationship Id="rId2" Type="http://schemas.openxmlformats.org/officeDocument/2006/relationships/hyperlink" Target="http://devnet.kentico.com/Videos/API/Data-Source-and-Filter-Controls-in-Kentico-CMS.aspx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anchor="t"/>
          <a:lstStyle/>
          <a:p>
            <a:r>
              <a:rPr lang="en-US" sz="3600" dirty="0" smtClean="0"/>
              <a:t>Performance Mistakes </a:t>
            </a:r>
            <a:r>
              <a:rPr lang="en-US" sz="3600" dirty="0" smtClean="0"/>
              <a:t>In </a:t>
            </a:r>
            <a:r>
              <a:rPr lang="en-US" sz="3600" dirty="0" err="1" smtClean="0"/>
              <a:t>Kentico</a:t>
            </a:r>
            <a:endParaRPr lang="cs-CZ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7/18/2012			</a:t>
            </a:r>
            <a:r>
              <a:rPr lang="en-US" dirty="0" err="1" smtClean="0"/>
              <a:t>Miro</a:t>
            </a:r>
            <a:r>
              <a:rPr lang="en-US" dirty="0" smtClean="0"/>
              <a:t> Remias, Solution Architect</a:t>
            </a:r>
          </a:p>
          <a:p>
            <a:r>
              <a:rPr lang="en-US" dirty="0" smtClean="0"/>
              <a:t>			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Box 27"/>
          <p:cNvSpPr txBox="1"/>
          <p:nvPr/>
        </p:nvSpPr>
        <p:spPr>
          <a:xfrm>
            <a:off x="271335" y="5420782"/>
            <a:ext cx="8621145" cy="1332000"/>
          </a:xfrm>
          <a:prstGeom prst="rect">
            <a:avLst/>
          </a:prstGeom>
          <a:gradFill flip="none" rotWithShape="1">
            <a:gsLst>
              <a:gs pos="0">
                <a:srgbClr val="FFFF00">
                  <a:alpha val="23000"/>
                </a:srgbClr>
              </a:gs>
              <a:gs pos="30000">
                <a:srgbClr val="FFFF00">
                  <a:lumMod val="95000"/>
                  <a:lumOff val="5000"/>
                  <a:alpha val="21000"/>
                </a:srgbClr>
              </a:gs>
              <a:gs pos="79000">
                <a:schemeClr val="bg1"/>
              </a:gs>
            </a:gsLst>
            <a:lin ang="5400000" scaled="1"/>
            <a:tileRect/>
          </a:gradFill>
          <a:ln>
            <a:gradFill flip="none" rotWithShape="1">
              <a:gsLst>
                <a:gs pos="0">
                  <a:srgbClr val="FFC000">
                    <a:alpha val="36000"/>
                  </a:srgbClr>
                </a:gs>
                <a:gs pos="43000">
                  <a:srgbClr val="FFC000">
                    <a:alpha val="23000"/>
                  </a:srgbClr>
                </a:gs>
                <a:gs pos="100000">
                  <a:schemeClr val="bg1"/>
                </a:gs>
              </a:gsLst>
              <a:lin ang="5400000" scaled="1"/>
              <a:tileRect/>
            </a:gra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42900" indent="-342900"/>
            <a:r>
              <a:rPr lang="en-US" dirty="0" smtClean="0"/>
              <a:t>Example 5 – Full (Output) Cache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281046" y="1268760"/>
            <a:ext cx="8755449" cy="54168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en-US" b="1" dirty="0" smtClean="0"/>
              <a:t>Based on</a:t>
            </a:r>
            <a:endParaRPr lang="en-US" b="1" dirty="0"/>
          </a:p>
          <a:p>
            <a:pPr marL="742950" lvl="1" indent="-285750">
              <a:buFont typeface="Wingdings" pitchFamily="2" charset="2"/>
              <a:buChar char="§"/>
            </a:pPr>
            <a:r>
              <a:rPr lang="en-US" dirty="0" smtClean="0"/>
              <a:t>URL (/Home.aspx, /MyHomeAlias.aspx, /</a:t>
            </a:r>
            <a:r>
              <a:rPr lang="en-US" dirty="0" err="1" smtClean="0"/>
              <a:t>Home.aspx?myparam</a:t>
            </a:r>
            <a:r>
              <a:rPr lang="en-US" dirty="0" smtClean="0"/>
              <a:t>=value1)</a:t>
            </a:r>
            <a:endParaRPr lang="en-US" dirty="0"/>
          </a:p>
          <a:p>
            <a:pPr marL="742950" lvl="1" indent="-285750">
              <a:buFont typeface="Wingdings" pitchFamily="2" charset="2"/>
              <a:buChar char="§"/>
            </a:pPr>
            <a:r>
              <a:rPr lang="en-US" dirty="0" smtClean="0"/>
              <a:t>username</a:t>
            </a:r>
            <a:r>
              <a:rPr lang="en-US" dirty="0"/>
              <a:t>, </a:t>
            </a:r>
            <a:r>
              <a:rPr lang="en-US" dirty="0" err="1"/>
              <a:t>sitename</a:t>
            </a:r>
            <a:r>
              <a:rPr lang="en-US" dirty="0"/>
              <a:t>, </a:t>
            </a:r>
            <a:r>
              <a:rPr lang="en-US" dirty="0" err="1"/>
              <a:t>lang</a:t>
            </a:r>
            <a:r>
              <a:rPr lang="en-US" dirty="0"/>
              <a:t>, browser</a:t>
            </a:r>
          </a:p>
          <a:p>
            <a:pPr marL="1200150" lvl="2" indent="-285750">
              <a:buFont typeface="Arial" pitchFamily="34" charset="0"/>
              <a:buChar char="•"/>
            </a:pPr>
            <a:r>
              <a:rPr lang="en-US" dirty="0" err="1" smtClean="0"/>
              <a:t>web.config</a:t>
            </a:r>
            <a:r>
              <a:rPr lang="en-US" dirty="0" smtClean="0"/>
              <a:t> </a:t>
            </a:r>
            <a:r>
              <a:rPr lang="en-US" dirty="0"/>
              <a:t>key: </a:t>
            </a:r>
            <a:r>
              <a:rPr lang="en-US" b="1" dirty="0" err="1" smtClean="0"/>
              <a:t>CMSOutputCacheItems</a:t>
            </a:r>
            <a:endParaRPr lang="en-US" b="1" dirty="0" smtClean="0"/>
          </a:p>
          <a:p>
            <a:r>
              <a:rPr lang="en-US" sz="1400" dirty="0" smtClean="0"/>
              <a:t>		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add key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="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CMSOutputCacheItems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“ value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="</a:t>
            </a:r>
            <a:r>
              <a:rPr lang="en-US" sz="1200" b="1" dirty="0" err="1" smtClean="0">
                <a:latin typeface="Courier New" pitchFamily="49" charset="0"/>
                <a:cs typeface="Courier New" pitchFamily="49" charset="0"/>
              </a:rPr>
              <a:t>username;sitename;lang;browser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"/&gt;</a:t>
            </a:r>
            <a:endParaRPr lang="en-US" sz="1200" dirty="0">
              <a:latin typeface="Courier New" pitchFamily="49" charset="0"/>
              <a:cs typeface="Courier New" pitchFamily="49" charset="0"/>
            </a:endParaRPr>
          </a:p>
          <a:p>
            <a:endParaRPr lang="en-US" dirty="0"/>
          </a:p>
          <a:p>
            <a:pPr marL="285750" indent="-285750">
              <a:buFont typeface="Wingdings" pitchFamily="2" charset="2"/>
              <a:buChar char="ü"/>
            </a:pPr>
            <a:r>
              <a:rPr lang="en-US" b="1" dirty="0" smtClean="0"/>
              <a:t>Flushed when </a:t>
            </a:r>
            <a:r>
              <a:rPr lang="en-US" b="1" dirty="0"/>
              <a:t>POSTBACK occurs on a </a:t>
            </a:r>
            <a:r>
              <a:rPr lang="en-US" b="1" dirty="0" smtClean="0"/>
              <a:t>page </a:t>
            </a:r>
            <a:r>
              <a:rPr lang="en-US" b="1" dirty="0"/>
              <a:t>(partial </a:t>
            </a:r>
            <a:r>
              <a:rPr lang="en-US" b="1" dirty="0" smtClean="0"/>
              <a:t>cache as well)</a:t>
            </a:r>
            <a:endParaRPr lang="en-US" b="1" dirty="0"/>
          </a:p>
          <a:p>
            <a:pPr marL="742950" lvl="1" indent="-285750">
              <a:buFont typeface="Wingdings" pitchFamily="2" charset="2"/>
              <a:buChar char="§"/>
            </a:pPr>
            <a:r>
              <a:rPr lang="en-US" dirty="0" smtClean="0"/>
              <a:t>For </a:t>
            </a:r>
            <a:r>
              <a:rPr lang="en-US" dirty="0"/>
              <a:t>all variants of the full page cache on the page	</a:t>
            </a:r>
          </a:p>
          <a:p>
            <a:pPr marL="1200150" lvl="2" indent="-285750">
              <a:buFont typeface="Arial" pitchFamily="34" charset="0"/>
              <a:buChar char="•"/>
            </a:pPr>
            <a:r>
              <a:rPr lang="en-US" sz="1600" dirty="0" smtClean="0"/>
              <a:t>e.g</a:t>
            </a:r>
            <a:r>
              <a:rPr lang="en-US" sz="1600" dirty="0"/>
              <a:t>.: IE7, IE8, Firefox 13, Admin user, Public user, ?campaign=my, etc.</a:t>
            </a:r>
          </a:p>
          <a:p>
            <a:endParaRPr lang="en-US" dirty="0"/>
          </a:p>
          <a:p>
            <a:pPr marL="285750" indent="-285750">
              <a:buFont typeface="Wingdings" pitchFamily="2" charset="2"/>
              <a:buChar char="ü"/>
            </a:pPr>
            <a:r>
              <a:rPr lang="en-US" b="1" dirty="0"/>
              <a:t>Solution?</a:t>
            </a:r>
          </a:p>
          <a:p>
            <a:pPr marL="742950" lvl="1" indent="-285750">
              <a:buFont typeface="Wingdings" pitchFamily="2" charset="2"/>
              <a:buChar char="§"/>
            </a:pPr>
            <a:r>
              <a:rPr lang="en-US" dirty="0" err="1" smtClean="0"/>
              <a:t>web.config</a:t>
            </a:r>
            <a:r>
              <a:rPr lang="en-US" dirty="0" smtClean="0"/>
              <a:t> </a:t>
            </a:r>
            <a:r>
              <a:rPr lang="en-US" dirty="0"/>
              <a:t>key:</a:t>
            </a:r>
          </a:p>
          <a:p>
            <a:r>
              <a:rPr lang="en-US" dirty="0"/>
              <a:t>	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add key="</a:t>
            </a:r>
            <a:r>
              <a:rPr lang="en-US" sz="1200" b="1" dirty="0" err="1">
                <a:latin typeface="Courier New" pitchFamily="49" charset="0"/>
                <a:cs typeface="Courier New" pitchFamily="49" charset="0"/>
              </a:rPr>
              <a:t>CMSClearOutputCacheOnPostback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" value="false"/&gt;</a:t>
            </a:r>
          </a:p>
          <a:p>
            <a:pPr marL="1200150" lvl="2" indent="-285750">
              <a:buFont typeface="Arial" pitchFamily="34" charset="0"/>
              <a:buChar char="•"/>
            </a:pPr>
            <a:r>
              <a:rPr lang="en-US" sz="1600" dirty="0" smtClean="0"/>
              <a:t>Flush </a:t>
            </a:r>
            <a:r>
              <a:rPr lang="en-US" sz="1600" dirty="0"/>
              <a:t>the cache on your own for specific </a:t>
            </a:r>
            <a:r>
              <a:rPr lang="en-US" sz="1600" dirty="0" smtClean="0"/>
              <a:t>pages</a:t>
            </a:r>
            <a:endParaRPr lang="en-US" sz="1600" dirty="0"/>
          </a:p>
          <a:p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CMS.GlobalHelper.CacheHelper.ClearOutputCache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()</a:t>
            </a:r>
          </a:p>
          <a:p>
            <a:endParaRPr lang="en-US" sz="1200" b="1" dirty="0" smtClean="0"/>
          </a:p>
          <a:p>
            <a:r>
              <a:rPr lang="en-US" sz="1600" b="1" dirty="0" smtClean="0"/>
              <a:t>Full page </a:t>
            </a:r>
            <a:r>
              <a:rPr lang="en-US" sz="1600" b="1" dirty="0"/>
              <a:t>cache on </a:t>
            </a:r>
            <a:r>
              <a:rPr lang="en-US" sz="1600" b="1" dirty="0" smtClean="0"/>
              <a:t>FS</a:t>
            </a:r>
          </a:p>
          <a:p>
            <a:endParaRPr lang="en-US" sz="1600" b="1" dirty="0"/>
          </a:p>
          <a:p>
            <a:endParaRPr lang="en-US" sz="1600" b="1" dirty="0" smtClean="0"/>
          </a:p>
          <a:p>
            <a:pPr marL="742950" lvl="1" indent="-285750">
              <a:buFont typeface="Arial" pitchFamily="34" charset="0"/>
              <a:buChar char="•"/>
            </a:pPr>
            <a:endParaRPr lang="en-US" sz="800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1600" dirty="0" smtClean="0"/>
              <a:t>Persistent </a:t>
            </a:r>
            <a:r>
              <a:rPr lang="en-US" sz="1600" dirty="0"/>
              <a:t>cache with different cache minutes setting.</a:t>
            </a:r>
            <a:endParaRPr lang="en-US" sz="1600" dirty="0"/>
          </a:p>
        </p:txBody>
      </p:sp>
      <p:sp>
        <p:nvSpPr>
          <p:cNvPr id="4" name="Rectangle 3"/>
          <p:cNvSpPr/>
          <p:nvPr/>
        </p:nvSpPr>
        <p:spPr>
          <a:xfrm>
            <a:off x="3893226" y="5863914"/>
            <a:ext cx="2520280" cy="91058"/>
          </a:xfrm>
          <a:prstGeom prst="rect">
            <a:avLst/>
          </a:prstGeom>
          <a:solidFill>
            <a:srgbClr val="00B050">
              <a:alpha val="54000"/>
            </a:srgb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893226" y="5734587"/>
            <a:ext cx="849982" cy="103944"/>
          </a:xfrm>
          <a:prstGeom prst="rect">
            <a:avLst/>
          </a:prstGeom>
          <a:solidFill>
            <a:schemeClr val="accent1">
              <a:alpha val="6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3893226" y="6026980"/>
            <a:ext cx="365829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073621" y="6013005"/>
            <a:ext cx="74138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t (min)</a:t>
            </a:r>
            <a:endParaRPr lang="en-US" sz="1050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4747971" y="5959735"/>
            <a:ext cx="0" cy="144016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6413507" y="5956263"/>
            <a:ext cx="0" cy="144016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6269611" y="6038447"/>
            <a:ext cx="36116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14</a:t>
            </a:r>
            <a:endParaRPr lang="en-US" sz="1050" dirty="0"/>
          </a:p>
        </p:txBody>
      </p:sp>
      <p:sp>
        <p:nvSpPr>
          <p:cNvPr id="15" name="TextBox 14"/>
          <p:cNvSpPr txBox="1"/>
          <p:nvPr/>
        </p:nvSpPr>
        <p:spPr>
          <a:xfrm>
            <a:off x="4629517" y="6036946"/>
            <a:ext cx="36116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5</a:t>
            </a:r>
            <a:endParaRPr lang="en-US" sz="1050" dirty="0"/>
          </a:p>
        </p:txBody>
      </p:sp>
      <p:sp>
        <p:nvSpPr>
          <p:cNvPr id="16" name="Rectangle 15"/>
          <p:cNvSpPr/>
          <p:nvPr/>
        </p:nvSpPr>
        <p:spPr>
          <a:xfrm>
            <a:off x="4872391" y="5734476"/>
            <a:ext cx="849982" cy="103944"/>
          </a:xfrm>
          <a:prstGeom prst="rect">
            <a:avLst/>
          </a:prstGeom>
          <a:solidFill>
            <a:schemeClr val="accent1">
              <a:alpha val="6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2731007" y="5476845"/>
            <a:ext cx="97689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 smtClean="0"/>
              <a:t>        Created</a:t>
            </a:r>
            <a:endParaRPr lang="en-US" sz="105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5124670" y="5460549"/>
            <a:ext cx="167957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 smtClean="0"/>
              <a:t>Needed / Loaded from FS</a:t>
            </a:r>
            <a:endParaRPr lang="en-US" sz="1050" b="1" dirty="0"/>
          </a:p>
        </p:txBody>
      </p:sp>
      <p:sp>
        <p:nvSpPr>
          <p:cNvPr id="24" name="Oval 23"/>
          <p:cNvSpPr/>
          <p:nvPr/>
        </p:nvSpPr>
        <p:spPr>
          <a:xfrm>
            <a:off x="3866860" y="5816741"/>
            <a:ext cx="45720" cy="52958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4849531" y="5819084"/>
            <a:ext cx="45720" cy="52958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Arrow Connector 21"/>
          <p:cNvCxnSpPr/>
          <p:nvPr/>
        </p:nvCxnSpPr>
        <p:spPr>
          <a:xfrm flipH="1">
            <a:off x="4874006" y="5594650"/>
            <a:ext cx="250664" cy="2509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3400660" y="5701058"/>
            <a:ext cx="493508" cy="1421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3889720" y="5951500"/>
            <a:ext cx="0" cy="144016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3767638" y="6030638"/>
            <a:ext cx="36116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0</a:t>
            </a:r>
            <a:endParaRPr lang="en-US" sz="1050" dirty="0"/>
          </a:p>
        </p:txBody>
      </p:sp>
      <p:sp>
        <p:nvSpPr>
          <p:cNvPr id="38" name="Oval 37"/>
          <p:cNvSpPr/>
          <p:nvPr/>
        </p:nvSpPr>
        <p:spPr>
          <a:xfrm>
            <a:off x="4720663" y="5819196"/>
            <a:ext cx="45720" cy="52958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9" name="Straight Arrow Connector 38"/>
          <p:cNvCxnSpPr/>
          <p:nvPr/>
        </p:nvCxnSpPr>
        <p:spPr>
          <a:xfrm>
            <a:off x="4355976" y="5601422"/>
            <a:ext cx="391995" cy="24425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3562698" y="5478415"/>
            <a:ext cx="97689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 smtClean="0"/>
              <a:t>        Expired</a:t>
            </a:r>
            <a:endParaRPr lang="en-US" sz="1050" b="1" dirty="0"/>
          </a:p>
        </p:txBody>
      </p:sp>
    </p:spTree>
    <p:extLst>
      <p:ext uri="{BB962C8B-B14F-4D97-AF65-F5344CB8AC3E}">
        <p14:creationId xmlns:p14="http://schemas.microsoft.com/office/powerpoint/2010/main" val="1799924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438499" y="2786823"/>
            <a:ext cx="8272853" cy="2649195"/>
          </a:xfrm>
          <a:prstGeom prst="rect">
            <a:avLst/>
          </a:prstGeom>
          <a:gradFill flip="none" rotWithShape="1">
            <a:gsLst>
              <a:gs pos="0">
                <a:srgbClr val="FFFF00">
                  <a:alpha val="23000"/>
                </a:srgbClr>
              </a:gs>
              <a:gs pos="38000">
                <a:srgbClr val="FFFF00">
                  <a:lumMod val="95000"/>
                  <a:lumOff val="5000"/>
                  <a:alpha val="21000"/>
                </a:srgbClr>
              </a:gs>
              <a:gs pos="96000">
                <a:schemeClr val="bg1"/>
              </a:gs>
            </a:gsLst>
            <a:lin ang="5400000" scaled="1"/>
            <a:tileRect/>
          </a:gradFill>
          <a:ln>
            <a:gradFill flip="none" rotWithShape="1">
              <a:gsLst>
                <a:gs pos="0">
                  <a:srgbClr val="FFC000">
                    <a:alpha val="36000"/>
                  </a:srgbClr>
                </a:gs>
                <a:gs pos="43000">
                  <a:srgbClr val="FFC000">
                    <a:alpha val="23000"/>
                  </a:srgbClr>
                </a:gs>
                <a:gs pos="100000">
                  <a:schemeClr val="bg1"/>
                </a:gs>
              </a:gsLst>
              <a:lin ang="5400000" scaled="1"/>
              <a:tileRect/>
            </a:gra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42900" indent="-342900"/>
            <a:r>
              <a:rPr lang="en-US" dirty="0" smtClean="0"/>
              <a:t>Example 6 – Using </a:t>
            </a:r>
            <a:r>
              <a:rPr lang="en-US" dirty="0" err="1" smtClean="0"/>
              <a:t>Kentico</a:t>
            </a:r>
            <a:r>
              <a:rPr lang="en-US" dirty="0" smtClean="0"/>
              <a:t> API Incorrectly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95536" y="1484784"/>
            <a:ext cx="833356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en-US" b="1" dirty="0" err="1" smtClean="0"/>
              <a:t>Kentico</a:t>
            </a:r>
            <a:r>
              <a:rPr lang="en-US" b="1" dirty="0" smtClean="0"/>
              <a:t> API</a:t>
            </a:r>
          </a:p>
          <a:p>
            <a:pPr marL="742950" lvl="1" indent="-285750">
              <a:buFont typeface="Wingdings" pitchFamily="2" charset="2"/>
              <a:buChar char="§"/>
            </a:pPr>
            <a:r>
              <a:rPr lang="en-US" dirty="0" smtClean="0"/>
              <a:t>Use the API </a:t>
            </a:r>
            <a:r>
              <a:rPr lang="en-US" dirty="0" smtClean="0"/>
              <a:t>wisely (not everywhere),</a:t>
            </a:r>
            <a:endParaRPr lang="en-US" dirty="0" smtClean="0"/>
          </a:p>
          <a:p>
            <a:pPr marL="742950" lvl="1" indent="-285750">
              <a:buFont typeface="Wingdings" pitchFamily="2" charset="2"/>
              <a:buChar char="§"/>
            </a:pPr>
            <a:r>
              <a:rPr lang="en-US" dirty="0" smtClean="0"/>
              <a:t>Verify how the system (CMS) behaves,</a:t>
            </a:r>
          </a:p>
          <a:p>
            <a:pPr marL="742950" lvl="1" indent="-285750">
              <a:buFont typeface="Wingdings" pitchFamily="2" charset="2"/>
              <a:buChar char="§"/>
            </a:pPr>
            <a:endParaRPr lang="en-US" dirty="0"/>
          </a:p>
          <a:p>
            <a:pPr marL="742950" lvl="1" indent="-285750">
              <a:buFont typeface="Wingdings" pitchFamily="2" charset="2"/>
              <a:buChar char="§"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81846" y="3415239"/>
            <a:ext cx="337195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err="1"/>
              <a:t>Application_BeginRequest</a:t>
            </a:r>
            <a:endParaRPr lang="en-US" sz="1000" dirty="0"/>
          </a:p>
          <a:p>
            <a:r>
              <a:rPr lang="en-US" sz="1000" b="1" dirty="0" err="1" smtClean="0">
                <a:solidFill>
                  <a:srgbClr val="FF0000"/>
                </a:solidFill>
              </a:rPr>
              <a:t>Application_AuthenticateRequest</a:t>
            </a:r>
            <a:r>
              <a:rPr lang="en-US" sz="1000" b="1" dirty="0" smtClean="0">
                <a:solidFill>
                  <a:srgbClr val="FF0000"/>
                </a:solidFill>
              </a:rPr>
              <a:t> (NO Session)</a:t>
            </a:r>
            <a:endParaRPr lang="en-US" sz="1000" b="1" dirty="0">
              <a:solidFill>
                <a:srgbClr val="FF0000"/>
              </a:solidFill>
            </a:endParaRPr>
          </a:p>
          <a:p>
            <a:r>
              <a:rPr lang="en-US" sz="1000" dirty="0" err="1"/>
              <a:t>Application_AuthorizeRequest</a:t>
            </a:r>
            <a:endParaRPr lang="en-US" sz="1000" dirty="0"/>
          </a:p>
          <a:p>
            <a:r>
              <a:rPr lang="en-US" sz="1000" dirty="0" err="1"/>
              <a:t>Application_ResolveRequestCache</a:t>
            </a:r>
            <a:endParaRPr lang="en-US" sz="1000" dirty="0"/>
          </a:p>
          <a:p>
            <a:r>
              <a:rPr lang="en-US" sz="1000" b="1" dirty="0" err="1">
                <a:solidFill>
                  <a:srgbClr val="00B050"/>
                </a:solidFill>
              </a:rPr>
              <a:t>Application_AcquireRequestState</a:t>
            </a:r>
            <a:r>
              <a:rPr lang="en-US" sz="1000" b="1" dirty="0">
                <a:solidFill>
                  <a:srgbClr val="00B050"/>
                </a:solidFill>
              </a:rPr>
              <a:t> </a:t>
            </a:r>
            <a:r>
              <a:rPr lang="en-US" sz="1000" b="1" dirty="0" smtClean="0">
                <a:solidFill>
                  <a:srgbClr val="00B050"/>
                </a:solidFill>
              </a:rPr>
              <a:t>(Session)</a:t>
            </a:r>
          </a:p>
          <a:p>
            <a:r>
              <a:rPr lang="en-US" sz="1000" dirty="0" err="1" smtClean="0"/>
              <a:t>Application_PreRequestHandlerExecute</a:t>
            </a:r>
            <a:r>
              <a:rPr lang="en-US" sz="1000" dirty="0" smtClean="0"/>
              <a:t> </a:t>
            </a:r>
          </a:p>
          <a:p>
            <a:r>
              <a:rPr lang="en-US" sz="1000" dirty="0" err="1" smtClean="0"/>
              <a:t>Application_PreSendRequestHeaders</a:t>
            </a:r>
            <a:r>
              <a:rPr lang="en-US" sz="1000" dirty="0" smtClean="0"/>
              <a:t> </a:t>
            </a:r>
          </a:p>
          <a:p>
            <a:r>
              <a:rPr lang="en-US" sz="1000" dirty="0" err="1" smtClean="0"/>
              <a:t>Application_PreSendRequestContent</a:t>
            </a:r>
            <a:r>
              <a:rPr lang="en-US" sz="1000" dirty="0" smtClean="0"/>
              <a:t> </a:t>
            </a:r>
          </a:p>
          <a:p>
            <a:r>
              <a:rPr lang="en-US" sz="1000" dirty="0" err="1" smtClean="0"/>
              <a:t>Application_PostRequestHandlerExecute</a:t>
            </a:r>
            <a:r>
              <a:rPr lang="en-US" sz="1000" dirty="0" smtClean="0"/>
              <a:t> </a:t>
            </a:r>
          </a:p>
          <a:p>
            <a:r>
              <a:rPr lang="en-US" sz="1000" dirty="0" err="1" smtClean="0"/>
              <a:t>Application_ReleaseRequestState</a:t>
            </a:r>
            <a:r>
              <a:rPr lang="en-US" sz="1000" dirty="0" smtClean="0"/>
              <a:t> </a:t>
            </a:r>
          </a:p>
          <a:p>
            <a:r>
              <a:rPr lang="en-US" sz="1000" dirty="0" err="1" smtClean="0"/>
              <a:t>Application_UpdateRequestCache</a:t>
            </a:r>
            <a:endParaRPr lang="en-US" sz="1000" dirty="0" smtClean="0"/>
          </a:p>
          <a:p>
            <a:r>
              <a:rPr lang="en-US" sz="1000" dirty="0" err="1" smtClean="0"/>
              <a:t>Application_EndRequest</a:t>
            </a:r>
            <a:r>
              <a:rPr lang="en-US" sz="1000" dirty="0" smtClean="0"/>
              <a:t> </a:t>
            </a:r>
            <a:endParaRPr lang="en-US" sz="1000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797418" y="3487247"/>
            <a:ext cx="0" cy="1713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886609" y="3569127"/>
            <a:ext cx="366376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err="1" smtClean="0"/>
              <a:t>CurrentUser</a:t>
            </a:r>
            <a:endParaRPr lang="en-US" sz="1000" dirty="0" smtClean="0"/>
          </a:p>
          <a:p>
            <a:r>
              <a:rPr lang="en-US" sz="1000" dirty="0" smtClean="0"/>
              <a:t>GET </a:t>
            </a:r>
            <a:r>
              <a:rPr lang="en-US" sz="1000" b="1" dirty="0" smtClean="0">
                <a:solidFill>
                  <a:srgbClr val="FF0000"/>
                </a:solidFill>
              </a:rPr>
              <a:t>Request/Session</a:t>
            </a:r>
          </a:p>
          <a:p>
            <a:r>
              <a:rPr lang="en-US" sz="1000" dirty="0"/>
              <a:t> </a:t>
            </a:r>
            <a:r>
              <a:rPr lang="en-US" sz="1000" dirty="0" smtClean="0"/>
              <a:t>  GET </a:t>
            </a:r>
            <a:r>
              <a:rPr lang="en-US" sz="1000" b="1" dirty="0" smtClean="0">
                <a:solidFill>
                  <a:srgbClr val="00B050"/>
                </a:solidFill>
              </a:rPr>
              <a:t>Database </a:t>
            </a:r>
            <a:r>
              <a:rPr lang="en-US" sz="1000" dirty="0" smtClean="0"/>
              <a:t>(SQL) [</a:t>
            </a:r>
            <a:r>
              <a:rPr lang="en-US" sz="1000" b="1" dirty="0" smtClean="0"/>
              <a:t>in your case 3x SQL query for each request</a:t>
            </a:r>
            <a:r>
              <a:rPr lang="en-US" sz="1000" dirty="0" smtClean="0"/>
              <a:t>]</a:t>
            </a:r>
          </a:p>
          <a:p>
            <a:r>
              <a:rPr lang="en-US" sz="1000" dirty="0" smtClean="0"/>
              <a:t>SET </a:t>
            </a:r>
            <a:r>
              <a:rPr lang="en-US" sz="1000" b="1" dirty="0" smtClean="0">
                <a:solidFill>
                  <a:srgbClr val="00B050"/>
                </a:solidFill>
              </a:rPr>
              <a:t>Request</a:t>
            </a:r>
            <a:r>
              <a:rPr lang="en-US" sz="1000" dirty="0" smtClean="0"/>
              <a:t>/</a:t>
            </a:r>
            <a:r>
              <a:rPr lang="en-US" sz="1000" b="1" dirty="0" smtClean="0">
                <a:solidFill>
                  <a:srgbClr val="FF0000"/>
                </a:solidFill>
              </a:rPr>
              <a:t>Session</a:t>
            </a:r>
          </a:p>
          <a:p>
            <a:r>
              <a:rPr lang="en-US" sz="1000" b="1" dirty="0" smtClean="0">
                <a:solidFill>
                  <a:srgbClr val="00B050"/>
                </a:solidFill>
              </a:rPr>
              <a:t>…</a:t>
            </a:r>
          </a:p>
          <a:p>
            <a:r>
              <a:rPr lang="en-US" sz="1000" b="1" dirty="0" smtClean="0">
                <a:solidFill>
                  <a:srgbClr val="00B050"/>
                </a:solidFill>
              </a:rPr>
              <a:t>…</a:t>
            </a:r>
          </a:p>
          <a:p>
            <a:r>
              <a:rPr lang="en-US" sz="1000" b="1" dirty="0" smtClean="0">
                <a:solidFill>
                  <a:srgbClr val="00B050"/>
                </a:solidFill>
              </a:rPr>
              <a:t>…</a:t>
            </a:r>
          </a:p>
          <a:p>
            <a:r>
              <a:rPr lang="en-US" sz="1000" b="1" dirty="0" smtClean="0">
                <a:solidFill>
                  <a:srgbClr val="00B050"/>
                </a:solidFill>
              </a:rPr>
              <a:t>…</a:t>
            </a:r>
          </a:p>
          <a:p>
            <a:r>
              <a:rPr lang="en-US" sz="1000" b="1" dirty="0" smtClean="0">
                <a:solidFill>
                  <a:srgbClr val="00B050"/>
                </a:solidFill>
              </a:rPr>
              <a:t>Request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3513026" y="3667267"/>
            <a:ext cx="1262915" cy="0"/>
          </a:xfrm>
          <a:prstGeom prst="straightConnector1">
            <a:avLst/>
          </a:prstGeom>
          <a:ln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4886608" y="3487247"/>
            <a:ext cx="1" cy="1713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3380" y="3117160"/>
            <a:ext cx="504056" cy="504056"/>
          </a:xfrm>
          <a:prstGeom prst="rect">
            <a:avLst/>
          </a:prstGeom>
        </p:spPr>
      </p:pic>
      <p:sp>
        <p:nvSpPr>
          <p:cNvPr id="13" name="Oval 12"/>
          <p:cNvSpPr/>
          <p:nvPr/>
        </p:nvSpPr>
        <p:spPr>
          <a:xfrm>
            <a:off x="6243360" y="2991146"/>
            <a:ext cx="864096" cy="756084"/>
          </a:xfrm>
          <a:prstGeom prst="ellipse">
            <a:avLst/>
          </a:prstGeom>
          <a:solidFill>
            <a:schemeClr val="accent2">
              <a:lumMod val="40000"/>
              <a:lumOff val="60000"/>
              <a:alpha val="22000"/>
            </a:schemeClr>
          </a:solidFill>
          <a:ln>
            <a:solidFill>
              <a:schemeClr val="accent1">
                <a:shade val="50000"/>
                <a:alpha val="16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 flipV="1">
            <a:off x="6035949" y="3415239"/>
            <a:ext cx="432048" cy="252028"/>
          </a:xfrm>
          <a:prstGeom prst="line">
            <a:avLst/>
          </a:prstGeom>
          <a:ln w="34925" cap="rnd"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593575" y="2932494"/>
            <a:ext cx="32735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en-US" dirty="0"/>
              <a:t>Application Request Life Cycle</a:t>
            </a:r>
          </a:p>
        </p:txBody>
      </p:sp>
    </p:spTree>
    <p:extLst>
      <p:ext uri="{BB962C8B-B14F-4D97-AF65-F5344CB8AC3E}">
        <p14:creationId xmlns:p14="http://schemas.microsoft.com/office/powerpoint/2010/main" val="2866489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77114" y="6403397"/>
            <a:ext cx="7426902" cy="369332"/>
          </a:xfrm>
          <a:prstGeom prst="rect">
            <a:avLst/>
          </a:prstGeom>
          <a:gradFill flip="none" rotWithShape="1">
            <a:gsLst>
              <a:gs pos="9000">
                <a:schemeClr val="accent1">
                  <a:tint val="66000"/>
                  <a:satMod val="160000"/>
                </a:schemeClr>
              </a:gs>
              <a:gs pos="26000">
                <a:schemeClr val="accent1">
                  <a:tint val="44500"/>
                  <a:satMod val="160000"/>
                </a:schemeClr>
              </a:gs>
              <a:gs pos="96250">
                <a:schemeClr val="bg1"/>
              </a:gs>
              <a:gs pos="54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bg1"/>
                </a:gs>
              </a:gsLst>
              <a:lin ang="10800000" scaled="1"/>
              <a:tileRect/>
            </a:gra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20072" y="1917123"/>
            <a:ext cx="1882552" cy="1718554"/>
          </a:xfrm>
        </p:spPr>
        <p:txBody>
          <a:bodyPr>
            <a:normAutofit fontScale="40000" lnSpcReduction="20000"/>
          </a:bodyPr>
          <a:lstStyle/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sz="22000" dirty="0" smtClean="0">
                <a:latin typeface="Aparajita" pitchFamily="34" charset="0"/>
                <a:cs typeface="Aparajita" pitchFamily="34" charset="0"/>
              </a:rPr>
              <a:t>?</a:t>
            </a:r>
            <a:endParaRPr lang="cs-CZ" sz="22000" dirty="0">
              <a:latin typeface="Aparajita" pitchFamily="34" charset="0"/>
              <a:cs typeface="Aparajita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3007" y="3635677"/>
            <a:ext cx="2901009" cy="270341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464196" y="6458616"/>
            <a:ext cx="338437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  <a:hlinkClick r:id="rId3"/>
              </a:rPr>
              <a:t>Performance </a:t>
            </a:r>
            <a:r>
              <a:rPr lang="en-US" sz="1200" dirty="0">
                <a:solidFill>
                  <a:schemeClr val="bg1"/>
                </a:solidFill>
                <a:hlinkClick r:id="rId3"/>
              </a:rPr>
              <a:t>&amp; Health </a:t>
            </a:r>
            <a:r>
              <a:rPr lang="en-US" sz="1200" dirty="0" smtClean="0">
                <a:solidFill>
                  <a:schemeClr val="bg1"/>
                </a:solidFill>
                <a:hlinkClick r:id="rId3"/>
              </a:rPr>
              <a:t>Audit</a:t>
            </a:r>
            <a:r>
              <a:rPr lang="en-US" sz="1200" dirty="0" smtClean="0">
                <a:solidFill>
                  <a:schemeClr val="bg1"/>
                </a:solidFill>
              </a:rPr>
              <a:t> </a:t>
            </a:r>
            <a:r>
              <a:rPr lang="en-US" sz="1200" b="1" dirty="0" smtClean="0">
                <a:solidFill>
                  <a:schemeClr val="bg1"/>
                </a:solidFill>
              </a:rPr>
              <a:t>(</a:t>
            </a:r>
            <a:r>
              <a:rPr lang="en-US" sz="1200" b="1" dirty="0">
                <a:solidFill>
                  <a:schemeClr val="bg1"/>
                </a:solidFill>
              </a:rPr>
              <a:t>Consulting </a:t>
            </a:r>
            <a:r>
              <a:rPr lang="en-US" sz="1200" b="1" dirty="0" smtClean="0">
                <a:solidFill>
                  <a:schemeClr val="bg1"/>
                </a:solidFill>
              </a:rPr>
              <a:t>Package)</a:t>
            </a:r>
            <a:endParaRPr lang="en-US" sz="1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400" b="1" dirty="0" err="1" smtClean="0"/>
              <a:t>Miro</a:t>
            </a:r>
            <a:r>
              <a:rPr lang="en-US" sz="2400" b="1" dirty="0" smtClean="0"/>
              <a:t> Remias</a:t>
            </a:r>
          </a:p>
          <a:p>
            <a:r>
              <a:rPr lang="en-US" sz="2400" dirty="0" smtClean="0"/>
              <a:t>e-mail: </a:t>
            </a:r>
            <a:r>
              <a:rPr lang="en-US" sz="2400" dirty="0" smtClean="0">
                <a:hlinkClick r:id="rId2"/>
              </a:rPr>
              <a:t>miro@kentico.com</a:t>
            </a:r>
            <a:endParaRPr lang="en-US" sz="2400" dirty="0" smtClean="0"/>
          </a:p>
          <a:p>
            <a:r>
              <a:rPr lang="en-US" sz="2400" dirty="0"/>
              <a:t>consulting: </a:t>
            </a:r>
            <a:r>
              <a:rPr lang="en-US" sz="2000" dirty="0">
                <a:hlinkClick r:id="rId3"/>
              </a:rPr>
              <a:t>http://www.kentico.com/Support/Consulting/Overview</a:t>
            </a:r>
            <a:endParaRPr lang="en-US" sz="2000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Title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576064"/>
          </a:xfrm>
        </p:spPr>
        <p:txBody>
          <a:bodyPr/>
          <a:lstStyle/>
          <a:p>
            <a:r>
              <a:rPr lang="en-US" dirty="0" smtClean="0"/>
              <a:t>My </a:t>
            </a:r>
            <a:r>
              <a:rPr lang="en-US" dirty="0" err="1" smtClean="0"/>
              <a:t>Kentico</a:t>
            </a:r>
            <a:r>
              <a:rPr lang="en-US" dirty="0" smtClean="0"/>
              <a:t> Is Really “SLOW”! Why?</a:t>
            </a:r>
            <a:endParaRPr lang="cs-CZ" dirty="0"/>
          </a:p>
        </p:txBody>
      </p:sp>
      <p:sp>
        <p:nvSpPr>
          <p:cNvPr id="9" name="Rectangle 8"/>
          <p:cNvSpPr/>
          <p:nvPr/>
        </p:nvSpPr>
        <p:spPr>
          <a:xfrm>
            <a:off x="489607" y="1340768"/>
            <a:ext cx="8402871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 pitchFamily="2" charset="2"/>
              <a:buChar char="ü"/>
            </a:pPr>
            <a:r>
              <a:rPr lang="en-US" sz="1600" b="1" dirty="0" smtClean="0"/>
              <a:t>Questions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1600" dirty="0" smtClean="0"/>
              <a:t>Is </a:t>
            </a:r>
            <a:r>
              <a:rPr lang="en-US" sz="1600" dirty="0" smtClean="0"/>
              <a:t>it because </a:t>
            </a:r>
            <a:r>
              <a:rPr lang="en-US" sz="1600" dirty="0" err="1" smtClean="0"/>
              <a:t>Kentico</a:t>
            </a:r>
            <a:r>
              <a:rPr lang="en-US" sz="1600" dirty="0" smtClean="0"/>
              <a:t> itself is slow?</a:t>
            </a:r>
          </a:p>
          <a:p>
            <a:pPr marL="1200150" lvl="2" indent="-285750">
              <a:buFont typeface="Arial" pitchFamily="34" charset="0"/>
              <a:buChar char="•"/>
            </a:pPr>
            <a:r>
              <a:rPr lang="en-US" sz="1600" dirty="0" smtClean="0">
                <a:hlinkClick r:id="rId2"/>
              </a:rPr>
              <a:t>Performance report</a:t>
            </a:r>
            <a:r>
              <a:rPr lang="en-US" sz="1600" dirty="0" smtClean="0"/>
              <a:t> of 6.0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1600" b="1" dirty="0" smtClean="0"/>
              <a:t>Is it because I’m not using it properly?</a:t>
            </a:r>
          </a:p>
          <a:p>
            <a:pPr marL="1200150" lvl="2" indent="-285750">
              <a:buFont typeface="Arial" pitchFamily="34" charset="0"/>
              <a:buChar char="•"/>
            </a:pPr>
            <a:r>
              <a:rPr lang="en-US" sz="1600" dirty="0" smtClean="0"/>
              <a:t>What are the best practices?</a:t>
            </a:r>
          </a:p>
          <a:p>
            <a:pPr marL="1200150" lvl="2" indent="-285750">
              <a:buFont typeface="Arial" pitchFamily="34" charset="0"/>
              <a:buChar char="•"/>
            </a:pPr>
            <a:r>
              <a:rPr lang="en-US" sz="1600" dirty="0" smtClean="0"/>
              <a:t>What should I change in settings to make it fast?</a:t>
            </a:r>
          </a:p>
          <a:p>
            <a:pPr lvl="1"/>
            <a:r>
              <a:rPr lang="en-US" sz="1600" dirty="0" smtClean="0"/>
              <a:t>…</a:t>
            </a:r>
          </a:p>
          <a:p>
            <a:pPr marL="171450" lvl="0" indent="-171450">
              <a:buFont typeface="Arial" pitchFamily="34" charset="0"/>
              <a:buChar char="•"/>
            </a:pPr>
            <a:endParaRPr lang="en-US" sz="1600" dirty="0" smtClean="0"/>
          </a:p>
          <a:p>
            <a:pPr marL="285750" lvl="0" indent="-285750">
              <a:buFont typeface="Wingdings" pitchFamily="2" charset="2"/>
              <a:buChar char="ü"/>
            </a:pPr>
            <a:r>
              <a:rPr lang="en-US" sz="1600" b="1" dirty="0" smtClean="0"/>
              <a:t>Some facts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sz="1600" b="1" dirty="0" smtClean="0"/>
              <a:t>The </a:t>
            </a:r>
            <a:r>
              <a:rPr lang="en-US" sz="1600" b="1" dirty="0" smtClean="0"/>
              <a:t>best performing web sites are static (.html)</a:t>
            </a:r>
            <a:r>
              <a:rPr lang="en-US" sz="1600" dirty="0" smtClean="0"/>
              <a:t>,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en-US" sz="1600" dirty="0" smtClean="0"/>
              <a:t>Which is the fastest?</a:t>
            </a:r>
          </a:p>
          <a:p>
            <a:pPr marL="1543050" lvl="3" indent="-171450">
              <a:buFont typeface="Arial" pitchFamily="34" charset="0"/>
              <a:buChar char="•"/>
            </a:pPr>
            <a:r>
              <a:rPr lang="en-US" sz="1600" dirty="0" smtClean="0"/>
              <a:t>BLANK html page without any code! - our </a:t>
            </a:r>
            <a:r>
              <a:rPr lang="en-US" sz="1600" b="1" dirty="0" smtClean="0"/>
              <a:t>baseline</a:t>
            </a:r>
            <a:r>
              <a:rPr lang="en-US" sz="1600" dirty="0" smtClean="0"/>
              <a:t> to compare with,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sz="1600" b="1" dirty="0" smtClean="0"/>
              <a:t>Every functionality/feature comes with cost of extra processing</a:t>
            </a:r>
            <a:r>
              <a:rPr lang="en-US" sz="1600" dirty="0" smtClean="0"/>
              <a:t>,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en-US" sz="1600" dirty="0" smtClean="0"/>
              <a:t>Find balance between usability of the system, used features and performance,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sz="1600" b="1" dirty="0" smtClean="0"/>
              <a:t>Laziness and comfort cost us money</a:t>
            </a:r>
            <a:r>
              <a:rPr lang="en-US" sz="1600" dirty="0" smtClean="0"/>
              <a:t>,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en-US" sz="1600" dirty="0" smtClean="0"/>
              <a:t>Investigate, debug, learn from mistakes, understand how the system works …,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sz="1600" b="1" dirty="0"/>
              <a:t> There is always </a:t>
            </a:r>
            <a:r>
              <a:rPr lang="en-US" sz="1600" b="1" dirty="0" smtClean="0"/>
              <a:t>better (performance) solution,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en-US" sz="1600" dirty="0" smtClean="0"/>
              <a:t>Confirm your ideas (Support, Consulting, your colleagues etc</a:t>
            </a:r>
            <a:r>
              <a:rPr lang="en-US" sz="1600" dirty="0" smtClean="0"/>
              <a:t>.),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sz="1600" b="1" dirty="0" smtClean="0"/>
              <a:t>What can go wrong will go wrong</a:t>
            </a:r>
            <a:r>
              <a:rPr lang="en-US" sz="1600" dirty="0" smtClean="0"/>
              <a:t>,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en-US" sz="1600" dirty="0" smtClean="0"/>
              <a:t>Always prepare for worst case scenario,</a:t>
            </a:r>
          </a:p>
          <a:p>
            <a:pPr marL="1085850" lvl="2" indent="-171450">
              <a:buFont typeface="Arial" pitchFamily="34" charset="0"/>
              <a:buChar char="•"/>
            </a:pPr>
            <a:endParaRPr lang="en-US" sz="1600" dirty="0"/>
          </a:p>
          <a:p>
            <a:pPr marL="1085850" lvl="2" indent="-171450">
              <a:buFont typeface="Arial" pitchFamily="34" charset="0"/>
              <a:buChar char="•"/>
            </a:pPr>
            <a:endParaRPr lang="en-US" sz="1600" dirty="0" smtClean="0"/>
          </a:p>
        </p:txBody>
      </p:sp>
    </p:spTree>
    <p:extLst>
      <p:ext uri="{BB962C8B-B14F-4D97-AF65-F5344CB8AC3E}">
        <p14:creationId xmlns:p14="http://schemas.microsoft.com/office/powerpoint/2010/main" val="3500000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Title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576064"/>
          </a:xfrm>
        </p:spPr>
        <p:txBody>
          <a:bodyPr/>
          <a:lstStyle/>
          <a:p>
            <a:r>
              <a:rPr lang="en-US" dirty="0" smtClean="0"/>
              <a:t>Where To Start Optimizing?</a:t>
            </a:r>
            <a:endParaRPr lang="cs-CZ" dirty="0"/>
          </a:p>
        </p:txBody>
      </p:sp>
      <p:sp>
        <p:nvSpPr>
          <p:cNvPr id="2" name="Rectangle 1"/>
          <p:cNvSpPr/>
          <p:nvPr/>
        </p:nvSpPr>
        <p:spPr>
          <a:xfrm>
            <a:off x="467544" y="1268760"/>
            <a:ext cx="7128792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>
              <a:buFont typeface="Arial" pitchFamily="34" charset="0"/>
              <a:buChar char="•"/>
            </a:pPr>
            <a:r>
              <a:rPr lang="en-US" sz="1200" b="1" dirty="0" smtClean="0"/>
              <a:t>Eliminate/reduce the </a:t>
            </a:r>
            <a:r>
              <a:rPr lang="en-US" sz="1200" b="1" dirty="0"/>
              <a:t>communication between client and server, 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sz="1200" dirty="0"/>
              <a:t>Locate code (JavaScript/CSS) into external files, so that the same code is not transferred over and over, but instead it is cached on the client side</a:t>
            </a:r>
            <a:r>
              <a:rPr lang="en-US" sz="1200" dirty="0" smtClean="0"/>
              <a:t>, [</a:t>
            </a:r>
            <a:r>
              <a:rPr lang="en-US" sz="1200" b="1" dirty="0" smtClean="0"/>
              <a:t>SIZE OF THE HTML CODE</a:t>
            </a:r>
            <a:r>
              <a:rPr lang="en-US" sz="1200" dirty="0" smtClean="0"/>
              <a:t>]</a:t>
            </a:r>
            <a:endParaRPr lang="en-US" sz="1200" dirty="0"/>
          </a:p>
          <a:p>
            <a:pPr marL="628650" lvl="1" indent="-171450">
              <a:buFont typeface="Arial" pitchFamily="34" charset="0"/>
              <a:buChar char="•"/>
            </a:pPr>
            <a:r>
              <a:rPr lang="en-US" sz="1200" dirty="0"/>
              <a:t>Enable </a:t>
            </a:r>
            <a:r>
              <a:rPr lang="en-US" sz="1200" dirty="0">
                <a:hlinkClick r:id="rId2"/>
              </a:rPr>
              <a:t>client cache</a:t>
            </a:r>
            <a:r>
              <a:rPr lang="en-US" sz="1200" dirty="0"/>
              <a:t> for all possible resources,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sz="1200" dirty="0"/>
              <a:t>Eliminate cookies, because they are sent from the client to the server with each request,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sz="1200" dirty="0">
                <a:hlinkClick r:id="rId3"/>
              </a:rPr>
              <a:t>Reorganize the resources</a:t>
            </a:r>
            <a:r>
              <a:rPr lang="en-US" sz="1200" dirty="0"/>
              <a:t> on the page to improve visual performance,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sz="1200" dirty="0"/>
              <a:t>Disable </a:t>
            </a:r>
            <a:r>
              <a:rPr lang="en-US" sz="1200" dirty="0">
                <a:hlinkClick r:id="rId4"/>
              </a:rPr>
              <a:t>ViewState</a:t>
            </a:r>
            <a:r>
              <a:rPr lang="en-US" sz="1200" dirty="0"/>
              <a:t>,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sz="1200" dirty="0"/>
              <a:t>Use code </a:t>
            </a:r>
            <a:r>
              <a:rPr lang="en-US" sz="1200" dirty="0" err="1">
                <a:hlinkClick r:id="rId5"/>
              </a:rPr>
              <a:t>minification</a:t>
            </a:r>
            <a:r>
              <a:rPr lang="en-US" sz="1200" dirty="0">
                <a:hlinkClick r:id="rId5"/>
              </a:rPr>
              <a:t> &amp; compression</a:t>
            </a:r>
            <a:r>
              <a:rPr lang="en-US" sz="1200" dirty="0"/>
              <a:t>,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sz="1200" dirty="0"/>
              <a:t>Eliminate the round trips (redirects),</a:t>
            </a:r>
          </a:p>
          <a:p>
            <a:pPr marL="171450" lvl="0" indent="-171450">
              <a:buFont typeface="Arial" pitchFamily="34" charset="0"/>
              <a:buChar char="•"/>
            </a:pPr>
            <a:r>
              <a:rPr lang="en-US" sz="1200" b="1" dirty="0"/>
              <a:t>Reduce data transfer and frequency retrieval between database and web server</a:t>
            </a:r>
            <a:r>
              <a:rPr lang="en-US" sz="1200" dirty="0"/>
              <a:t>, 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sz="1200" dirty="0"/>
              <a:t>Optimize all SQL </a:t>
            </a:r>
            <a:r>
              <a:rPr lang="en-US" sz="1200" dirty="0" smtClean="0"/>
              <a:t>queries [</a:t>
            </a:r>
            <a:r>
              <a:rPr lang="en-US" sz="1200" b="1" dirty="0" smtClean="0"/>
              <a:t>COLUMNS, TOP N, JOINS ETC.</a:t>
            </a:r>
            <a:r>
              <a:rPr lang="en-US" sz="1200" dirty="0" smtClean="0"/>
              <a:t>],</a:t>
            </a:r>
            <a:endParaRPr lang="en-US" sz="1200" dirty="0"/>
          </a:p>
          <a:p>
            <a:pPr marL="628650" lvl="1" indent="-171450">
              <a:buFont typeface="Arial" pitchFamily="34" charset="0"/>
              <a:buChar char="•"/>
            </a:pPr>
            <a:r>
              <a:rPr lang="en-US" sz="1200" dirty="0">
                <a:hlinkClick r:id="rId6"/>
              </a:rPr>
              <a:t>Cache data</a:t>
            </a:r>
            <a:r>
              <a:rPr lang="en-US" sz="1200" dirty="0"/>
              <a:t> on server side,</a:t>
            </a:r>
          </a:p>
          <a:p>
            <a:pPr marL="171450" lvl="0" indent="-171450">
              <a:buFont typeface="Arial" pitchFamily="34" charset="0"/>
              <a:buChar char="•"/>
            </a:pPr>
            <a:r>
              <a:rPr lang="en-US" sz="1200" b="1" dirty="0"/>
              <a:t>Review the usage of </a:t>
            </a:r>
            <a:r>
              <a:rPr lang="en-US" sz="1200" b="1" dirty="0" err="1"/>
              <a:t>Kentico</a:t>
            </a:r>
            <a:r>
              <a:rPr lang="en-US" sz="1200" b="1" dirty="0"/>
              <a:t> API and custom code, 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sz="1200" dirty="0"/>
              <a:t>Minimize number of objects allocated in </a:t>
            </a:r>
            <a:r>
              <a:rPr lang="en-US" sz="1200" dirty="0" smtClean="0"/>
              <a:t>memory,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sz="1200" dirty="0" smtClean="0"/>
              <a:t>Work with low-level objects - </a:t>
            </a:r>
            <a:r>
              <a:rPr lang="en-US" sz="1200" b="1" dirty="0" err="1" smtClean="0"/>
              <a:t>DataRow</a:t>
            </a:r>
            <a:r>
              <a:rPr lang="en-US" sz="1200" dirty="0" smtClean="0"/>
              <a:t> </a:t>
            </a:r>
            <a:r>
              <a:rPr lang="en-US" sz="1200" dirty="0" err="1" smtClean="0"/>
              <a:t>vs</a:t>
            </a:r>
            <a:r>
              <a:rPr lang="en-US" sz="1200" dirty="0" smtClean="0"/>
              <a:t> </a:t>
            </a:r>
            <a:r>
              <a:rPr lang="en-US" sz="1200" b="1" dirty="0" err="1" smtClean="0"/>
              <a:t>TreeNode</a:t>
            </a:r>
            <a:r>
              <a:rPr lang="en-US" sz="1200" dirty="0" smtClean="0"/>
              <a:t>,</a:t>
            </a:r>
            <a:endParaRPr lang="en-US" sz="1200" dirty="0"/>
          </a:p>
          <a:p>
            <a:pPr marL="628650" lvl="1" indent="-171450">
              <a:buFont typeface="Arial" pitchFamily="34" charset="0"/>
              <a:buChar char="•"/>
            </a:pPr>
            <a:r>
              <a:rPr lang="en-US" sz="1200" dirty="0"/>
              <a:t>Eliminate all exceptions logged in the </a:t>
            </a:r>
            <a:r>
              <a:rPr lang="en-US" sz="1200" dirty="0">
                <a:hlinkClick r:id="rId7"/>
              </a:rPr>
              <a:t>Event log</a:t>
            </a:r>
            <a:r>
              <a:rPr lang="en-US" sz="1200" dirty="0"/>
              <a:t>,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sz="1200" dirty="0">
                <a:hlinkClick r:id="rId8"/>
              </a:rPr>
              <a:t>Reuse existing objects/data</a:t>
            </a:r>
            <a:r>
              <a:rPr lang="en-US" sz="1200" dirty="0"/>
              <a:t>,</a:t>
            </a:r>
          </a:p>
          <a:p>
            <a:pPr marL="171450" lvl="0" indent="-171450">
              <a:buFont typeface="Arial" pitchFamily="34" charset="0"/>
              <a:buChar char="•"/>
            </a:pPr>
            <a:r>
              <a:rPr lang="en-US" sz="1200" b="1" dirty="0"/>
              <a:t>Eliminate resource consuming and intensive operations</a:t>
            </a:r>
            <a:r>
              <a:rPr lang="en-US" sz="1200" b="1" dirty="0" smtClean="0"/>
              <a:t>,</a:t>
            </a:r>
            <a:endParaRPr lang="en-US" sz="1200" b="1" dirty="0"/>
          </a:p>
          <a:p>
            <a:pPr marL="628650" lvl="1" indent="-171450">
              <a:buFont typeface="Arial" pitchFamily="34" charset="0"/>
              <a:buChar char="•"/>
            </a:pPr>
            <a:r>
              <a:rPr lang="en-US" sz="1200" dirty="0">
                <a:hlinkClick r:id="rId9"/>
              </a:rPr>
              <a:t>Disable scheduled tasks</a:t>
            </a:r>
            <a:r>
              <a:rPr lang="en-US" sz="1200" dirty="0"/>
              <a:t> which are not used or run them as </a:t>
            </a:r>
            <a:r>
              <a:rPr lang="en-US" sz="1200" dirty="0">
                <a:hlinkClick r:id="rId10"/>
              </a:rPr>
              <a:t>external services</a:t>
            </a:r>
            <a:r>
              <a:rPr lang="en-US" sz="1200" dirty="0"/>
              <a:t>,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sz="1200" dirty="0"/>
              <a:t>Increase </a:t>
            </a:r>
            <a:r>
              <a:rPr lang="en-US" sz="1200" dirty="0">
                <a:hlinkClick r:id="rId11"/>
              </a:rPr>
              <a:t>execution interval</a:t>
            </a:r>
            <a:r>
              <a:rPr lang="en-US" sz="1200" dirty="0"/>
              <a:t> of scheduled tasks,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sz="1200" dirty="0"/>
              <a:t>Disable </a:t>
            </a:r>
            <a:r>
              <a:rPr lang="en-US" sz="1200" dirty="0">
                <a:hlinkClick r:id="rId12"/>
              </a:rPr>
              <a:t>output filter</a:t>
            </a:r>
            <a:r>
              <a:rPr lang="en-US" sz="1200" dirty="0"/>
              <a:t> and write better code,</a:t>
            </a:r>
          </a:p>
          <a:p>
            <a:pPr marL="171450" lvl="0" indent="-171450">
              <a:buFont typeface="Arial" pitchFamily="34" charset="0"/>
              <a:buChar char="•"/>
            </a:pPr>
            <a:r>
              <a:rPr lang="en-US" sz="1200" b="1" dirty="0"/>
              <a:t>Disable features/functionality which you are not using, 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sz="1200" dirty="0"/>
              <a:t>Think about the best storage for your files,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en-US" sz="1200" dirty="0">
                <a:hlinkClick r:id="rId13"/>
              </a:rPr>
              <a:t>DB vs. File system</a:t>
            </a:r>
            <a:r>
              <a:rPr lang="en-US" sz="1200" dirty="0"/>
              <a:t>,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en-US" sz="1200" dirty="0">
                <a:hlinkClick r:id="rId14"/>
              </a:rPr>
              <a:t>Content Tree</a:t>
            </a:r>
            <a:r>
              <a:rPr lang="en-US" sz="1200" dirty="0"/>
              <a:t> vs. </a:t>
            </a:r>
            <a:r>
              <a:rPr lang="en-US" sz="1200" dirty="0">
                <a:hlinkClick r:id="rId15"/>
              </a:rPr>
              <a:t>Media library</a:t>
            </a:r>
            <a:r>
              <a:rPr lang="en-US" sz="1200" dirty="0"/>
              <a:t>,</a:t>
            </a:r>
          </a:p>
          <a:p>
            <a:pPr marL="171450" lvl="0" indent="-171450">
              <a:buFont typeface="Arial" pitchFamily="34" charset="0"/>
              <a:buChar char="•"/>
            </a:pPr>
            <a:r>
              <a:rPr lang="en-US" sz="1200" b="1" dirty="0"/>
              <a:t>Review your environment setup</a:t>
            </a:r>
            <a:r>
              <a:rPr lang="en-US" sz="1200" b="1" dirty="0" smtClean="0"/>
              <a:t>,</a:t>
            </a:r>
            <a:endParaRPr lang="en-US" sz="1200" b="1" dirty="0"/>
          </a:p>
          <a:p>
            <a:pPr marL="628650" lvl="1" indent="-171450">
              <a:buFont typeface="Arial" pitchFamily="34" charset="0"/>
              <a:buChar char="•"/>
            </a:pPr>
            <a:r>
              <a:rPr lang="en-US" sz="1200" dirty="0">
                <a:hlinkClick r:id="rId16"/>
              </a:rPr>
              <a:t>Scaling out vs. scaling up</a:t>
            </a:r>
            <a:r>
              <a:rPr lang="en-US" sz="1200" dirty="0"/>
              <a:t> your hardware,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sz="1200" dirty="0"/>
              <a:t>Optimize SQL server and IIS settings,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sz="1200" dirty="0">
                <a:hlinkClick r:id="rId17"/>
              </a:rPr>
              <a:t>Cache output</a:t>
            </a:r>
            <a:r>
              <a:rPr lang="en-US" sz="1200" dirty="0"/>
              <a:t> on IIS level,</a:t>
            </a:r>
            <a:endParaRPr lang="en-US" sz="1200" dirty="0">
              <a:effectLst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9423" y="5486379"/>
            <a:ext cx="497584" cy="49758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249" y="5507908"/>
            <a:ext cx="504056" cy="50405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0467" y="5486379"/>
            <a:ext cx="525585" cy="525585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5090348" y="5743789"/>
            <a:ext cx="934597" cy="0"/>
          </a:xfrm>
          <a:prstGeom prst="line">
            <a:avLst/>
          </a:prstGeom>
          <a:ln w="34925" cap="rnd"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225288" y="5365747"/>
            <a:ext cx="824265" cy="756084"/>
          </a:xfrm>
          <a:prstGeom prst="ellipse">
            <a:avLst/>
          </a:prstGeom>
          <a:solidFill>
            <a:schemeClr val="accent3">
              <a:lumMod val="60000"/>
              <a:lumOff val="40000"/>
              <a:alpha val="22000"/>
            </a:schemeClr>
          </a:solidFill>
          <a:ln>
            <a:solidFill>
              <a:schemeClr val="accent1">
                <a:shade val="50000"/>
                <a:alpha val="16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6024945" y="5365747"/>
            <a:ext cx="816627" cy="756084"/>
          </a:xfrm>
          <a:prstGeom prst="ellipse">
            <a:avLst/>
          </a:prstGeom>
          <a:solidFill>
            <a:schemeClr val="accent1">
              <a:alpha val="22000"/>
            </a:schemeClr>
          </a:solidFill>
          <a:ln>
            <a:solidFill>
              <a:schemeClr val="accent1">
                <a:shade val="50000"/>
                <a:alpha val="16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7837229" y="5371129"/>
            <a:ext cx="864096" cy="756084"/>
          </a:xfrm>
          <a:prstGeom prst="ellipse">
            <a:avLst/>
          </a:prstGeom>
          <a:solidFill>
            <a:schemeClr val="accent2">
              <a:lumMod val="40000"/>
              <a:lumOff val="60000"/>
              <a:alpha val="22000"/>
            </a:schemeClr>
          </a:solidFill>
          <a:ln>
            <a:solidFill>
              <a:schemeClr val="accent1">
                <a:shade val="50000"/>
                <a:alpha val="16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5144249" y="5365748"/>
            <a:ext cx="792089" cy="756084"/>
          </a:xfrm>
          <a:prstGeom prst="ellipse">
            <a:avLst/>
          </a:prstGeom>
          <a:solidFill>
            <a:srgbClr val="92D050">
              <a:alpha val="48000"/>
            </a:srgbClr>
          </a:solidFill>
          <a:ln>
            <a:solidFill>
              <a:srgbClr val="00B050">
                <a:alpha val="16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5324269" y="5557718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H="1">
            <a:off x="5324269" y="5917758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6902632" y="5743788"/>
            <a:ext cx="934597" cy="0"/>
          </a:xfrm>
          <a:prstGeom prst="line">
            <a:avLst/>
          </a:prstGeom>
          <a:ln w="34925" cap="rnd"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Oval 32"/>
          <p:cNvSpPr/>
          <p:nvPr/>
        </p:nvSpPr>
        <p:spPr>
          <a:xfrm>
            <a:off x="6956533" y="5365747"/>
            <a:ext cx="792089" cy="756084"/>
          </a:xfrm>
          <a:prstGeom prst="ellipse">
            <a:avLst/>
          </a:prstGeom>
          <a:solidFill>
            <a:srgbClr val="92D050">
              <a:alpha val="48000"/>
            </a:srgbClr>
          </a:solidFill>
          <a:ln>
            <a:solidFill>
              <a:srgbClr val="00B050">
                <a:alpha val="16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cxnSp>
        <p:nvCxnSpPr>
          <p:cNvPr id="34" name="Straight Arrow Connector 33"/>
          <p:cNvCxnSpPr/>
          <p:nvPr/>
        </p:nvCxnSpPr>
        <p:spPr>
          <a:xfrm>
            <a:off x="7136553" y="5557717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flipH="1">
            <a:off x="7136553" y="5917757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507288" cy="576064"/>
          </a:xfrm>
        </p:spPr>
        <p:txBody>
          <a:bodyPr/>
          <a:lstStyle/>
          <a:p>
            <a:pPr marL="342900" indent="-342900"/>
            <a:r>
              <a:rPr lang="en-US" dirty="0" smtClean="0"/>
              <a:t>Example 1 – Redirects, Design Assets 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78029" y="1340768"/>
            <a:ext cx="8333562" cy="430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en-US" b="1" dirty="0" smtClean="0"/>
              <a:t>Empty Page </a:t>
            </a:r>
            <a:r>
              <a:rPr lang="en-US" dirty="0" smtClean="0"/>
              <a:t>in content tree</a:t>
            </a:r>
          </a:p>
          <a:p>
            <a:pPr marL="742950" lvl="1" indent="-285750">
              <a:buFont typeface="Wingdings" pitchFamily="2" charset="2"/>
              <a:buChar char="§"/>
            </a:pPr>
            <a:r>
              <a:rPr lang="en-US" dirty="0" smtClean="0"/>
              <a:t>SQL queries: </a:t>
            </a:r>
            <a:r>
              <a:rPr lang="en-US" dirty="0" smtClean="0">
                <a:solidFill>
                  <a:srgbClr val="FF0000"/>
                </a:solidFill>
              </a:rPr>
              <a:t>29!</a:t>
            </a:r>
          </a:p>
          <a:p>
            <a:pPr marL="742950" lvl="1" indent="-285750">
              <a:buFont typeface="Wingdings" pitchFamily="2" charset="2"/>
              <a:buChar char="§"/>
            </a:pPr>
            <a:r>
              <a:rPr lang="en-US" dirty="0" smtClean="0"/>
              <a:t>Round trips (client/server): </a:t>
            </a:r>
            <a:r>
              <a:rPr lang="en-US" dirty="0" smtClean="0">
                <a:solidFill>
                  <a:srgbClr val="FF0000"/>
                </a:solidFill>
              </a:rPr>
              <a:t>18!</a:t>
            </a:r>
            <a:endParaRPr lang="en-US" sz="1400" dirty="0" smtClean="0">
              <a:solidFill>
                <a:srgbClr val="FF0000"/>
              </a:solidFill>
            </a:endParaRPr>
          </a:p>
          <a:p>
            <a:pPr marL="742950" lvl="1" indent="-285750">
              <a:buFont typeface="Wingdings" pitchFamily="2" charset="2"/>
              <a:buChar char="§"/>
            </a:pPr>
            <a:endParaRPr lang="en-US" sz="1400" dirty="0" smtClean="0"/>
          </a:p>
          <a:p>
            <a:pPr marL="742950" lvl="1" indent="-285750">
              <a:buFont typeface="Wingdings" pitchFamily="2" charset="2"/>
              <a:buChar char="§"/>
            </a:pPr>
            <a:endParaRPr lang="en-US" sz="1400" dirty="0"/>
          </a:p>
          <a:p>
            <a:pPr marL="285750" indent="-285750">
              <a:buFont typeface="Wingdings" pitchFamily="2" charset="2"/>
              <a:buChar char="ü"/>
            </a:pPr>
            <a:r>
              <a:rPr lang="en-US" b="1" dirty="0"/>
              <a:t>Solution</a:t>
            </a:r>
          </a:p>
          <a:p>
            <a:pPr marL="742950" lvl="1" indent="-285750">
              <a:buFont typeface="Wingdings" pitchFamily="2" charset="2"/>
              <a:buChar char="§"/>
            </a:pPr>
            <a:r>
              <a:rPr lang="en-US" dirty="0" smtClean="0"/>
              <a:t>Provide design assets from FS</a:t>
            </a:r>
          </a:p>
          <a:p>
            <a:pPr marL="1200150" lvl="2" indent="-285750">
              <a:buFont typeface="Arial" pitchFamily="34" charset="0"/>
              <a:buChar char="•"/>
            </a:pPr>
            <a:r>
              <a:rPr lang="en-US" sz="1600" dirty="0" err="1" smtClean="0"/>
              <a:t>App_Themes</a:t>
            </a:r>
            <a:r>
              <a:rPr lang="en-US" sz="1600" dirty="0" smtClean="0"/>
              <a:t>, </a:t>
            </a:r>
            <a:r>
              <a:rPr lang="en-US" sz="1600" dirty="0" smtClean="0">
                <a:hlinkClick r:id="rId2"/>
              </a:rPr>
              <a:t>Media Library</a:t>
            </a:r>
            <a:r>
              <a:rPr lang="en-US" sz="1600" dirty="0" smtClean="0"/>
              <a:t> etc</a:t>
            </a:r>
            <a:r>
              <a:rPr lang="en-US" sz="1600" dirty="0" smtClean="0"/>
              <a:t>.,</a:t>
            </a:r>
          </a:p>
          <a:p>
            <a:pPr marL="1200150" lvl="2" indent="-285750"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FF0000"/>
                </a:solidFill>
              </a:rPr>
              <a:t>Images in content tree</a:t>
            </a:r>
          </a:p>
          <a:p>
            <a:pPr marL="1657350" lvl="3" indent="-285750">
              <a:buFont typeface="Arial" pitchFamily="34" charset="0"/>
              <a:buChar char="•"/>
            </a:pPr>
            <a:r>
              <a:rPr lang="en-US" sz="1600" dirty="0" smtClean="0"/>
              <a:t>Only in case you need: workflow, permissions, extra document alias etc.</a:t>
            </a:r>
            <a:endParaRPr lang="en-US" sz="1600" dirty="0" smtClean="0"/>
          </a:p>
          <a:p>
            <a:pPr marL="742950" lvl="1" indent="-285750">
              <a:buFont typeface="Wingdings" pitchFamily="2" charset="2"/>
              <a:buChar char="§"/>
            </a:pPr>
            <a:r>
              <a:rPr lang="en-US" dirty="0" smtClean="0"/>
              <a:t>Eliminate round trips,</a:t>
            </a:r>
          </a:p>
          <a:p>
            <a:pPr marL="1200150" lvl="2" indent="-285750">
              <a:buFont typeface="Arial" pitchFamily="34" charset="0"/>
              <a:buChar char="•"/>
            </a:pPr>
            <a:r>
              <a:rPr lang="en-US" sz="1600" dirty="0" smtClean="0"/>
              <a:t>Use </a:t>
            </a:r>
            <a:r>
              <a:rPr lang="en-US" sz="1600" dirty="0" smtClean="0"/>
              <a:t>exact/lower/upper case </a:t>
            </a:r>
            <a:r>
              <a:rPr lang="en-US" sz="1600" dirty="0" smtClean="0"/>
              <a:t>URLs</a:t>
            </a:r>
            <a:r>
              <a:rPr lang="en-US" sz="1600" dirty="0" smtClean="0"/>
              <a:t>,</a:t>
            </a:r>
          </a:p>
          <a:p>
            <a:pPr marL="1657350" lvl="3" indent="-285750">
              <a:buFont typeface="Arial" pitchFamily="34" charset="0"/>
              <a:buChar char="•"/>
            </a:pPr>
            <a:r>
              <a:rPr lang="en-US" sz="1600" dirty="0" smtClean="0"/>
              <a:t>Reference them the way you need,</a:t>
            </a:r>
            <a:endParaRPr lang="en-US" sz="1600" dirty="0" smtClean="0"/>
          </a:p>
          <a:p>
            <a:pPr marL="1200150" lvl="2" indent="-285750">
              <a:buFont typeface="Arial" pitchFamily="34" charset="0"/>
              <a:buChar char="•"/>
            </a:pPr>
            <a:r>
              <a:rPr lang="en-US" sz="1600" dirty="0" smtClean="0"/>
              <a:t>Provide/generate direct links,</a:t>
            </a:r>
            <a:endParaRPr lang="en-US" sz="1600" dirty="0"/>
          </a:p>
          <a:p>
            <a:pPr marL="1200150" lvl="2" indent="-285750">
              <a:buFont typeface="Wingdings" pitchFamily="2" charset="2"/>
              <a:buChar char="§"/>
            </a:pPr>
            <a:endParaRPr lang="en-US" sz="1400" dirty="0" smtClean="0"/>
          </a:p>
          <a:p>
            <a:pPr marL="742950" lvl="1" indent="-285750">
              <a:buFont typeface="Wingdings" pitchFamily="2" charset="2"/>
              <a:buChar char="§"/>
            </a:pPr>
            <a:endParaRPr lang="en-US" sz="1400" dirty="0"/>
          </a:p>
          <a:p>
            <a:pPr marL="742950" lvl="1" indent="-285750">
              <a:buFont typeface="Wingdings" pitchFamily="2" charset="2"/>
              <a:buChar char="§"/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510275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TextBox 67"/>
          <p:cNvSpPr txBox="1"/>
          <p:nvPr/>
        </p:nvSpPr>
        <p:spPr>
          <a:xfrm>
            <a:off x="300984" y="1307429"/>
            <a:ext cx="70753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err="1" smtClean="0"/>
              <a:t>Kentico</a:t>
            </a:r>
            <a:endParaRPr lang="en-US" sz="1100" dirty="0"/>
          </a:p>
        </p:txBody>
      </p:sp>
      <p:pic>
        <p:nvPicPr>
          <p:cNvPr id="88" name="Picture 8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891" y="1716374"/>
            <a:ext cx="687187" cy="687187"/>
          </a:xfrm>
          <a:prstGeom prst="rect">
            <a:avLst/>
          </a:prstGeom>
        </p:spPr>
      </p:pic>
      <p:cxnSp>
        <p:nvCxnSpPr>
          <p:cNvPr id="97" name="Straight Connector 96"/>
          <p:cNvCxnSpPr/>
          <p:nvPr/>
        </p:nvCxnSpPr>
        <p:spPr>
          <a:xfrm>
            <a:off x="2147035" y="7575177"/>
            <a:ext cx="1697336" cy="7875"/>
          </a:xfrm>
          <a:prstGeom prst="line">
            <a:avLst/>
          </a:prstGeom>
          <a:ln w="34925" cap="rnd"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8" name="Picture 9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7109" y="1760406"/>
            <a:ext cx="497584" cy="497584"/>
          </a:xfrm>
          <a:prstGeom prst="rect">
            <a:avLst/>
          </a:prstGeom>
        </p:spPr>
      </p:pic>
      <p:sp>
        <p:nvSpPr>
          <p:cNvPr id="148" name="TextBox 147"/>
          <p:cNvSpPr txBox="1"/>
          <p:nvPr/>
        </p:nvSpPr>
        <p:spPr>
          <a:xfrm>
            <a:off x="7615960" y="1414353"/>
            <a:ext cx="126524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Client</a:t>
            </a:r>
          </a:p>
        </p:txBody>
      </p:sp>
      <p:sp>
        <p:nvSpPr>
          <p:cNvPr id="187" name="Title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576064"/>
          </a:xfrm>
        </p:spPr>
        <p:txBody>
          <a:bodyPr/>
          <a:lstStyle/>
          <a:p>
            <a:r>
              <a:rPr lang="en-US" dirty="0" smtClean="0"/>
              <a:t>Images – Client/Server Communication</a:t>
            </a:r>
            <a:endParaRPr lang="cs-CZ" dirty="0"/>
          </a:p>
        </p:txBody>
      </p:sp>
      <p:sp>
        <p:nvSpPr>
          <p:cNvPr id="190" name="Oval 189"/>
          <p:cNvSpPr/>
          <p:nvPr/>
        </p:nvSpPr>
        <p:spPr>
          <a:xfrm>
            <a:off x="4956429" y="7278064"/>
            <a:ext cx="408111" cy="360040"/>
          </a:xfrm>
          <a:prstGeom prst="ellipse">
            <a:avLst/>
          </a:prstGeom>
          <a:solidFill>
            <a:schemeClr val="accent1">
              <a:alpha val="22000"/>
            </a:schemeClr>
          </a:solidFill>
          <a:ln>
            <a:solidFill>
              <a:schemeClr val="accent1">
                <a:shade val="50000"/>
                <a:alpha val="16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TextBox 63"/>
          <p:cNvSpPr txBox="1"/>
          <p:nvPr/>
        </p:nvSpPr>
        <p:spPr>
          <a:xfrm>
            <a:off x="3447244" y="1758185"/>
            <a:ext cx="139239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I want the </a:t>
            </a:r>
            <a:r>
              <a:rPr lang="en-US" sz="1000" dirty="0" err="1" smtClean="0"/>
              <a:t>stylesheet</a:t>
            </a:r>
            <a:endParaRPr lang="en-US" sz="1000" dirty="0"/>
          </a:p>
        </p:txBody>
      </p:sp>
      <p:cxnSp>
        <p:nvCxnSpPr>
          <p:cNvPr id="66" name="Straight Connector 65"/>
          <p:cNvCxnSpPr/>
          <p:nvPr/>
        </p:nvCxnSpPr>
        <p:spPr>
          <a:xfrm flipH="1">
            <a:off x="1189258" y="2004406"/>
            <a:ext cx="6116139" cy="0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 flipH="1">
            <a:off x="1189259" y="1716374"/>
            <a:ext cx="6116138" cy="0"/>
          </a:xfrm>
          <a:prstGeom prst="line">
            <a:avLst/>
          </a:prstGeom>
          <a:ln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flipH="1">
            <a:off x="1189259" y="2353171"/>
            <a:ext cx="6116138" cy="0"/>
          </a:xfrm>
          <a:prstGeom prst="line">
            <a:avLst/>
          </a:prstGeom>
          <a:ln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3483229" y="1435884"/>
            <a:ext cx="978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HTML of page</a:t>
            </a:r>
            <a:endParaRPr lang="en-US" sz="1000" dirty="0"/>
          </a:p>
        </p:txBody>
      </p:sp>
      <p:sp>
        <p:nvSpPr>
          <p:cNvPr id="76" name="TextBox 75"/>
          <p:cNvSpPr txBox="1"/>
          <p:nvPr/>
        </p:nvSpPr>
        <p:spPr>
          <a:xfrm>
            <a:off x="3440039" y="2044753"/>
            <a:ext cx="139239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Here is the </a:t>
            </a:r>
            <a:r>
              <a:rPr lang="en-US" sz="1000" dirty="0" err="1" smtClean="0"/>
              <a:t>stylesheet</a:t>
            </a:r>
            <a:endParaRPr lang="en-US" sz="1000" dirty="0"/>
          </a:p>
        </p:txBody>
      </p:sp>
      <p:cxnSp>
        <p:nvCxnSpPr>
          <p:cNvPr id="77" name="Straight Connector 76"/>
          <p:cNvCxnSpPr/>
          <p:nvPr/>
        </p:nvCxnSpPr>
        <p:spPr>
          <a:xfrm flipH="1">
            <a:off x="1168682" y="1435884"/>
            <a:ext cx="6116139" cy="0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3483228" y="1168132"/>
            <a:ext cx="978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/page.aspx</a:t>
            </a:r>
          </a:p>
        </p:txBody>
      </p:sp>
      <p:cxnSp>
        <p:nvCxnSpPr>
          <p:cNvPr id="79" name="Straight Connector 78"/>
          <p:cNvCxnSpPr/>
          <p:nvPr/>
        </p:nvCxnSpPr>
        <p:spPr>
          <a:xfrm flipH="1">
            <a:off x="1231172" y="3078648"/>
            <a:ext cx="6116139" cy="0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TextBox 79"/>
          <p:cNvSpPr txBox="1"/>
          <p:nvPr/>
        </p:nvSpPr>
        <p:spPr>
          <a:xfrm>
            <a:off x="3440039" y="2758112"/>
            <a:ext cx="186442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/>
              <a:t>GET /Images/Topmenu_bg.png</a:t>
            </a:r>
            <a:r>
              <a:rPr lang="en-US" sz="1000" dirty="0" smtClean="0"/>
              <a:t> </a:t>
            </a:r>
            <a:endParaRPr lang="en-US" sz="1000" dirty="0"/>
          </a:p>
        </p:txBody>
      </p:sp>
      <p:sp>
        <p:nvSpPr>
          <p:cNvPr id="5" name="Oval 4"/>
          <p:cNvSpPr/>
          <p:nvPr/>
        </p:nvSpPr>
        <p:spPr>
          <a:xfrm>
            <a:off x="443849" y="2924805"/>
            <a:ext cx="633596" cy="307687"/>
          </a:xfrm>
          <a:prstGeom prst="ellipse">
            <a:avLst/>
          </a:prstGeom>
          <a:solidFill>
            <a:schemeClr val="accent1">
              <a:alpha val="3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xtBox 81"/>
          <p:cNvSpPr txBox="1"/>
          <p:nvPr/>
        </p:nvSpPr>
        <p:spPr>
          <a:xfrm>
            <a:off x="479534" y="2955537"/>
            <a:ext cx="61026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/>
              <a:t>   SQL</a:t>
            </a:r>
            <a:endParaRPr lang="en-US" sz="1000" dirty="0"/>
          </a:p>
        </p:txBody>
      </p:sp>
      <p:cxnSp>
        <p:nvCxnSpPr>
          <p:cNvPr id="83" name="Straight Connector 82"/>
          <p:cNvCxnSpPr/>
          <p:nvPr/>
        </p:nvCxnSpPr>
        <p:spPr>
          <a:xfrm flipH="1">
            <a:off x="1251748" y="3438688"/>
            <a:ext cx="6116138" cy="0"/>
          </a:xfrm>
          <a:prstGeom prst="line">
            <a:avLst/>
          </a:prstGeom>
          <a:ln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83"/>
          <p:cNvSpPr txBox="1"/>
          <p:nvPr/>
        </p:nvSpPr>
        <p:spPr>
          <a:xfrm>
            <a:off x="3423129" y="3143598"/>
            <a:ext cx="257212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/>
              <a:t>Redirected to /images/topmenu_bg.png</a:t>
            </a:r>
            <a:r>
              <a:rPr lang="en-US" sz="1000" dirty="0" smtClean="0"/>
              <a:t> </a:t>
            </a:r>
            <a:endParaRPr lang="en-US" sz="1000" dirty="0"/>
          </a:p>
        </p:txBody>
      </p:sp>
      <p:cxnSp>
        <p:nvCxnSpPr>
          <p:cNvPr id="85" name="Straight Connector 84"/>
          <p:cNvCxnSpPr/>
          <p:nvPr/>
        </p:nvCxnSpPr>
        <p:spPr>
          <a:xfrm flipH="1">
            <a:off x="1231172" y="3798728"/>
            <a:ext cx="6116139" cy="0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>
            <a:off x="3423129" y="3551148"/>
            <a:ext cx="213055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/>
              <a:t>GET </a:t>
            </a:r>
            <a:r>
              <a:rPr lang="en-US" sz="1000" b="1" dirty="0"/>
              <a:t>/images/topmenu_bg.png</a:t>
            </a:r>
            <a:r>
              <a:rPr lang="en-US" sz="1000" dirty="0"/>
              <a:t> 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3360639" y="3948622"/>
            <a:ext cx="472465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/>
              <a:t>Redirected to /files/</a:t>
            </a:r>
            <a:r>
              <a:rPr lang="en-US" sz="1000" b="1" dirty="0" err="1" smtClean="0"/>
              <a:t>ae</a:t>
            </a:r>
            <a:r>
              <a:rPr lang="en-US" sz="1000" b="1" dirty="0" smtClean="0"/>
              <a:t>/ae162e86-0a39-4f84-809e-2daadcde3339.png</a:t>
            </a:r>
            <a:endParaRPr lang="en-US" sz="1000" b="1" dirty="0"/>
          </a:p>
        </p:txBody>
      </p:sp>
      <p:cxnSp>
        <p:nvCxnSpPr>
          <p:cNvPr id="89" name="Straight Connector 88"/>
          <p:cNvCxnSpPr/>
          <p:nvPr/>
        </p:nvCxnSpPr>
        <p:spPr>
          <a:xfrm flipH="1">
            <a:off x="1251748" y="4158768"/>
            <a:ext cx="6116138" cy="0"/>
          </a:xfrm>
          <a:prstGeom prst="line">
            <a:avLst/>
          </a:prstGeom>
          <a:ln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Oval 89"/>
          <p:cNvSpPr/>
          <p:nvPr/>
        </p:nvSpPr>
        <p:spPr>
          <a:xfrm>
            <a:off x="443849" y="3643526"/>
            <a:ext cx="633596" cy="307687"/>
          </a:xfrm>
          <a:prstGeom prst="ellipse">
            <a:avLst/>
          </a:prstGeom>
          <a:solidFill>
            <a:schemeClr val="accent1">
              <a:alpha val="3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TextBox 90"/>
          <p:cNvSpPr txBox="1"/>
          <p:nvPr/>
        </p:nvSpPr>
        <p:spPr>
          <a:xfrm>
            <a:off x="479534" y="3674258"/>
            <a:ext cx="61026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/>
              <a:t>   SQL</a:t>
            </a:r>
            <a:endParaRPr lang="en-US" sz="1000" dirty="0"/>
          </a:p>
        </p:txBody>
      </p:sp>
      <p:cxnSp>
        <p:nvCxnSpPr>
          <p:cNvPr id="92" name="Straight Connector 91"/>
          <p:cNvCxnSpPr/>
          <p:nvPr/>
        </p:nvCxnSpPr>
        <p:spPr>
          <a:xfrm flipH="1">
            <a:off x="1231172" y="4590816"/>
            <a:ext cx="6116139" cy="0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TextBox 92"/>
          <p:cNvSpPr txBox="1"/>
          <p:nvPr/>
        </p:nvSpPr>
        <p:spPr>
          <a:xfrm>
            <a:off x="3423129" y="4302784"/>
            <a:ext cx="36596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/>
              <a:t>GET </a:t>
            </a:r>
            <a:r>
              <a:rPr lang="en-US" sz="1000" b="1" dirty="0"/>
              <a:t>/files/</a:t>
            </a:r>
            <a:r>
              <a:rPr lang="en-US" sz="1000" b="1" dirty="0" err="1"/>
              <a:t>ae</a:t>
            </a:r>
            <a:r>
              <a:rPr lang="en-US" sz="1000" b="1" dirty="0"/>
              <a:t>/ae162e86-0a39-4f84-809e-2daadcde3339.png</a:t>
            </a:r>
          </a:p>
          <a:p>
            <a:endParaRPr lang="en-US" sz="1000" dirty="0"/>
          </a:p>
        </p:txBody>
      </p:sp>
      <p:cxnSp>
        <p:nvCxnSpPr>
          <p:cNvPr id="94" name="Straight Connector 93"/>
          <p:cNvCxnSpPr/>
          <p:nvPr/>
        </p:nvCxnSpPr>
        <p:spPr>
          <a:xfrm flipH="1">
            <a:off x="1251749" y="5022864"/>
            <a:ext cx="6116138" cy="0"/>
          </a:xfrm>
          <a:prstGeom prst="line">
            <a:avLst/>
          </a:prstGeom>
          <a:ln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xtBox 94"/>
          <p:cNvSpPr txBox="1"/>
          <p:nvPr/>
        </p:nvSpPr>
        <p:spPr>
          <a:xfrm>
            <a:off x="3429768" y="4702894"/>
            <a:ext cx="36596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/>
              <a:t>Here is the file</a:t>
            </a:r>
            <a:endParaRPr lang="en-US" sz="1000" b="1" dirty="0"/>
          </a:p>
          <a:p>
            <a:endParaRPr lang="en-US" sz="1000" dirty="0"/>
          </a:p>
        </p:txBody>
      </p:sp>
      <p:cxnSp>
        <p:nvCxnSpPr>
          <p:cNvPr id="107" name="Straight Connector 106"/>
          <p:cNvCxnSpPr/>
          <p:nvPr/>
        </p:nvCxnSpPr>
        <p:spPr>
          <a:xfrm flipH="1">
            <a:off x="1180577" y="6078265"/>
            <a:ext cx="6116139" cy="0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 flipH="1">
            <a:off x="1180728" y="6366297"/>
            <a:ext cx="6116138" cy="0"/>
          </a:xfrm>
          <a:prstGeom prst="line">
            <a:avLst/>
          </a:prstGeom>
          <a:ln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TextBox 108"/>
          <p:cNvSpPr txBox="1"/>
          <p:nvPr/>
        </p:nvSpPr>
        <p:spPr>
          <a:xfrm>
            <a:off x="3414101" y="5799946"/>
            <a:ext cx="186442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/>
              <a:t>GET /images/topmenu_bg.png</a:t>
            </a:r>
            <a:r>
              <a:rPr lang="en-US" sz="1000" dirty="0" smtClean="0"/>
              <a:t> </a:t>
            </a:r>
            <a:endParaRPr lang="en-US" sz="1000" dirty="0"/>
          </a:p>
        </p:txBody>
      </p:sp>
      <p:sp>
        <p:nvSpPr>
          <p:cNvPr id="110" name="TextBox 109"/>
          <p:cNvSpPr txBox="1"/>
          <p:nvPr/>
        </p:nvSpPr>
        <p:spPr>
          <a:xfrm>
            <a:off x="3408901" y="6078265"/>
            <a:ext cx="186442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/>
              <a:t>Here it is</a:t>
            </a:r>
            <a:endParaRPr lang="en-US" sz="1000" dirty="0"/>
          </a:p>
        </p:txBody>
      </p:sp>
      <p:sp>
        <p:nvSpPr>
          <p:cNvPr id="111" name="Oval 110"/>
          <p:cNvSpPr/>
          <p:nvPr/>
        </p:nvSpPr>
        <p:spPr>
          <a:xfrm>
            <a:off x="393254" y="6047533"/>
            <a:ext cx="633596" cy="307687"/>
          </a:xfrm>
          <a:prstGeom prst="ellipse">
            <a:avLst/>
          </a:prstGeom>
          <a:solidFill>
            <a:srgbClr val="00B050">
              <a:alpha val="38000"/>
            </a:srgbClr>
          </a:solidFill>
          <a:ln>
            <a:solidFill>
              <a:srgbClr val="33CC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TextBox 111"/>
          <p:cNvSpPr txBox="1"/>
          <p:nvPr/>
        </p:nvSpPr>
        <p:spPr>
          <a:xfrm>
            <a:off x="428939" y="6078265"/>
            <a:ext cx="61026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/>
              <a:t>NO SQL</a:t>
            </a:r>
            <a:endParaRPr lang="en-US" sz="1000" dirty="0"/>
          </a:p>
        </p:txBody>
      </p:sp>
      <p:sp>
        <p:nvSpPr>
          <p:cNvPr id="113" name="Oval 112"/>
          <p:cNvSpPr/>
          <p:nvPr/>
        </p:nvSpPr>
        <p:spPr>
          <a:xfrm>
            <a:off x="2937234" y="5657335"/>
            <a:ext cx="2579034" cy="864097"/>
          </a:xfrm>
          <a:prstGeom prst="ellipse">
            <a:avLst/>
          </a:prstGeom>
          <a:solidFill>
            <a:srgbClr val="00B050">
              <a:alpha val="38000"/>
            </a:srgb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val 113"/>
          <p:cNvSpPr/>
          <p:nvPr/>
        </p:nvSpPr>
        <p:spPr>
          <a:xfrm>
            <a:off x="425059" y="4504641"/>
            <a:ext cx="633596" cy="307687"/>
          </a:xfrm>
          <a:prstGeom prst="ellipse">
            <a:avLst/>
          </a:prstGeom>
          <a:solidFill>
            <a:srgbClr val="00B050">
              <a:alpha val="38000"/>
            </a:srgbClr>
          </a:solidFill>
          <a:ln>
            <a:solidFill>
              <a:srgbClr val="33CC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TextBox 114"/>
          <p:cNvSpPr txBox="1"/>
          <p:nvPr/>
        </p:nvSpPr>
        <p:spPr>
          <a:xfrm>
            <a:off x="460744" y="4535373"/>
            <a:ext cx="61026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/>
              <a:t>NO SQL</a:t>
            </a:r>
            <a:endParaRPr lang="en-US" sz="1000" dirty="0"/>
          </a:p>
        </p:txBody>
      </p:sp>
      <p:cxnSp>
        <p:nvCxnSpPr>
          <p:cNvPr id="116" name="Straight Connector 115"/>
          <p:cNvCxnSpPr/>
          <p:nvPr/>
        </p:nvCxnSpPr>
        <p:spPr>
          <a:xfrm flipH="1">
            <a:off x="248080" y="5445224"/>
            <a:ext cx="8418094" cy="0"/>
          </a:xfrm>
          <a:prstGeom prst="line">
            <a:avLst/>
          </a:prstGeom>
          <a:ln w="22225">
            <a:prstDash val="lg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505150" y="5652422"/>
            <a:ext cx="186442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/>
              <a:t>MEDIA LIBRARY / </a:t>
            </a:r>
            <a:r>
              <a:rPr lang="en-US" sz="1000" b="1" dirty="0" err="1" smtClean="0"/>
              <a:t>App_Themes</a:t>
            </a:r>
            <a:endParaRPr lang="en-US" sz="1000" dirty="0"/>
          </a:p>
        </p:txBody>
      </p:sp>
      <p:sp>
        <p:nvSpPr>
          <p:cNvPr id="50" name="Oval 49"/>
          <p:cNvSpPr/>
          <p:nvPr/>
        </p:nvSpPr>
        <p:spPr>
          <a:xfrm>
            <a:off x="2242641" y="2924803"/>
            <a:ext cx="378050" cy="307687"/>
          </a:xfrm>
          <a:prstGeom prst="ellipse">
            <a:avLst/>
          </a:prstGeom>
          <a:solidFill>
            <a:srgbClr val="00B050">
              <a:alpha val="38000"/>
            </a:srgbClr>
          </a:solidFill>
          <a:ln>
            <a:solidFill>
              <a:srgbClr val="33CC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>
            <a:off x="2194537" y="4869020"/>
            <a:ext cx="378050" cy="307687"/>
          </a:xfrm>
          <a:prstGeom prst="ellipse">
            <a:avLst/>
          </a:prstGeom>
          <a:solidFill>
            <a:srgbClr val="00B050">
              <a:alpha val="38000"/>
            </a:srgbClr>
          </a:solidFill>
          <a:ln>
            <a:solidFill>
              <a:srgbClr val="33CC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TextBox 53"/>
          <p:cNvSpPr txBox="1"/>
          <p:nvPr/>
        </p:nvSpPr>
        <p:spPr>
          <a:xfrm>
            <a:off x="5918089" y="6243186"/>
            <a:ext cx="1008112" cy="246221"/>
          </a:xfrm>
          <a:prstGeom prst="rect">
            <a:avLst/>
          </a:prstGeom>
          <a:solidFill>
            <a:srgbClr val="33CC33">
              <a:alpha val="97000"/>
            </a:srgbClr>
          </a:solidFill>
        </p:spPr>
        <p:txBody>
          <a:bodyPr wrap="square" rtlCol="0">
            <a:spAutoFit/>
          </a:bodyPr>
          <a:lstStyle/>
          <a:p>
            <a:r>
              <a:rPr lang="en-US" sz="1000" b="1" dirty="0" smtClean="0"/>
              <a:t> CLIENT CACHE</a:t>
            </a:r>
            <a:endParaRPr lang="en-US" sz="10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6605" y="2811684"/>
            <a:ext cx="385297" cy="385297"/>
          </a:xfrm>
          <a:prstGeom prst="rect">
            <a:avLst/>
          </a:prstGeom>
        </p:spPr>
      </p:pic>
      <p:pic>
        <p:nvPicPr>
          <p:cNvPr id="56" name="Picture 5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6848" y="4752975"/>
            <a:ext cx="385297" cy="385297"/>
          </a:xfrm>
          <a:prstGeom prst="rect">
            <a:avLst/>
          </a:prstGeom>
        </p:spPr>
      </p:pic>
      <p:sp>
        <p:nvSpPr>
          <p:cNvPr id="6" name="Multiply 5"/>
          <p:cNvSpPr/>
          <p:nvPr/>
        </p:nvSpPr>
        <p:spPr>
          <a:xfrm>
            <a:off x="1251749" y="3046334"/>
            <a:ext cx="2307602" cy="2024358"/>
          </a:xfrm>
          <a:prstGeom prst="mathMultiply">
            <a:avLst/>
          </a:prstGeom>
          <a:solidFill>
            <a:srgbClr val="FF0000">
              <a:alpha val="66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089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507288" cy="576064"/>
          </a:xfrm>
        </p:spPr>
        <p:txBody>
          <a:bodyPr/>
          <a:lstStyle/>
          <a:p>
            <a:pPr marL="342900" indent="-342900"/>
            <a:r>
              <a:rPr lang="en-US" dirty="0" smtClean="0"/>
              <a:t>Example 2 – ViewState, Columns, Pager, Loops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23528" y="1124744"/>
            <a:ext cx="8820472" cy="68480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en-US" b="1" dirty="0" smtClean="0"/>
              <a:t>News list page in content tree (5k documents)</a:t>
            </a:r>
          </a:p>
          <a:p>
            <a:pPr marL="742950" lvl="1" indent="-285750">
              <a:buFont typeface="Wingdings" pitchFamily="2" charset="2"/>
              <a:buChar char="§"/>
            </a:pPr>
            <a:r>
              <a:rPr lang="en-US" dirty="0" smtClean="0"/>
              <a:t>SQL queries</a:t>
            </a:r>
            <a:r>
              <a:rPr lang="en-US" dirty="0"/>
              <a:t>: </a:t>
            </a:r>
            <a:r>
              <a:rPr lang="en-US" dirty="0" smtClean="0">
                <a:solidFill>
                  <a:srgbClr val="FF0000"/>
                </a:solidFill>
              </a:rPr>
              <a:t>110! </a:t>
            </a:r>
            <a:r>
              <a:rPr lang="en-US" dirty="0" smtClean="0"/>
              <a:t>(more than </a:t>
            </a:r>
            <a:r>
              <a:rPr lang="en-US" dirty="0" smtClean="0">
                <a:solidFill>
                  <a:srgbClr val="FF0000"/>
                </a:solidFill>
              </a:rPr>
              <a:t>4.1 MB</a:t>
            </a:r>
            <a:r>
              <a:rPr lang="en-US" dirty="0" smtClean="0"/>
              <a:t> of data)</a:t>
            </a:r>
          </a:p>
          <a:p>
            <a:pPr marL="742950" lvl="1" indent="-285750">
              <a:buFont typeface="Wingdings" pitchFamily="2" charset="2"/>
              <a:buChar char="§"/>
            </a:pPr>
            <a:r>
              <a:rPr lang="en-US" dirty="0" smtClean="0"/>
              <a:t>Round trips (client/server): </a:t>
            </a:r>
            <a:r>
              <a:rPr lang="en-US" dirty="0" smtClean="0">
                <a:solidFill>
                  <a:srgbClr val="FF0000"/>
                </a:solidFill>
              </a:rPr>
              <a:t>52!</a:t>
            </a:r>
            <a:endParaRPr lang="en-US" sz="1400" dirty="0" smtClean="0">
              <a:solidFill>
                <a:srgbClr val="FF0000"/>
              </a:solidFill>
            </a:endParaRPr>
          </a:p>
          <a:p>
            <a:pPr marL="742950" lvl="1" indent="-285750">
              <a:buFont typeface="Wingdings" pitchFamily="2" charset="2"/>
              <a:buChar char="§"/>
            </a:pPr>
            <a:endParaRPr lang="en-US" sz="1400" dirty="0"/>
          </a:p>
          <a:p>
            <a:pPr marL="285750" indent="-285750">
              <a:buFont typeface="Wingdings" pitchFamily="2" charset="2"/>
              <a:buChar char="ü"/>
            </a:pPr>
            <a:r>
              <a:rPr lang="en-US" b="1" dirty="0"/>
              <a:t>Solution</a:t>
            </a:r>
          </a:p>
          <a:p>
            <a:pPr marL="742950" lvl="1" indent="-285750">
              <a:buFont typeface="Wingdings" pitchFamily="2" charset="2"/>
              <a:buChar char="§"/>
            </a:pPr>
            <a:r>
              <a:rPr lang="en-US" dirty="0" smtClean="0"/>
              <a:t>Disable </a:t>
            </a:r>
            <a:r>
              <a:rPr lang="en-US" b="1" dirty="0" smtClean="0"/>
              <a:t>ViewState </a:t>
            </a:r>
            <a:r>
              <a:rPr lang="en-US" dirty="0" smtClean="0"/>
              <a:t>(web part/zone level),</a:t>
            </a:r>
            <a:endParaRPr lang="en-US" dirty="0" smtClean="0"/>
          </a:p>
          <a:p>
            <a:pPr marL="1200150" lvl="2" indent="-285750">
              <a:buFont typeface="Wingdings" pitchFamily="2" charset="2"/>
              <a:buChar char="§"/>
            </a:pPr>
            <a:r>
              <a:rPr lang="en-US" sz="1600" dirty="0" smtClean="0"/>
              <a:t>Could increase size of the HTML code rapidly</a:t>
            </a:r>
            <a:r>
              <a:rPr lang="en-US" sz="1600" dirty="0" smtClean="0"/>
              <a:t>,</a:t>
            </a:r>
          </a:p>
          <a:p>
            <a:pPr marL="1657350" lvl="3" indent="-285750">
              <a:buFont typeface="Arial" pitchFamily="34" charset="0"/>
              <a:buChar char="•"/>
            </a:pPr>
            <a:r>
              <a:rPr lang="en-US" sz="1100" dirty="0" smtClean="0"/>
              <a:t>Think about </a:t>
            </a:r>
            <a:r>
              <a:rPr lang="en-US" sz="1100" b="1" dirty="0" smtClean="0"/>
              <a:t>size</a:t>
            </a:r>
            <a:r>
              <a:rPr lang="en-US" sz="1100" dirty="0" smtClean="0"/>
              <a:t> of </a:t>
            </a:r>
            <a:r>
              <a:rPr lang="en-US" sz="1100" b="1" dirty="0" smtClean="0"/>
              <a:t>&lt;table&gt; </a:t>
            </a:r>
            <a:r>
              <a:rPr lang="en-US" sz="1100" dirty="0" smtClean="0"/>
              <a:t>vs. </a:t>
            </a:r>
            <a:r>
              <a:rPr lang="en-US" sz="1100" b="1" dirty="0" smtClean="0"/>
              <a:t>&lt;div&gt; </a:t>
            </a:r>
            <a:r>
              <a:rPr lang="en-US" sz="1100" dirty="0" smtClean="0"/>
              <a:t>layout,</a:t>
            </a:r>
            <a:endParaRPr lang="en-US" sz="1100" dirty="0" smtClean="0"/>
          </a:p>
          <a:p>
            <a:pPr marL="742950" lvl="1" indent="-285750">
              <a:buFont typeface="Wingdings" pitchFamily="2" charset="2"/>
              <a:buChar char="§"/>
            </a:pPr>
            <a:r>
              <a:rPr lang="en-US" dirty="0" smtClean="0"/>
              <a:t>Use </a:t>
            </a:r>
            <a:r>
              <a:rPr lang="en-US" b="1" dirty="0" smtClean="0"/>
              <a:t>short Control IDs</a:t>
            </a:r>
            <a:r>
              <a:rPr lang="en-US" dirty="0" smtClean="0"/>
              <a:t>,</a:t>
            </a:r>
          </a:p>
          <a:p>
            <a:pPr marL="1200150" lvl="2" indent="-285750">
              <a:buFont typeface="Wingdings" pitchFamily="2" charset="2"/>
              <a:buChar char="§"/>
            </a:pPr>
            <a:r>
              <a:rPr lang="en-US" sz="1600" dirty="0" smtClean="0"/>
              <a:t>Use “Web part title” as human readable identifier for editors,</a:t>
            </a:r>
          </a:p>
          <a:p>
            <a:pPr marL="742950" lvl="1" indent="-285750">
              <a:buFont typeface="Wingdings" pitchFamily="2" charset="2"/>
              <a:buChar char="§"/>
            </a:pPr>
            <a:r>
              <a:rPr lang="en-US" dirty="0" smtClean="0"/>
              <a:t>Utilize </a:t>
            </a:r>
            <a:r>
              <a:rPr lang="en-US" b="1" dirty="0" smtClean="0">
                <a:solidFill>
                  <a:srgbClr val="00B050"/>
                </a:solidFill>
              </a:rPr>
              <a:t>Columns</a:t>
            </a:r>
            <a:r>
              <a:rPr lang="en-US" b="1" dirty="0" smtClean="0"/>
              <a:t> </a:t>
            </a:r>
            <a:r>
              <a:rPr lang="en-US" dirty="0" smtClean="0"/>
              <a:t>property (the same on </a:t>
            </a:r>
            <a:r>
              <a:rPr lang="en-US" b="1" dirty="0" smtClean="0">
                <a:solidFill>
                  <a:srgbClr val="33CC33"/>
                </a:solidFill>
              </a:rPr>
              <a:t>API level</a:t>
            </a:r>
            <a:r>
              <a:rPr lang="en-US" dirty="0" smtClean="0"/>
              <a:t>),</a:t>
            </a:r>
          </a:p>
          <a:p>
            <a:pPr marL="1200150" lvl="2" indent="-285750">
              <a:buFont typeface="Wingdings" pitchFamily="2" charset="2"/>
              <a:buChar char="§"/>
            </a:pPr>
            <a:r>
              <a:rPr lang="en-US" sz="1600" dirty="0" smtClean="0"/>
              <a:t>Use only needed columns (e.g.: based on transformation code</a:t>
            </a:r>
            <a:r>
              <a:rPr lang="en-US" sz="1600" dirty="0" smtClean="0"/>
              <a:t>),</a:t>
            </a:r>
          </a:p>
          <a:p>
            <a:pPr marL="1657350" lvl="3" indent="-285750">
              <a:buFont typeface="Wingdings" pitchFamily="2" charset="2"/>
              <a:buChar char="§"/>
            </a:pPr>
            <a:r>
              <a:rPr lang="en-US" sz="1400" dirty="0" smtClean="0"/>
              <a:t>Be aware of </a:t>
            </a:r>
            <a:r>
              <a:rPr lang="en-US" sz="1400" b="1" dirty="0" err="1" smtClean="0">
                <a:solidFill>
                  <a:srgbClr val="FF0000"/>
                </a:solidFill>
              </a:rPr>
              <a:t>DocumentContent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smtClean="0"/>
              <a:t>column and its </a:t>
            </a:r>
            <a:r>
              <a:rPr lang="en-US" sz="1400" b="1" dirty="0" smtClean="0">
                <a:solidFill>
                  <a:srgbClr val="FF0000"/>
                </a:solidFill>
              </a:rPr>
              <a:t>size</a:t>
            </a:r>
            <a:r>
              <a:rPr lang="en-US" sz="1400" dirty="0" smtClean="0"/>
              <a:t> (</a:t>
            </a:r>
            <a:r>
              <a:rPr lang="en-US" sz="1400" dirty="0" err="1" smtClean="0"/>
              <a:t>CMS_Document</a:t>
            </a:r>
            <a:r>
              <a:rPr lang="en-US" sz="1400" dirty="0" smtClean="0"/>
              <a:t> </a:t>
            </a:r>
            <a:r>
              <a:rPr lang="en-US" sz="1400" dirty="0"/>
              <a:t>table</a:t>
            </a:r>
            <a:r>
              <a:rPr lang="en-US" sz="1400" dirty="0" smtClean="0"/>
              <a:t>),</a:t>
            </a:r>
          </a:p>
          <a:p>
            <a:pPr marL="1657350" lvl="3" indent="-285750">
              <a:buFont typeface="Wingdings" pitchFamily="2" charset="2"/>
              <a:buChar char="§"/>
            </a:pPr>
            <a:r>
              <a:rPr lang="en-US" sz="1400" b="1" dirty="0" smtClean="0">
                <a:solidFill>
                  <a:srgbClr val="FF0000"/>
                </a:solidFill>
              </a:rPr>
              <a:t>Content tree is complex structure </a:t>
            </a:r>
            <a:r>
              <a:rPr lang="en-US" sz="1400" dirty="0" smtClean="0"/>
              <a:t>– up to 4 tables </a:t>
            </a:r>
            <a:r>
              <a:rPr lang="en-US" sz="1100" dirty="0" smtClean="0"/>
              <a:t>(</a:t>
            </a:r>
            <a:r>
              <a:rPr lang="en-US" sz="1100" b="1" dirty="0" err="1" smtClean="0"/>
              <a:t>CMS_Tree</a:t>
            </a:r>
            <a:r>
              <a:rPr lang="en-US" sz="1100" dirty="0" smtClean="0"/>
              <a:t>, </a:t>
            </a:r>
            <a:r>
              <a:rPr lang="en-US" sz="1100" b="1" dirty="0" err="1" smtClean="0"/>
              <a:t>CMS_Document</a:t>
            </a:r>
            <a:r>
              <a:rPr lang="en-US" sz="1100" dirty="0" smtClean="0"/>
              <a:t>, </a:t>
            </a:r>
            <a:r>
              <a:rPr lang="en-US" sz="1100" b="1" dirty="0" smtClean="0"/>
              <a:t>DOCTYPE</a:t>
            </a:r>
            <a:r>
              <a:rPr lang="en-US" sz="1100" dirty="0" smtClean="0"/>
              <a:t>, </a:t>
            </a:r>
            <a:r>
              <a:rPr lang="en-US" sz="1100" b="1" dirty="0" smtClean="0"/>
              <a:t>COM_SKU</a:t>
            </a:r>
            <a:r>
              <a:rPr lang="en-US" sz="1100" dirty="0" smtClean="0"/>
              <a:t>),</a:t>
            </a:r>
            <a:endParaRPr lang="en-US" sz="1100" dirty="0" smtClean="0"/>
          </a:p>
          <a:p>
            <a:pPr marL="742950" lvl="1" indent="-285750">
              <a:buFont typeface="Wingdings" pitchFamily="2" charset="2"/>
              <a:buChar char="§"/>
            </a:pPr>
            <a:r>
              <a:rPr lang="en-US" b="1" dirty="0" smtClean="0"/>
              <a:t>Select data at once</a:t>
            </a:r>
            <a:r>
              <a:rPr lang="en-US" dirty="0" smtClean="0"/>
              <a:t> rather than for each item separately,</a:t>
            </a:r>
          </a:p>
          <a:p>
            <a:pPr marL="1200150" lvl="2" indent="-285750">
              <a:buFont typeface="Wingdings" pitchFamily="2" charset="2"/>
              <a:buChar char="§"/>
            </a:pPr>
            <a:r>
              <a:rPr lang="en-US" sz="1600" dirty="0" smtClean="0"/>
              <a:t>Be creative - use custom approach rather than standard “Repeater”,</a:t>
            </a:r>
          </a:p>
          <a:p>
            <a:pPr marL="742950" lvl="1" indent="-285750">
              <a:buFont typeface="Wingdings" pitchFamily="2" charset="2"/>
              <a:buChar char="§"/>
            </a:pPr>
            <a:r>
              <a:rPr lang="en-US" b="1" dirty="0"/>
              <a:t>Define </a:t>
            </a:r>
            <a:r>
              <a:rPr lang="en-US" b="1" dirty="0" smtClean="0"/>
              <a:t>default image</a:t>
            </a:r>
          </a:p>
          <a:p>
            <a:pPr marL="1200150" lvl="2" indent="-285750">
              <a:buFont typeface="Wingdings" pitchFamily="2" charset="2"/>
              <a:buChar char="§"/>
            </a:pPr>
            <a:r>
              <a:rPr lang="en-US" sz="1600" b="1" dirty="0" smtClean="0"/>
              <a:t>Don’t store the default image for each document separately!</a:t>
            </a:r>
          </a:p>
          <a:p>
            <a:pPr marL="1200150" lvl="2" indent="-285750">
              <a:buFont typeface="Wingdings" pitchFamily="2" charset="2"/>
              <a:buChar char="§"/>
            </a:pPr>
            <a:r>
              <a:rPr lang="en-US" sz="1600" dirty="0" smtClean="0"/>
              <a:t>Provide </a:t>
            </a:r>
            <a:r>
              <a:rPr lang="en-US" sz="1600" b="1" dirty="0" smtClean="0"/>
              <a:t>direct </a:t>
            </a:r>
            <a:r>
              <a:rPr lang="en-US" sz="1600" b="1" dirty="0" smtClean="0"/>
              <a:t>URL (FS)</a:t>
            </a:r>
            <a:r>
              <a:rPr lang="en-US" sz="1600" dirty="0" smtClean="0"/>
              <a:t> </a:t>
            </a:r>
            <a:r>
              <a:rPr lang="en-US" sz="1600" dirty="0" smtClean="0"/>
              <a:t>to such image in case main image is missing,</a:t>
            </a:r>
          </a:p>
          <a:p>
            <a:pPr marL="1657350" lvl="3" indent="-285750">
              <a:buFont typeface="Wingdings" pitchFamily="2" charset="2"/>
              <a:buChar char="§"/>
            </a:pPr>
            <a:r>
              <a:rPr lang="en-US" sz="1400" dirty="0" smtClean="0"/>
              <a:t>Transformation function – </a:t>
            </a:r>
            <a:r>
              <a:rPr lang="en-US" sz="1400" dirty="0" err="1" smtClean="0"/>
              <a:t>IfEmpty</a:t>
            </a:r>
            <a:r>
              <a:rPr lang="en-US" sz="1400" dirty="0" smtClean="0"/>
              <a:t> etc.,</a:t>
            </a:r>
          </a:p>
          <a:p>
            <a:pPr marL="742950" lvl="1" indent="-285750">
              <a:buFont typeface="Wingdings" pitchFamily="2" charset="2"/>
              <a:buChar char="§"/>
            </a:pPr>
            <a:r>
              <a:rPr lang="en-US" dirty="0" smtClean="0"/>
              <a:t>Get familiar with </a:t>
            </a:r>
            <a:r>
              <a:rPr lang="en-US" b="1" dirty="0" smtClean="0"/>
              <a:t>Pager</a:t>
            </a:r>
            <a:r>
              <a:rPr lang="en-US" dirty="0" smtClean="0"/>
              <a:t> - How it works in case I have 5K documents?</a:t>
            </a:r>
          </a:p>
          <a:p>
            <a:pPr marL="1200150" lvl="2" indent="-285750">
              <a:buFont typeface="Wingdings" pitchFamily="2" charset="2"/>
              <a:buChar char="§"/>
            </a:pPr>
            <a:r>
              <a:rPr lang="en-US" sz="1600" dirty="0" smtClean="0"/>
              <a:t>Use different solution (Filter, Content Tree hierarchy/structure etc.)</a:t>
            </a:r>
          </a:p>
          <a:p>
            <a:pPr marL="2114550" lvl="4" indent="-285750">
              <a:buFont typeface="Wingdings" pitchFamily="2" charset="2"/>
              <a:buChar char="§"/>
            </a:pPr>
            <a:endParaRPr lang="en-US" dirty="0" smtClean="0"/>
          </a:p>
          <a:p>
            <a:pPr marL="1200150" lvl="2" indent="-285750">
              <a:buFont typeface="Wingdings" pitchFamily="2" charset="2"/>
              <a:buChar char="§"/>
            </a:pPr>
            <a:endParaRPr lang="en-US" dirty="0"/>
          </a:p>
          <a:p>
            <a:pPr marL="742950" lvl="1" indent="-285750">
              <a:buFont typeface="Wingdings" pitchFamily="2" charset="2"/>
              <a:buChar char="§"/>
            </a:pPr>
            <a:endParaRPr lang="en-US" sz="1400" dirty="0"/>
          </a:p>
          <a:p>
            <a:pPr marL="742950" lvl="1" indent="-285750">
              <a:buFont typeface="Wingdings" pitchFamily="2" charset="2"/>
              <a:buChar char="§"/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3726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507288" cy="576064"/>
          </a:xfrm>
        </p:spPr>
        <p:txBody>
          <a:bodyPr/>
          <a:lstStyle/>
          <a:p>
            <a:pPr marL="342900" indent="-342900"/>
            <a:r>
              <a:rPr lang="en-US" dirty="0" smtClean="0"/>
              <a:t>Example 2 – Smart Search Index Processing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287256" y="1124744"/>
            <a:ext cx="8568952" cy="5970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en-US" b="1" dirty="0" smtClean="0">
                <a:hlinkClick r:id="rId2"/>
              </a:rPr>
              <a:t>Smart Search</a:t>
            </a:r>
            <a:r>
              <a:rPr lang="en-US" b="1" dirty="0" smtClean="0"/>
              <a:t> module</a:t>
            </a:r>
          </a:p>
          <a:p>
            <a:pPr marL="742950" lvl="1" indent="-285750">
              <a:buFont typeface="Wingdings" pitchFamily="2" charset="2"/>
              <a:buChar char="§"/>
            </a:pPr>
            <a:r>
              <a:rPr lang="en-US" b="1" dirty="0" smtClean="0"/>
              <a:t>Can index</a:t>
            </a:r>
          </a:p>
          <a:p>
            <a:pPr marL="1200150" lvl="2" indent="-285750">
              <a:buFont typeface="Wingdings" pitchFamily="2" charset="2"/>
              <a:buChar char="§"/>
            </a:pPr>
            <a:r>
              <a:rPr lang="en-US" dirty="0" smtClean="0"/>
              <a:t>Documents (ad-hoc forums, blog comments, message boards, Crawler),</a:t>
            </a:r>
          </a:p>
          <a:p>
            <a:pPr marL="1657350" lvl="3" indent="-285750">
              <a:buFont typeface="Wingdings" pitchFamily="2" charset="2"/>
              <a:buChar char="§"/>
            </a:pPr>
            <a:r>
              <a:rPr lang="en-US" sz="1600" dirty="0" smtClean="0"/>
              <a:t>Index contains also </a:t>
            </a:r>
            <a:r>
              <a:rPr lang="en-US" sz="1600" b="1" dirty="0" smtClean="0"/>
              <a:t>some portion of page template</a:t>
            </a:r>
          </a:p>
          <a:p>
            <a:pPr marL="2114550" lvl="4" indent="-285750">
              <a:buFont typeface="Wingdings" pitchFamily="2" charset="2"/>
              <a:buChar char="§"/>
            </a:pPr>
            <a:r>
              <a:rPr lang="en-US" sz="1600" dirty="0" smtClean="0"/>
              <a:t>Web parts (</a:t>
            </a:r>
            <a:r>
              <a:rPr lang="en-US" sz="1600" dirty="0" err="1" smtClean="0"/>
              <a:t>contentbefore</a:t>
            </a:r>
            <a:r>
              <a:rPr lang="en-US" sz="1600" dirty="0" smtClean="0"/>
              <a:t>, </a:t>
            </a:r>
            <a:r>
              <a:rPr lang="en-US" sz="1600" dirty="0" err="1" smtClean="0"/>
              <a:t>contentafter</a:t>
            </a:r>
            <a:r>
              <a:rPr lang="en-US" sz="1600" dirty="0" smtClean="0"/>
              <a:t>, text etc.)</a:t>
            </a:r>
          </a:p>
          <a:p>
            <a:pPr marL="1200150" lvl="2" indent="-285750">
              <a:buFont typeface="Wingdings" pitchFamily="2" charset="2"/>
              <a:buChar char="§"/>
            </a:pPr>
            <a:r>
              <a:rPr lang="en-US" dirty="0" smtClean="0"/>
              <a:t>Forums</a:t>
            </a:r>
            <a:r>
              <a:rPr lang="en-US" dirty="0" smtClean="0"/>
              <a:t>, Users, Custom </a:t>
            </a:r>
            <a:r>
              <a:rPr lang="en-US" dirty="0" smtClean="0"/>
              <a:t>Tables</a:t>
            </a:r>
            <a:r>
              <a:rPr lang="en-US" dirty="0" smtClean="0"/>
              <a:t>, Any </a:t>
            </a:r>
            <a:r>
              <a:rPr lang="en-US" dirty="0" smtClean="0"/>
              <a:t>object (</a:t>
            </a:r>
            <a:r>
              <a:rPr lang="en-US" dirty="0"/>
              <a:t>Avatar, Customer etc</a:t>
            </a:r>
            <a:r>
              <a:rPr lang="en-US" dirty="0" smtClean="0"/>
              <a:t>.),</a:t>
            </a:r>
          </a:p>
          <a:p>
            <a:pPr marL="1200150" lvl="2" indent="-285750">
              <a:buFont typeface="Wingdings" pitchFamily="2" charset="2"/>
              <a:buChar char="ü"/>
            </a:pPr>
            <a:endParaRPr lang="en-US" b="1" dirty="0" smtClean="0"/>
          </a:p>
          <a:p>
            <a:pPr marL="285750" indent="-285750">
              <a:buFont typeface="Wingdings" pitchFamily="2" charset="2"/>
              <a:buChar char="ü"/>
            </a:pPr>
            <a:r>
              <a:rPr lang="en-US" b="1" dirty="0" smtClean="0"/>
              <a:t>News list page in content tree (5k documents)</a:t>
            </a:r>
          </a:p>
          <a:p>
            <a:pPr marL="742950" lvl="1" indent="-285750">
              <a:buFont typeface="Wingdings" pitchFamily="2" charset="2"/>
              <a:buChar char="§"/>
            </a:pPr>
            <a:r>
              <a:rPr lang="en-US" dirty="0" smtClean="0"/>
              <a:t>Operation: </a:t>
            </a:r>
            <a:r>
              <a:rPr lang="en-US" b="1" dirty="0" smtClean="0"/>
              <a:t>Update of one (global/re-usable) page template</a:t>
            </a:r>
            <a:r>
              <a:rPr lang="en-US" dirty="0" smtClean="0"/>
              <a:t>,</a:t>
            </a:r>
          </a:p>
          <a:p>
            <a:pPr marL="742950" lvl="1" indent="-285750">
              <a:buFont typeface="Wingdings" pitchFamily="2" charset="2"/>
              <a:buChar char="§"/>
            </a:pPr>
            <a:r>
              <a:rPr lang="en-US" dirty="0" smtClean="0"/>
              <a:t>SQL queries</a:t>
            </a:r>
            <a:r>
              <a:rPr lang="en-US" dirty="0"/>
              <a:t>: </a:t>
            </a:r>
            <a:r>
              <a:rPr lang="en-US" dirty="0" smtClean="0">
                <a:solidFill>
                  <a:srgbClr val="FF0000"/>
                </a:solidFill>
              </a:rPr>
              <a:t>5k * (up to 10)  = 50k</a:t>
            </a:r>
          </a:p>
          <a:p>
            <a:pPr marL="742950" lvl="1" indent="-285750">
              <a:buFont typeface="Wingdings" pitchFamily="2" charset="2"/>
              <a:buChar char="§"/>
            </a:pPr>
            <a:endParaRPr lang="en-US" sz="1400" dirty="0" smtClean="0"/>
          </a:p>
          <a:p>
            <a:pPr marL="285750" indent="-285750">
              <a:buFont typeface="Wingdings" pitchFamily="2" charset="2"/>
              <a:buChar char="ü"/>
            </a:pPr>
            <a:r>
              <a:rPr lang="en-US" b="1" dirty="0" smtClean="0"/>
              <a:t>Solution</a:t>
            </a:r>
          </a:p>
          <a:p>
            <a:pPr marL="742950" lvl="1" indent="-285750">
              <a:buFont typeface="Wingdings" pitchFamily="2" charset="2"/>
              <a:buChar char="§"/>
            </a:pPr>
            <a:r>
              <a:rPr lang="en-US" dirty="0" smtClean="0"/>
              <a:t>Get familiar with Smart Search module – how it works,</a:t>
            </a:r>
          </a:p>
          <a:p>
            <a:pPr marL="1200150" lvl="2" indent="-285750">
              <a:buFont typeface="Arial" pitchFamily="34" charset="0"/>
              <a:buChar char="•"/>
            </a:pPr>
            <a:r>
              <a:rPr lang="en-US" sz="1600" dirty="0" smtClean="0"/>
              <a:t>Webinar - </a:t>
            </a:r>
            <a:r>
              <a:rPr lang="en-US" sz="1600" b="1" dirty="0" smtClean="0">
                <a:hlinkClick r:id="rId3"/>
              </a:rPr>
              <a:t>Smart Search In </a:t>
            </a:r>
            <a:r>
              <a:rPr lang="en-US" sz="1600" b="1" dirty="0" err="1" smtClean="0">
                <a:hlinkClick r:id="rId3"/>
              </a:rPr>
              <a:t>Kentico</a:t>
            </a:r>
            <a:r>
              <a:rPr lang="en-US" sz="1600" b="1" dirty="0" smtClean="0">
                <a:hlinkClick r:id="rId3"/>
              </a:rPr>
              <a:t> </a:t>
            </a:r>
            <a:r>
              <a:rPr lang="en-US" sz="1600" b="1" dirty="0" smtClean="0">
                <a:hlinkClick r:id="rId3"/>
              </a:rPr>
              <a:t>6.0</a:t>
            </a:r>
            <a:r>
              <a:rPr lang="en-US" sz="1600" b="1" dirty="0" smtClean="0"/>
              <a:t>,</a:t>
            </a:r>
          </a:p>
          <a:p>
            <a:pPr marL="1657350" lvl="3" indent="-285750">
              <a:buFont typeface="Arial" pitchFamily="34" charset="0"/>
              <a:buChar char="•"/>
            </a:pPr>
            <a:r>
              <a:rPr lang="en-US" sz="1600" dirty="0" smtClean="0"/>
              <a:t>Suitable for searching over large amount of records (200k+),</a:t>
            </a:r>
            <a:endParaRPr lang="en-US" sz="1600" dirty="0"/>
          </a:p>
          <a:p>
            <a:pPr marL="742950" lvl="1" indent="-285750">
              <a:buFont typeface="Wingdings" pitchFamily="2" charset="2"/>
              <a:buChar char="§"/>
            </a:pPr>
            <a:r>
              <a:rPr lang="en-US" dirty="0" smtClean="0"/>
              <a:t>Disable </a:t>
            </a:r>
            <a:r>
              <a:rPr lang="en-US" dirty="0" err="1"/>
              <a:t>CMSCreateTemplateSearchTasks</a:t>
            </a:r>
            <a:r>
              <a:rPr lang="en-US" i="1" dirty="0"/>
              <a:t> </a:t>
            </a:r>
            <a:r>
              <a:rPr lang="en-US" dirty="0" err="1" smtClean="0"/>
              <a:t>web.config</a:t>
            </a:r>
            <a:r>
              <a:rPr lang="en-US" dirty="0" smtClean="0"/>
              <a:t> key,</a:t>
            </a:r>
          </a:p>
          <a:p>
            <a:pPr marL="1200150" lvl="2" indent="-285750">
              <a:buFont typeface="Arial" pitchFamily="34" charset="0"/>
              <a:buChar char="•"/>
            </a:pPr>
            <a:r>
              <a:rPr lang="en-US" sz="1400" b="1" i="1" dirty="0" err="1"/>
              <a:t>CMSCreateTemplateSearchTasks</a:t>
            </a:r>
            <a:r>
              <a:rPr lang="en-US" sz="1400" i="1" dirty="0"/>
              <a:t> (</a:t>
            </a:r>
            <a:r>
              <a:rPr lang="en-US" sz="1400" b="1" i="1" dirty="0">
                <a:solidFill>
                  <a:srgbClr val="00B050"/>
                </a:solidFill>
              </a:rPr>
              <a:t>true</a:t>
            </a:r>
            <a:r>
              <a:rPr lang="en-US" sz="1400" i="1" dirty="0"/>
              <a:t>)- </a:t>
            </a:r>
            <a:r>
              <a:rPr lang="en-US" sz="1400" b="1" i="1" dirty="0"/>
              <a:t>Any changes </a:t>
            </a:r>
            <a:r>
              <a:rPr lang="en-US" sz="1400" i="1" dirty="0"/>
              <a:t>made to a page template will automatically trigger an update of all documents that are based on the given template in the appropriate smart search indexes. </a:t>
            </a:r>
          </a:p>
          <a:p>
            <a:pPr marL="742950" lvl="1" indent="-285750">
              <a:buFont typeface="Wingdings" pitchFamily="2" charset="2"/>
              <a:buChar char="§"/>
            </a:pPr>
            <a:endParaRPr lang="en-US" dirty="0" smtClean="0"/>
          </a:p>
          <a:p>
            <a:pPr marL="1200150" lvl="2" indent="-285750">
              <a:buFont typeface="Wingdings" pitchFamily="2" charset="2"/>
              <a:buChar char="§"/>
            </a:pPr>
            <a:endParaRPr lang="en-US" dirty="0"/>
          </a:p>
          <a:p>
            <a:pPr marL="742950" lvl="1" indent="-285750">
              <a:buFont typeface="Wingdings" pitchFamily="2" charset="2"/>
              <a:buChar char="§"/>
            </a:pPr>
            <a:endParaRPr lang="en-US" sz="1400" dirty="0"/>
          </a:p>
          <a:p>
            <a:pPr marL="742950" lvl="1" indent="-285750">
              <a:buFont typeface="Wingdings" pitchFamily="2" charset="2"/>
              <a:buChar char="§"/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78583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004048" y="1289650"/>
            <a:ext cx="4032448" cy="4824000"/>
          </a:xfrm>
          <a:prstGeom prst="rect">
            <a:avLst/>
          </a:prstGeom>
          <a:gradFill flip="none" rotWithShape="1">
            <a:gsLst>
              <a:gs pos="0">
                <a:srgbClr val="FFFF00">
                  <a:alpha val="23000"/>
                </a:srgbClr>
              </a:gs>
              <a:gs pos="38000">
                <a:srgbClr val="FFFF00">
                  <a:lumMod val="95000"/>
                  <a:lumOff val="5000"/>
                  <a:alpha val="21000"/>
                </a:srgbClr>
              </a:gs>
              <a:gs pos="96000">
                <a:schemeClr val="bg1"/>
              </a:gs>
            </a:gsLst>
            <a:lin ang="5400000" scaled="1"/>
            <a:tileRect/>
          </a:gradFill>
          <a:ln>
            <a:gradFill flip="none" rotWithShape="1">
              <a:gsLst>
                <a:gs pos="0">
                  <a:srgbClr val="FFC000">
                    <a:alpha val="36000"/>
                  </a:srgbClr>
                </a:gs>
                <a:gs pos="43000">
                  <a:srgbClr val="FFC000">
                    <a:alpha val="23000"/>
                  </a:srgbClr>
                </a:gs>
                <a:gs pos="100000">
                  <a:schemeClr val="bg1"/>
                </a:gs>
              </a:gsLst>
              <a:lin ang="5400000" scaled="1"/>
              <a:tileRect/>
            </a:gra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42900" indent="-342900"/>
            <a:r>
              <a:rPr lang="en-US" dirty="0" smtClean="0"/>
              <a:t>Example 3 – Pages Outside Of Content Tree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95536" y="1234758"/>
            <a:ext cx="8333562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en-US" b="1" dirty="0" smtClean="0"/>
              <a:t>ASPX page with </a:t>
            </a:r>
            <a:r>
              <a:rPr lang="en-US" b="1" dirty="0" smtClean="0">
                <a:solidFill>
                  <a:srgbClr val="33CC33"/>
                </a:solidFill>
              </a:rPr>
              <a:t>NO </a:t>
            </a:r>
            <a:r>
              <a:rPr lang="en-US" b="1" dirty="0" smtClean="0">
                <a:solidFill>
                  <a:srgbClr val="33CC33"/>
                </a:solidFill>
              </a:rPr>
              <a:t>CONTENT</a:t>
            </a:r>
            <a:r>
              <a:rPr lang="en-US" b="1" dirty="0" smtClean="0"/>
              <a:t> </a:t>
            </a:r>
            <a:r>
              <a:rPr lang="en-US" b="1" dirty="0" smtClean="0"/>
              <a:t>and </a:t>
            </a:r>
            <a:r>
              <a:rPr lang="en-US" b="1" dirty="0" smtClean="0">
                <a:solidFill>
                  <a:srgbClr val="33CC33"/>
                </a:solidFill>
              </a:rPr>
              <a:t>NO </a:t>
            </a:r>
            <a:r>
              <a:rPr lang="en-US" b="1" dirty="0" smtClean="0">
                <a:solidFill>
                  <a:srgbClr val="33CC33"/>
                </a:solidFill>
              </a:rPr>
              <a:t>CODE</a:t>
            </a:r>
            <a:endParaRPr lang="en-US" b="1" dirty="0" smtClean="0">
              <a:solidFill>
                <a:srgbClr val="33CC33"/>
              </a:solidFill>
            </a:endParaRPr>
          </a:p>
          <a:p>
            <a:pPr marL="742950" lvl="1" indent="-285750">
              <a:buFont typeface="Wingdings" pitchFamily="2" charset="2"/>
              <a:buChar char="§"/>
            </a:pPr>
            <a:r>
              <a:rPr lang="en-US" dirty="0" smtClean="0"/>
              <a:t>SQL queries: </a:t>
            </a:r>
            <a:r>
              <a:rPr lang="en-US" dirty="0" smtClean="0">
                <a:solidFill>
                  <a:srgbClr val="FF0000"/>
                </a:solidFill>
              </a:rPr>
              <a:t>12!</a:t>
            </a:r>
          </a:p>
          <a:p>
            <a:pPr marL="742950" lvl="1" indent="-285750">
              <a:buFont typeface="Wingdings" pitchFamily="2" charset="2"/>
              <a:buChar char="§"/>
            </a:pPr>
            <a:endParaRPr lang="en-US" sz="1400" dirty="0" smtClean="0"/>
          </a:p>
          <a:p>
            <a:pPr marL="742950" lvl="1" indent="-285750">
              <a:buFont typeface="Wingdings" pitchFamily="2" charset="2"/>
              <a:buChar char="§"/>
            </a:pPr>
            <a:endParaRPr lang="en-US" sz="1400" dirty="0"/>
          </a:p>
          <a:p>
            <a:pPr marL="285750" indent="-285750">
              <a:buFont typeface="Wingdings" pitchFamily="2" charset="2"/>
              <a:buChar char="ü"/>
            </a:pPr>
            <a:r>
              <a:rPr lang="en-US" b="1" dirty="0"/>
              <a:t>Solution</a:t>
            </a:r>
          </a:p>
          <a:p>
            <a:pPr marL="742950" lvl="1" indent="-285750">
              <a:buFont typeface="Wingdings" pitchFamily="2" charset="2"/>
              <a:buChar char="§"/>
            </a:pPr>
            <a:r>
              <a:rPr lang="en-US" dirty="0" smtClean="0"/>
              <a:t>Setting: URLs and SEO -&gt; </a:t>
            </a:r>
            <a:r>
              <a:rPr lang="en-US" dirty="0"/>
              <a:t>Excluded </a:t>
            </a:r>
            <a:r>
              <a:rPr lang="en-US" dirty="0" smtClean="0"/>
              <a:t>URLs</a:t>
            </a:r>
          </a:p>
          <a:p>
            <a:pPr marL="1200150" lvl="2" indent="-285750">
              <a:buFont typeface="Wingdings" pitchFamily="2" charset="2"/>
              <a:buChar char="§"/>
            </a:pPr>
            <a:r>
              <a:rPr lang="en-US" dirty="0" smtClean="0"/>
              <a:t>Default excluded locations</a:t>
            </a:r>
          </a:p>
          <a:p>
            <a:pPr marL="1657350" lvl="3" indent="-285750">
              <a:buFont typeface="Arial" pitchFamily="34" charset="0"/>
              <a:buChar char="•"/>
            </a:pPr>
            <a:r>
              <a:rPr lang="en-US" sz="1100" b="1" dirty="0"/>
              <a:t>/app_</a:t>
            </a:r>
          </a:p>
          <a:p>
            <a:pPr marL="1657350" lvl="3" indent="-285750">
              <a:buFont typeface="Arial" pitchFamily="34" charset="0"/>
              <a:buChar char="•"/>
            </a:pPr>
            <a:r>
              <a:rPr lang="en-US" sz="1100" b="1" dirty="0"/>
              <a:t>/</a:t>
            </a:r>
            <a:r>
              <a:rPr lang="en-US" sz="1100" b="1" dirty="0" err="1"/>
              <a:t>testingpages</a:t>
            </a:r>
            <a:r>
              <a:rPr lang="en-US" sz="1100" b="1" dirty="0"/>
              <a:t>/</a:t>
            </a:r>
          </a:p>
          <a:p>
            <a:pPr marL="1657350" lvl="3" indent="-285750">
              <a:buFont typeface="Arial" pitchFamily="34" charset="0"/>
              <a:buChar char="•"/>
            </a:pPr>
            <a:r>
              <a:rPr lang="en-US" sz="1100" b="1" dirty="0"/>
              <a:t>/</a:t>
            </a:r>
            <a:r>
              <a:rPr lang="en-US" sz="1100" b="1" dirty="0" err="1"/>
              <a:t>cmshelp</a:t>
            </a:r>
            <a:r>
              <a:rPr lang="en-US" sz="1100" b="1" dirty="0"/>
              <a:t>/</a:t>
            </a:r>
          </a:p>
          <a:p>
            <a:pPr marL="1657350" lvl="3" indent="-285750">
              <a:buFont typeface="Arial" pitchFamily="34" charset="0"/>
              <a:buChar char="•"/>
            </a:pPr>
            <a:r>
              <a:rPr lang="en-US" sz="1100" b="1" dirty="0"/>
              <a:t>/</a:t>
            </a:r>
            <a:r>
              <a:rPr lang="en-US" sz="1100" b="1" dirty="0" err="1"/>
              <a:t>cmsscripts</a:t>
            </a:r>
            <a:r>
              <a:rPr lang="en-US" sz="1100" b="1" dirty="0"/>
              <a:t>/</a:t>
            </a:r>
          </a:p>
          <a:p>
            <a:pPr marL="1657350" lvl="3" indent="-285750">
              <a:buFont typeface="Arial" pitchFamily="34" charset="0"/>
              <a:buChar char="•"/>
            </a:pPr>
            <a:r>
              <a:rPr lang="en-US" sz="1100" b="1" dirty="0"/>
              <a:t>/</a:t>
            </a:r>
            <a:r>
              <a:rPr lang="en-US" sz="1100" b="1" dirty="0" err="1"/>
              <a:t>cmssitemanager</a:t>
            </a:r>
            <a:r>
              <a:rPr lang="en-US" sz="1100" b="1" dirty="0"/>
              <a:t>/</a:t>
            </a:r>
          </a:p>
          <a:p>
            <a:pPr marL="1657350" lvl="3" indent="-285750">
              <a:buFont typeface="Arial" pitchFamily="34" charset="0"/>
              <a:buChar char="•"/>
            </a:pPr>
            <a:r>
              <a:rPr lang="en-US" sz="1100" b="1" dirty="0"/>
              <a:t>/</a:t>
            </a:r>
            <a:r>
              <a:rPr lang="en-US" sz="1100" b="1" dirty="0" err="1"/>
              <a:t>cmsmodules</a:t>
            </a:r>
            <a:r>
              <a:rPr lang="en-US" sz="1100" b="1" dirty="0"/>
              <a:t>/</a:t>
            </a:r>
          </a:p>
          <a:p>
            <a:pPr marL="1657350" lvl="3" indent="-285750">
              <a:buFont typeface="Arial" pitchFamily="34" charset="0"/>
              <a:buChar char="•"/>
            </a:pPr>
            <a:r>
              <a:rPr lang="en-US" sz="1100" b="1" dirty="0"/>
              <a:t>/</a:t>
            </a:r>
            <a:r>
              <a:rPr lang="en-US" sz="1100" b="1" dirty="0" err="1"/>
              <a:t>cmstemplates</a:t>
            </a:r>
            <a:r>
              <a:rPr lang="en-US" sz="1100" b="1" dirty="0"/>
              <a:t>/</a:t>
            </a:r>
          </a:p>
          <a:p>
            <a:pPr marL="1657350" lvl="3" indent="-285750">
              <a:buFont typeface="Arial" pitchFamily="34" charset="0"/>
              <a:buChar char="•"/>
            </a:pPr>
            <a:r>
              <a:rPr lang="en-US" sz="1100" b="1" dirty="0"/>
              <a:t>/</a:t>
            </a:r>
            <a:r>
              <a:rPr lang="en-US" sz="1100" b="1" dirty="0" err="1"/>
              <a:t>cmsformcontrols</a:t>
            </a:r>
            <a:r>
              <a:rPr lang="en-US" sz="1100" b="1" dirty="0"/>
              <a:t>/</a:t>
            </a:r>
          </a:p>
          <a:p>
            <a:pPr marL="1657350" lvl="3" indent="-285750">
              <a:buFont typeface="Arial" pitchFamily="34" charset="0"/>
              <a:buChar char="•"/>
            </a:pPr>
            <a:r>
              <a:rPr lang="en-US" sz="1100" b="1" dirty="0"/>
              <a:t>/</a:t>
            </a:r>
            <a:r>
              <a:rPr lang="en-US" sz="1100" b="1" dirty="0" err="1"/>
              <a:t>cmsinlinecontrols</a:t>
            </a:r>
            <a:r>
              <a:rPr lang="en-US" sz="1100" b="1" dirty="0"/>
              <a:t>/</a:t>
            </a:r>
          </a:p>
          <a:p>
            <a:pPr marL="1657350" lvl="3" indent="-285750">
              <a:buFont typeface="Arial" pitchFamily="34" charset="0"/>
              <a:buChar char="•"/>
            </a:pPr>
            <a:r>
              <a:rPr lang="en-US" sz="1100" b="1" dirty="0"/>
              <a:t>/</a:t>
            </a:r>
            <a:r>
              <a:rPr lang="en-US" sz="1100" b="1" dirty="0" err="1"/>
              <a:t>cmsadmincontrols</a:t>
            </a:r>
            <a:r>
              <a:rPr lang="en-US" sz="1100" b="1" dirty="0"/>
              <a:t>/</a:t>
            </a:r>
          </a:p>
          <a:p>
            <a:pPr marL="1657350" lvl="3" indent="-285750">
              <a:buFont typeface="Arial" pitchFamily="34" charset="0"/>
              <a:buChar char="•"/>
            </a:pPr>
            <a:r>
              <a:rPr lang="en-US" sz="1100" b="1" dirty="0"/>
              <a:t>/</a:t>
            </a:r>
            <a:r>
              <a:rPr lang="en-US" sz="1100" b="1" dirty="0" err="1"/>
              <a:t>cmsmessages</a:t>
            </a:r>
            <a:r>
              <a:rPr lang="en-US" sz="1100" b="1" dirty="0"/>
              <a:t>/</a:t>
            </a:r>
          </a:p>
          <a:p>
            <a:pPr marL="1657350" lvl="3" indent="-285750">
              <a:buFont typeface="Arial" pitchFamily="34" charset="0"/>
              <a:buChar char="•"/>
            </a:pPr>
            <a:r>
              <a:rPr lang="en-US" sz="1100" b="1" dirty="0"/>
              <a:t>/</a:t>
            </a:r>
            <a:r>
              <a:rPr lang="en-US" sz="1100" b="1" dirty="0" err="1"/>
              <a:t>cmswebparts</a:t>
            </a:r>
            <a:r>
              <a:rPr lang="en-US" sz="1100" b="1" dirty="0"/>
              <a:t>/</a:t>
            </a:r>
          </a:p>
          <a:p>
            <a:pPr marL="1657350" lvl="3" indent="-285750">
              <a:buFont typeface="Arial" pitchFamily="34" charset="0"/>
              <a:buChar char="•"/>
            </a:pPr>
            <a:r>
              <a:rPr lang="en-US" sz="1100" b="1" dirty="0"/>
              <a:t>/</a:t>
            </a:r>
            <a:r>
              <a:rPr lang="en-US" sz="1100" b="1" dirty="0" err="1"/>
              <a:t>cmstemplatelayouts</a:t>
            </a:r>
            <a:r>
              <a:rPr lang="en-US" sz="1100" b="1" dirty="0"/>
              <a:t>/</a:t>
            </a:r>
          </a:p>
          <a:p>
            <a:pPr marL="1657350" lvl="3" indent="-285750">
              <a:buFont typeface="Arial" pitchFamily="34" charset="0"/>
              <a:buChar char="•"/>
            </a:pPr>
            <a:r>
              <a:rPr lang="en-US" sz="1100" b="1" dirty="0"/>
              <a:t>/</a:t>
            </a:r>
            <a:r>
              <a:rPr lang="en-US" sz="1100" b="1" dirty="0" err="1"/>
              <a:t>cmslayouts</a:t>
            </a:r>
            <a:r>
              <a:rPr lang="en-US" sz="1100" b="1" dirty="0"/>
              <a:t>/</a:t>
            </a:r>
          </a:p>
          <a:p>
            <a:pPr marL="1657350" lvl="3" indent="-285750">
              <a:buFont typeface="Arial" pitchFamily="34" charset="0"/>
              <a:buChar char="•"/>
            </a:pPr>
            <a:r>
              <a:rPr lang="en-US" sz="1100" b="1" dirty="0"/>
              <a:t>/</a:t>
            </a:r>
            <a:r>
              <a:rPr lang="en-US" sz="1100" b="1" dirty="0" err="1"/>
              <a:t>cmstransformations</a:t>
            </a:r>
            <a:r>
              <a:rPr lang="en-US" sz="1100" b="1" dirty="0"/>
              <a:t>/</a:t>
            </a:r>
          </a:p>
          <a:p>
            <a:pPr marL="1657350" lvl="3" indent="-285750">
              <a:buFont typeface="Arial" pitchFamily="34" charset="0"/>
              <a:buChar char="•"/>
            </a:pPr>
            <a:r>
              <a:rPr lang="en-US" sz="1100" b="1" dirty="0"/>
              <a:t>/</a:t>
            </a:r>
            <a:r>
              <a:rPr lang="en-US" sz="1100" b="1" dirty="0" err="1"/>
              <a:t>cmssiteutils</a:t>
            </a:r>
            <a:r>
              <a:rPr lang="en-US" sz="1100" b="1" dirty="0"/>
              <a:t>/</a:t>
            </a:r>
          </a:p>
          <a:p>
            <a:pPr marL="1657350" lvl="3" indent="-285750">
              <a:buFont typeface="Arial" pitchFamily="34" charset="0"/>
              <a:buChar char="•"/>
            </a:pPr>
            <a:r>
              <a:rPr lang="en-US" sz="1100" b="1" dirty="0"/>
              <a:t>/</a:t>
            </a:r>
            <a:r>
              <a:rPr lang="en-US" sz="1100" b="1" dirty="0" err="1"/>
              <a:t>cmsresources</a:t>
            </a:r>
            <a:r>
              <a:rPr lang="en-US" sz="1100" b="1" dirty="0"/>
              <a:t>/</a:t>
            </a:r>
          </a:p>
          <a:p>
            <a:pPr marL="1657350" lvl="3" indent="-285750">
              <a:buFont typeface="Arial" pitchFamily="34" charset="0"/>
              <a:buChar char="•"/>
            </a:pPr>
            <a:r>
              <a:rPr lang="en-US" sz="1100" b="1" dirty="0"/>
              <a:t>/</a:t>
            </a:r>
            <a:r>
              <a:rPr lang="en-US" sz="1100" b="1" dirty="0" err="1"/>
              <a:t>cmsinstall</a:t>
            </a:r>
            <a:r>
              <a:rPr lang="en-US" sz="1100" b="1" dirty="0"/>
              <a:t>/</a:t>
            </a:r>
          </a:p>
          <a:p>
            <a:pPr marL="1657350" lvl="3" indent="-285750">
              <a:buFont typeface="Arial" pitchFamily="34" charset="0"/>
              <a:buChar char="•"/>
            </a:pPr>
            <a:r>
              <a:rPr lang="en-US" sz="1100" b="1" dirty="0"/>
              <a:t>/</a:t>
            </a:r>
            <a:r>
              <a:rPr lang="en-US" sz="1100" b="1" dirty="0" err="1"/>
              <a:t>cmscontrolsexamples</a:t>
            </a:r>
            <a:r>
              <a:rPr lang="en-US" sz="1100" b="1" dirty="0"/>
              <a:t>/</a:t>
            </a:r>
          </a:p>
          <a:p>
            <a:pPr marL="1657350" lvl="3" indent="-285750">
              <a:buFont typeface="Arial" pitchFamily="34" charset="0"/>
              <a:buChar char="•"/>
            </a:pPr>
            <a:r>
              <a:rPr lang="en-US" sz="1100" b="1" dirty="0"/>
              <a:t>/</a:t>
            </a:r>
            <a:r>
              <a:rPr lang="en-US" sz="1100" b="1" dirty="0" err="1"/>
              <a:t>cmsapiexamples</a:t>
            </a:r>
            <a:r>
              <a:rPr lang="en-US" sz="1100" b="1" dirty="0"/>
              <a:t>/</a:t>
            </a:r>
          </a:p>
          <a:p>
            <a:pPr marL="1200150" lvl="2" indent="-285750">
              <a:buFont typeface="Wingdings" pitchFamily="2" charset="2"/>
              <a:buChar char="§"/>
            </a:pPr>
            <a:endParaRPr lang="en-US" sz="1400" dirty="0" smtClean="0"/>
          </a:p>
          <a:p>
            <a:pPr marL="742950" lvl="1" indent="-285750">
              <a:buFont typeface="Wingdings" pitchFamily="2" charset="2"/>
              <a:buChar char="§"/>
            </a:pPr>
            <a:endParaRPr lang="en-US" sz="1400" dirty="0"/>
          </a:p>
          <a:p>
            <a:pPr marL="742950" lvl="1" indent="-285750">
              <a:buFont typeface="Wingdings" pitchFamily="2" charset="2"/>
              <a:buChar char="§"/>
            </a:pPr>
            <a:endParaRPr lang="en-US" sz="1400" dirty="0"/>
          </a:p>
        </p:txBody>
      </p:sp>
      <p:sp>
        <p:nvSpPr>
          <p:cNvPr id="4" name="TextBox 3"/>
          <p:cNvSpPr txBox="1"/>
          <p:nvPr/>
        </p:nvSpPr>
        <p:spPr>
          <a:xfrm>
            <a:off x="5056690" y="1340768"/>
            <a:ext cx="7344816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err="1" smtClean="0"/>
              <a:t>PageInfo</a:t>
            </a:r>
            <a:r>
              <a:rPr lang="en-US" sz="1200" dirty="0" smtClean="0"/>
              <a:t> (</a:t>
            </a:r>
            <a:r>
              <a:rPr lang="en-US" sz="1200" dirty="0"/>
              <a:t>CMS.PortalEngine</a:t>
            </a:r>
            <a:r>
              <a:rPr lang="en-US" sz="1200" dirty="0" smtClean="0"/>
              <a:t>)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sz="1200" dirty="0" smtClean="0"/>
              <a:t>General document info,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sz="1200" dirty="0" smtClean="0"/>
              <a:t>Content of editable regions,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sz="1200" dirty="0" smtClean="0"/>
              <a:t>Web part settings  and template structure etc.</a:t>
            </a:r>
            <a:endParaRPr lang="en-US" sz="1200" dirty="0"/>
          </a:p>
          <a:p>
            <a:endParaRPr lang="en-US" sz="1200" dirty="0" smtClean="0"/>
          </a:p>
          <a:p>
            <a:r>
              <a:rPr lang="en-US" sz="1200" dirty="0"/>
              <a:t> </a:t>
            </a:r>
            <a:r>
              <a:rPr lang="en-US" sz="1200" dirty="0" smtClean="0"/>
              <a:t>      </a:t>
            </a:r>
            <a:r>
              <a:rPr lang="en-US" sz="1200" b="1" dirty="0" smtClean="0"/>
              <a:t>Selected based on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sz="1200" dirty="0" smtClean="0"/>
              <a:t>Alias path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sz="1200" dirty="0" smtClean="0">
                <a:hlinkClick r:id="rId2"/>
              </a:rPr>
              <a:t>Wildcard</a:t>
            </a:r>
            <a:r>
              <a:rPr lang="en-US" sz="1200" dirty="0" smtClean="0"/>
              <a:t> URL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sz="1200" dirty="0" smtClean="0">
                <a:hlinkClick r:id="rId3"/>
              </a:rPr>
              <a:t>Document alias</a:t>
            </a:r>
            <a:endParaRPr lang="en-US" sz="1200" dirty="0" smtClean="0"/>
          </a:p>
          <a:p>
            <a:pPr marL="285750" indent="-285750">
              <a:buFont typeface="Arial" pitchFamily="34" charset="0"/>
              <a:buChar char="•"/>
            </a:pPr>
            <a:endParaRPr lang="en-US" sz="12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1200" b="1" dirty="0"/>
              <a:t>Make sure that it is </a:t>
            </a:r>
            <a:r>
              <a:rPr lang="en-US" sz="1200" b="1" dirty="0" smtClean="0"/>
              <a:t>cached!</a:t>
            </a:r>
            <a:endParaRPr lang="en-US" sz="1200" b="1" dirty="0"/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1200" dirty="0"/>
              <a:t>Settings </a:t>
            </a:r>
            <a:r>
              <a:rPr lang="en-US" sz="1200" dirty="0" smtClean="0"/>
              <a:t>-&gt;</a:t>
            </a:r>
          </a:p>
          <a:p>
            <a:pPr marL="1200150" lvl="2" indent="-285750">
              <a:buFont typeface="Arial" pitchFamily="34" charset="0"/>
              <a:buChar char="•"/>
            </a:pPr>
            <a:r>
              <a:rPr lang="en-US" sz="1200" dirty="0" smtClean="0"/>
              <a:t>System -&gt;</a:t>
            </a:r>
          </a:p>
          <a:p>
            <a:pPr marL="1657350" lvl="3" indent="-285750">
              <a:buFont typeface="Arial" pitchFamily="34" charset="0"/>
              <a:buChar char="•"/>
            </a:pPr>
            <a:r>
              <a:rPr lang="en-US" sz="1200" dirty="0" smtClean="0"/>
              <a:t>Performance -&gt;</a:t>
            </a:r>
          </a:p>
          <a:p>
            <a:pPr marL="2114550" lvl="4" indent="-285750">
              <a:buFont typeface="Arial" pitchFamily="34" charset="0"/>
              <a:buChar char="•"/>
            </a:pPr>
            <a:r>
              <a:rPr lang="en-US" sz="1200" dirty="0" smtClean="0"/>
              <a:t>Cache </a:t>
            </a:r>
            <a:r>
              <a:rPr lang="en-US" sz="1200" dirty="0"/>
              <a:t>page info (minutes</a:t>
            </a:r>
            <a:r>
              <a:rPr lang="en-US" sz="1200" dirty="0" smtClean="0"/>
              <a:t>)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1200" dirty="0" smtClean="0"/>
              <a:t>Use </a:t>
            </a:r>
            <a:r>
              <a:rPr lang="en-US" sz="1200" b="1" dirty="0" err="1" smtClean="0"/>
              <a:t>CMSContext.CurrentPageInfo</a:t>
            </a:r>
            <a:r>
              <a:rPr lang="en-US" sz="1200" dirty="0" smtClean="0"/>
              <a:t> </a:t>
            </a:r>
          </a:p>
          <a:p>
            <a:pPr marL="1162050" lvl="2" indent="-247650">
              <a:buFont typeface="Arial" pitchFamily="34" charset="0"/>
              <a:buChar char="•"/>
            </a:pPr>
            <a:r>
              <a:rPr lang="en-US" sz="1200" b="1" dirty="0" smtClean="0">
                <a:solidFill>
                  <a:srgbClr val="33CC33"/>
                </a:solidFill>
              </a:rPr>
              <a:t>Cached</a:t>
            </a:r>
            <a:endParaRPr lang="en-US" sz="1200" dirty="0" smtClean="0"/>
          </a:p>
          <a:p>
            <a:pPr marL="1162050" lvl="2" indent="-247650">
              <a:buFont typeface="Arial" pitchFamily="34" charset="0"/>
              <a:buChar char="•"/>
            </a:pPr>
            <a:r>
              <a:rPr lang="en-US" sz="1200" dirty="0" smtClean="0"/>
              <a:t>General document fields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1200" b="1" dirty="0" err="1" smtClean="0"/>
              <a:t>CMSContext.CurrentDocument</a:t>
            </a:r>
            <a:endParaRPr lang="en-US" sz="1200" b="1" dirty="0" smtClean="0"/>
          </a:p>
          <a:p>
            <a:pPr marL="1162050" lvl="2" indent="-247650">
              <a:buFont typeface="Arial" pitchFamily="34" charset="0"/>
              <a:buChar char="•"/>
            </a:pPr>
            <a:r>
              <a:rPr lang="en-US" sz="1200" b="1" dirty="0" smtClean="0">
                <a:solidFill>
                  <a:srgbClr val="FF0000"/>
                </a:solidFill>
              </a:rPr>
              <a:t>Not cached</a:t>
            </a:r>
          </a:p>
          <a:p>
            <a:pPr marL="1162050" lvl="2" indent="-247650">
              <a:buFont typeface="Arial" pitchFamily="34" charset="0"/>
              <a:buChar char="•"/>
            </a:pPr>
            <a:r>
              <a:rPr lang="en-US" sz="1200" dirty="0" smtClean="0"/>
              <a:t>Document type fields</a:t>
            </a:r>
            <a:endParaRPr lang="en-US" sz="1200" dirty="0"/>
          </a:p>
          <a:p>
            <a:pPr marL="742950" lvl="1" indent="-285750">
              <a:buFont typeface="Arial" pitchFamily="34" charset="0"/>
              <a:buChar char="•"/>
            </a:pPr>
            <a:endParaRPr lang="en-US" sz="1200" dirty="0"/>
          </a:p>
          <a:p>
            <a:pPr marL="742950" lvl="1" indent="-285750">
              <a:buFont typeface="Arial" pitchFamily="34" charset="0"/>
              <a:buChar char="•"/>
            </a:pPr>
            <a:endParaRPr lang="en-US" sz="1200" dirty="0" smtClean="0"/>
          </a:p>
          <a:p>
            <a:pPr marL="742950" lvl="1" indent="-285750">
              <a:buFont typeface="Arial" pitchFamily="34" charset="0"/>
              <a:buChar char="•"/>
            </a:pPr>
            <a:endParaRPr lang="en-US" sz="1200" dirty="0"/>
          </a:p>
          <a:p>
            <a:pPr marL="285750" indent="-285750">
              <a:buFont typeface="Arial" pitchFamily="34" charset="0"/>
              <a:buChar char="•"/>
            </a:pP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001135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507288" cy="576064"/>
          </a:xfrm>
        </p:spPr>
        <p:txBody>
          <a:bodyPr/>
          <a:lstStyle/>
          <a:p>
            <a:pPr marL="342900" indent="-342900"/>
            <a:r>
              <a:rPr lang="en-US" dirty="0" smtClean="0"/>
              <a:t>Example 4 – Random Items (No Cache)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23528" y="1196752"/>
            <a:ext cx="8333562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en-US" b="1" dirty="0" smtClean="0"/>
              <a:t>Page listing 3 random documents from the content tree</a:t>
            </a:r>
          </a:p>
          <a:p>
            <a:pPr marL="742950" lvl="1" indent="-285750">
              <a:buFont typeface="Wingdings" pitchFamily="2" charset="2"/>
              <a:buChar char="§"/>
            </a:pPr>
            <a:r>
              <a:rPr lang="en-US" dirty="0" smtClean="0"/>
              <a:t>SQL queries: </a:t>
            </a:r>
            <a:r>
              <a:rPr lang="en-US" dirty="0" smtClean="0">
                <a:solidFill>
                  <a:srgbClr val="FF0000"/>
                </a:solidFill>
              </a:rPr>
              <a:t>38!</a:t>
            </a:r>
          </a:p>
          <a:p>
            <a:pPr marL="742950" lvl="1" indent="-285750">
              <a:buFont typeface="Wingdings" pitchFamily="2" charset="2"/>
              <a:buChar char="§"/>
            </a:pPr>
            <a:endParaRPr lang="en-US" dirty="0" smtClean="0"/>
          </a:p>
          <a:p>
            <a:pPr marL="742950" lvl="1" indent="-285750">
              <a:buFont typeface="Wingdings" pitchFamily="2" charset="2"/>
              <a:buChar char="§"/>
            </a:pPr>
            <a:endParaRPr lang="en-US" sz="1400" dirty="0"/>
          </a:p>
          <a:p>
            <a:pPr marL="285750" indent="-285750">
              <a:buFont typeface="Wingdings" pitchFamily="2" charset="2"/>
              <a:buChar char="ü"/>
            </a:pPr>
            <a:r>
              <a:rPr lang="en-US" b="1" dirty="0"/>
              <a:t>Solution</a:t>
            </a:r>
          </a:p>
          <a:p>
            <a:pPr marL="742950" lvl="1" indent="-285750">
              <a:buFont typeface="Wingdings" pitchFamily="2" charset="2"/>
              <a:buChar char="§"/>
            </a:pPr>
            <a:r>
              <a:rPr lang="en-US" dirty="0" smtClean="0"/>
              <a:t>Universal viewer with custom query,</a:t>
            </a:r>
          </a:p>
          <a:p>
            <a:pPr marL="742950" lvl="1" indent="-285750">
              <a:buFont typeface="Wingdings" pitchFamily="2" charset="2"/>
              <a:buChar char="§"/>
            </a:pPr>
            <a:r>
              <a:rPr lang="en-US" dirty="0" smtClean="0"/>
              <a:t>Repeater with custom query</a:t>
            </a:r>
            <a:r>
              <a:rPr lang="en-US" dirty="0" smtClean="0"/>
              <a:t>,</a:t>
            </a:r>
          </a:p>
          <a:p>
            <a:pPr lvl="1"/>
            <a:endParaRPr lang="en-US" dirty="0" smtClean="0"/>
          </a:p>
          <a:p>
            <a:pPr marL="742950" lvl="1" indent="-285750">
              <a:buFont typeface="Wingdings" pitchFamily="2" charset="2"/>
              <a:buChar char="§"/>
            </a:pPr>
            <a:r>
              <a:rPr lang="en-US" dirty="0" smtClean="0"/>
              <a:t>If separation is needed</a:t>
            </a:r>
          </a:p>
          <a:p>
            <a:pPr marL="1200150" lvl="2" indent="-285750">
              <a:buFont typeface="Arial" pitchFamily="34" charset="0"/>
              <a:buChar char="•"/>
            </a:pPr>
            <a:r>
              <a:rPr lang="en-US" dirty="0" smtClean="0"/>
              <a:t>Query data source + Basic listing web part(s)</a:t>
            </a:r>
          </a:p>
          <a:p>
            <a:pPr marL="1200150" lvl="2" indent="-285750">
              <a:buFont typeface="Arial" pitchFamily="34" charset="0"/>
              <a:buChar char="•"/>
            </a:pPr>
            <a:r>
              <a:rPr lang="en-US" b="1" dirty="0" smtClean="0"/>
              <a:t>Custom Data source web part </a:t>
            </a:r>
            <a:r>
              <a:rPr lang="en-US" dirty="0" smtClean="0"/>
              <a:t>with </a:t>
            </a:r>
            <a:r>
              <a:rPr lang="en-US" b="1" dirty="0" smtClean="0"/>
              <a:t>caching</a:t>
            </a:r>
            <a:endParaRPr lang="en-US" dirty="0" smtClean="0"/>
          </a:p>
          <a:p>
            <a:pPr marL="1657350" lvl="3" indent="-285750">
              <a:buFont typeface="Courier New" pitchFamily="49" charset="0"/>
              <a:buChar char="o"/>
            </a:pPr>
            <a:r>
              <a:rPr lang="en-US" dirty="0" smtClean="0"/>
              <a:t>Webinar: </a:t>
            </a:r>
            <a:r>
              <a:rPr lang="en-US" dirty="0" smtClean="0">
                <a:hlinkClick r:id="rId2"/>
              </a:rPr>
              <a:t>Data Source And Filter Controls in </a:t>
            </a:r>
            <a:r>
              <a:rPr lang="en-US" dirty="0" err="1" smtClean="0">
                <a:hlinkClick r:id="rId2"/>
              </a:rPr>
              <a:t>Kentico</a:t>
            </a:r>
            <a:r>
              <a:rPr lang="en-US" dirty="0" smtClean="0">
                <a:hlinkClick r:id="rId2"/>
              </a:rPr>
              <a:t> </a:t>
            </a:r>
            <a:r>
              <a:rPr lang="en-US" dirty="0" smtClean="0">
                <a:hlinkClick r:id="rId2"/>
              </a:rPr>
              <a:t>CMS</a:t>
            </a:r>
            <a:r>
              <a:rPr lang="en-US" dirty="0" smtClean="0"/>
              <a:t>,</a:t>
            </a:r>
          </a:p>
          <a:p>
            <a:pPr marL="1657350" lvl="3" indent="-285750">
              <a:buFont typeface="Courier New" pitchFamily="49" charset="0"/>
              <a:buChar char="o"/>
            </a:pPr>
            <a:r>
              <a:rPr lang="en-US" dirty="0" smtClean="0"/>
              <a:t>Blog post:  </a:t>
            </a:r>
            <a:r>
              <a:rPr lang="en-US" dirty="0" smtClean="0">
                <a:hlinkClick r:id="rId3"/>
              </a:rPr>
              <a:t>Caching – Deep Dive</a:t>
            </a:r>
            <a:r>
              <a:rPr lang="en-US" dirty="0" smtClean="0"/>
              <a:t>,</a:t>
            </a:r>
            <a:endParaRPr lang="en-US" dirty="0"/>
          </a:p>
          <a:p>
            <a:pPr marL="742950" lvl="1" indent="-285750">
              <a:buFont typeface="Wingdings" pitchFamily="2" charset="2"/>
              <a:buChar char="§"/>
            </a:pPr>
            <a:endParaRPr lang="en-US" sz="1400" dirty="0"/>
          </a:p>
          <a:p>
            <a:pPr marL="742950" lvl="1" indent="-285750">
              <a:buFont typeface="Wingdings" pitchFamily="2" charset="2"/>
              <a:buChar char="§"/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624284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-SquaresBlu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Presentation-SquaresBlue</Template>
  <TotalTime>4399</TotalTime>
  <Words>1328</Words>
  <Application>Microsoft Office PowerPoint</Application>
  <PresentationFormat>On-screen Show (4:3)</PresentationFormat>
  <Paragraphs>265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Presentation-SquaresBlue</vt:lpstr>
      <vt:lpstr>Performance Mistakes In Kentico</vt:lpstr>
      <vt:lpstr>My Kentico Is Really “SLOW”! Why?</vt:lpstr>
      <vt:lpstr>Where To Start Optimizing?</vt:lpstr>
      <vt:lpstr>Example 1 – Redirects, Design Assets </vt:lpstr>
      <vt:lpstr>Images – Client/Server Communication</vt:lpstr>
      <vt:lpstr>Example 2 – ViewState, Columns, Pager, Loops</vt:lpstr>
      <vt:lpstr>Example 2 – Smart Search Index Processing</vt:lpstr>
      <vt:lpstr>Example 3 – Pages Outside Of Content Tree</vt:lpstr>
      <vt:lpstr>Example 4 – Random Items (No Cache)</vt:lpstr>
      <vt:lpstr>Example 5 – Full (Output) Cache</vt:lpstr>
      <vt:lpstr>Example 6 – Using Kentico API Incorrectly</vt:lpstr>
      <vt:lpstr>Questions</vt:lpstr>
      <vt:lpstr>Contact</vt:lpstr>
    </vt:vector>
  </TitlesOfParts>
  <Company>Kentico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Miro Remias</dc:creator>
  <cp:lastModifiedBy>Miro Remias</cp:lastModifiedBy>
  <cp:revision>404</cp:revision>
  <dcterms:created xsi:type="dcterms:W3CDTF">2011-12-19T12:41:48Z</dcterms:created>
  <dcterms:modified xsi:type="dcterms:W3CDTF">2012-07-17T20:39:51Z</dcterms:modified>
</cp:coreProperties>
</file>