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9" r:id="rId3"/>
    <p:sldId id="300" r:id="rId4"/>
    <p:sldId id="269" r:id="rId5"/>
    <p:sldId id="296" r:id="rId6"/>
    <p:sldId id="297" r:id="rId7"/>
    <p:sldId id="298" r:id="rId8"/>
    <p:sldId id="302" r:id="rId9"/>
    <p:sldId id="299" r:id="rId10"/>
    <p:sldId id="303" r:id="rId11"/>
    <p:sldId id="293" r:id="rId12"/>
    <p:sldId id="266" r:id="rId13"/>
    <p:sldId id="26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475" autoAdjust="0"/>
    <p:restoredTop sz="89660" autoAdjust="0"/>
  </p:normalViewPr>
  <p:slideViewPr>
    <p:cSldViewPr>
      <p:cViewPr varScale="1">
        <p:scale>
          <a:sx n="80" d="100"/>
          <a:sy n="80" d="100"/>
        </p:scale>
        <p:origin x="-4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78614-86F8-405B-9D21-56870FCD4072}" type="datetimeFigureOut">
              <a:rPr lang="en-US" smtClean="0"/>
              <a:pPr/>
              <a:t>2/22/2012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584E3-88AA-4A29-B5C1-1ABB3CF7AE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7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9D00E-31F6-428A-96D6-579CAA6CD33F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531D-74B7-4083-A5BD-4644518C6D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9D00E-31F6-428A-96D6-579CAA6CD33F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531D-74B7-4083-A5BD-4644518C6D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9D00E-31F6-428A-96D6-579CAA6CD33F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531D-74B7-4083-A5BD-4644518C6D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9D00E-31F6-428A-96D6-579CAA6CD33F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531D-74B7-4083-A5BD-4644518C6D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9D00E-31F6-428A-96D6-579CAA6CD33F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531D-74B7-4083-A5BD-4644518C6D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9D00E-31F6-428A-96D6-579CAA6CD33F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531D-74B7-4083-A5BD-4644518C6D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9D00E-31F6-428A-96D6-579CAA6CD33F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531D-74B7-4083-A5BD-4644518C6D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9D00E-31F6-428A-96D6-579CAA6CD33F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531D-74B7-4083-A5BD-4644518C6D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9D00E-31F6-428A-96D6-579CAA6CD33F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531D-74B7-4083-A5BD-4644518C6D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9D00E-31F6-428A-96D6-579CAA6CD33F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531D-74B7-4083-A5BD-4644518C6D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9D00E-31F6-428A-96D6-579CAA6CD33F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531D-74B7-4083-A5BD-4644518C6D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9D00E-31F6-428A-96D6-579CAA6CD33F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B531D-74B7-4083-A5BD-4644518C6D3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evnet.kentico.com/Blogs/Karol-Jarkovsky.aspx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karolj@kentico.com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evnet.kentico.com/docs/devguide/macro_expressions_overview.ht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evnet.kentico.com/Blogs/Martin-Hejtmanek/December-2011/From-developers-to-developers---K-.aspx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59632" y="1340768"/>
            <a:ext cx="7344816" cy="1008112"/>
          </a:xfrm>
        </p:spPr>
        <p:txBody>
          <a:bodyPr>
            <a:normAutofit/>
          </a:bodyPr>
          <a:lstStyle/>
          <a:p>
            <a:pPr algn="l"/>
            <a:r>
              <a:rPr lang="en-US" sz="3000" b="1" dirty="0" smtClean="0">
                <a:solidFill>
                  <a:schemeClr val="accent6">
                    <a:lumMod val="75000"/>
                  </a:schemeClr>
                </a:solidFill>
              </a:rPr>
              <a:t>K# </a:t>
            </a:r>
            <a:r>
              <a:rPr lang="en-US" sz="3000" b="1" dirty="0" smtClean="0">
                <a:solidFill>
                  <a:schemeClr val="tx2"/>
                </a:solidFill>
              </a:rPr>
              <a:t>And </a:t>
            </a:r>
            <a:r>
              <a:rPr lang="en-US" sz="3000" b="1" dirty="0" smtClean="0">
                <a:solidFill>
                  <a:schemeClr val="accent6">
                    <a:lumMod val="75000"/>
                  </a:schemeClr>
                </a:solidFill>
              </a:rPr>
              <a:t>Kentico </a:t>
            </a:r>
            <a:r>
              <a:rPr lang="en-US" sz="3000" b="1" dirty="0" smtClean="0">
                <a:solidFill>
                  <a:schemeClr val="accent6">
                    <a:lumMod val="75000"/>
                  </a:schemeClr>
                </a:solidFill>
              </a:rPr>
              <a:t>EMS </a:t>
            </a:r>
            <a:r>
              <a:rPr lang="en-US" sz="3000" b="1" dirty="0" smtClean="0">
                <a:solidFill>
                  <a:schemeClr val="tx2"/>
                </a:solidFill>
              </a:rPr>
              <a:t>– Part 1</a:t>
            </a:r>
            <a:endParaRPr lang="cs-CZ" sz="3000" dirty="0">
              <a:solidFill>
                <a:schemeClr val="tx2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5184576" cy="2016224"/>
          </a:xfrm>
        </p:spPr>
        <p:txBody>
          <a:bodyPr>
            <a:normAutofit/>
          </a:bodyPr>
          <a:lstStyle/>
          <a:p>
            <a:pPr algn="l">
              <a:lnSpc>
                <a:spcPct val="110000"/>
              </a:lnSpc>
            </a:pPr>
            <a:r>
              <a:rPr lang="en-US" sz="1800" b="1" dirty="0" smtClean="0"/>
              <a:t>Karol Jarkovsky</a:t>
            </a:r>
          </a:p>
          <a:p>
            <a:pPr algn="l">
              <a:lnSpc>
                <a:spcPct val="110000"/>
              </a:lnSpc>
            </a:pPr>
            <a:r>
              <a:rPr lang="en-US" sz="1600" dirty="0" smtClean="0"/>
              <a:t>Consulting Services Manager</a:t>
            </a:r>
          </a:p>
          <a:p>
            <a:pPr algn="l">
              <a:lnSpc>
                <a:spcPct val="110000"/>
              </a:lnSpc>
            </a:pPr>
            <a:r>
              <a:rPr lang="en-US" sz="1600" dirty="0" smtClean="0"/>
              <a:t>Kentico Software</a:t>
            </a:r>
          </a:p>
          <a:p>
            <a:pPr algn="l">
              <a:lnSpc>
                <a:spcPct val="110000"/>
              </a:lnSpc>
            </a:pPr>
            <a:endParaRPr lang="en-US" sz="1600" dirty="0" smtClean="0"/>
          </a:p>
          <a:p>
            <a:pPr algn="l">
              <a:lnSpc>
                <a:spcPct val="110000"/>
              </a:lnSpc>
            </a:pPr>
            <a:r>
              <a:rPr lang="en-US" sz="1600" dirty="0" smtClean="0">
                <a:hlinkClick r:id="rId3"/>
              </a:rPr>
              <a:t>http://devnet.kentico.com/Blogs/Karol-Jarkovsky.aspx</a:t>
            </a:r>
            <a:r>
              <a:rPr lang="en-US" sz="1600" dirty="0" smtClean="0"/>
              <a:t> </a:t>
            </a:r>
          </a:p>
          <a:p>
            <a:pPr algn="l">
              <a:lnSpc>
                <a:spcPct val="110000"/>
              </a:lnSpc>
            </a:pPr>
            <a:r>
              <a:rPr lang="en-US" sz="1600" dirty="0" smtClean="0">
                <a:hlinkClick r:id="rId4"/>
              </a:rPr>
              <a:t>karolj@kentico.com</a:t>
            </a:r>
            <a:endParaRPr lang="en-US" sz="1600" dirty="0" smtClean="0"/>
          </a:p>
          <a:p>
            <a:pPr algn="l">
              <a:lnSpc>
                <a:spcPct val="110000"/>
              </a:lnSpc>
            </a:pPr>
            <a:endParaRPr lang="en-US" sz="1600" dirty="0" smtClean="0"/>
          </a:p>
          <a:p>
            <a:pPr algn="l">
              <a:lnSpc>
                <a:spcPct val="110000"/>
              </a:lnSpc>
            </a:pPr>
            <a:endParaRPr lang="en-US" sz="1600" dirty="0" smtClean="0"/>
          </a:p>
          <a:p>
            <a:pPr algn="l">
              <a:lnSpc>
                <a:spcPct val="110000"/>
              </a:lnSpc>
            </a:pPr>
            <a:endParaRPr lang="en-US" sz="1600" dirty="0" smtClean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57290" y="2428868"/>
            <a:ext cx="657229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40374"/>
            <a:ext cx="5857884" cy="868346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K# Performance</a:t>
            </a:r>
            <a:endParaRPr lang="cs-CZ" sz="3200" b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285852" y="764704"/>
            <a:ext cx="753462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85852" y="1052736"/>
            <a:ext cx="7318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en-US" b="1" dirty="0"/>
          </a:p>
          <a:p>
            <a:pPr marL="285750" indent="-285750">
              <a:buFont typeface="Arial" pitchFamily="34" charset="0"/>
              <a:buChar char="•"/>
            </a:pPr>
            <a:endParaRPr lang="en-US" b="1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1285852" y="1052736"/>
            <a:ext cx="7318596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b="1" dirty="0" smtClean="0"/>
              <a:t>Performance</a:t>
            </a:r>
          </a:p>
          <a:p>
            <a:pPr marL="285750" lvl="0" indent="-285750">
              <a:buFont typeface="Arial" pitchFamily="34" charset="0"/>
              <a:buChar char="•"/>
            </a:pPr>
            <a:endParaRPr lang="en-US" sz="14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b="1" dirty="0" smtClean="0"/>
              <a:t>Data contex</a:t>
            </a:r>
            <a:r>
              <a:rPr lang="en-US" sz="1400" dirty="0" smtClean="0"/>
              <a:t>t content by default </a:t>
            </a:r>
            <a:r>
              <a:rPr lang="en-US" sz="1400" b="1" dirty="0" smtClean="0"/>
              <a:t>valid through the time of request processing </a:t>
            </a:r>
            <a:r>
              <a:rPr lang="en-US" sz="1400" dirty="0" smtClean="0"/>
              <a:t>– available and re-usable across the whole system,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sz="14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b="1" dirty="0" smtClean="0"/>
              <a:t>Data aren’t retrieved from DB unless required</a:t>
            </a:r>
            <a:r>
              <a:rPr lang="en-US" sz="1400" dirty="0" smtClean="0"/>
              <a:t> = when navigating through the context tree or during the evaluation when specific collection/object/property is accessed – data context and macro engine both </a:t>
            </a:r>
            <a:r>
              <a:rPr lang="en-US" sz="1400" b="1" dirty="0" smtClean="0"/>
              <a:t>leverage a lazy-read</a:t>
            </a:r>
            <a:r>
              <a:rPr lang="en-US" sz="1400" dirty="0" smtClean="0"/>
              <a:t>,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sz="14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dirty="0" smtClean="0"/>
              <a:t>If you access many objects from the data context in your macro expressions you can cache data context and re-use data you already requested during previous requests,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sz="1400" dirty="0"/>
          </a:p>
          <a:p>
            <a:pPr lvl="2"/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CMSCachedContext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(Int32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cacheMinutes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, String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cacheItemName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2"/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pPr lvl="1">
              <a:tabLst>
                <a:tab pos="739775" algn="l"/>
              </a:tabLst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dirty="0" smtClean="0"/>
              <a:t>Data context is cached for specified amount of minutes and stays in the cache unless it’s 	flushed or cache period expires – </a:t>
            </a:r>
            <a:r>
              <a:rPr lang="en-US" sz="1400" b="1" dirty="0" smtClean="0"/>
              <a:t>no cache dependencies</a:t>
            </a:r>
            <a:r>
              <a:rPr lang="en-US" sz="1400" dirty="0" smtClean="0"/>
              <a:t>,</a:t>
            </a:r>
          </a:p>
          <a:p>
            <a:pPr lvl="1">
              <a:tabLst>
                <a:tab pos="739775" algn="l"/>
              </a:tabLst>
            </a:pPr>
            <a:endParaRPr lang="en-US" sz="1400" dirty="0"/>
          </a:p>
          <a:p>
            <a:pPr marL="742950" lvl="1" indent="-285750">
              <a:buFont typeface="Arial" pitchFamily="34" charset="0"/>
              <a:buChar char="•"/>
              <a:tabLst>
                <a:tab pos="739775" algn="l"/>
              </a:tabLst>
            </a:pPr>
            <a:r>
              <a:rPr lang="en-US" sz="1400" dirty="0" smtClean="0"/>
              <a:t>If you need </a:t>
            </a:r>
            <a:r>
              <a:rPr lang="en-US" sz="1400" b="1" dirty="0" smtClean="0"/>
              <a:t>to make sure cached context is invalidated when certain change occurs in the system</a:t>
            </a:r>
            <a:r>
              <a:rPr lang="en-US" sz="1400" dirty="0" smtClean="0"/>
              <a:t> you can cache result of macro expression instead of whole context,</a:t>
            </a:r>
          </a:p>
          <a:p>
            <a:pPr marL="742950" lvl="1" indent="-285750">
              <a:buFont typeface="Arial" pitchFamily="34" charset="0"/>
              <a:buChar char="•"/>
              <a:tabLst>
                <a:tab pos="739775" algn="l"/>
              </a:tabLst>
            </a:pPr>
            <a:endParaRPr lang="en-US" sz="1400" dirty="0"/>
          </a:p>
          <a:p>
            <a:pPr lvl="2">
              <a:tabLst>
                <a:tab pos="739775" algn="l"/>
              </a:tabLst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Cache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(Object expression, Int32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cacheMinutes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, Boolean condition, String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cacheItemName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, String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cacheItemNameParts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, </a:t>
            </a:r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pPr lvl="2">
              <a:tabLst>
                <a:tab pos="739775" algn="l"/>
              </a:tabLst>
            </a:pP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CMSCacheDependency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cacheDependency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72247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285852" y="764704"/>
            <a:ext cx="753462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 txBox="1">
            <a:spLocks/>
          </p:cNvSpPr>
          <p:nvPr/>
        </p:nvSpPr>
        <p:spPr>
          <a:xfrm>
            <a:off x="1187624" y="40374"/>
            <a:ext cx="5857884" cy="8683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smtClean="0"/>
              <a:t>K# Demo I</a:t>
            </a:r>
            <a:endParaRPr lang="cs-CZ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666080" y="1805334"/>
            <a:ext cx="7811883" cy="2000548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marL="342900" indent="-342900" algn="ctr"/>
            <a:r>
              <a:rPr lang="en-US" sz="4400" b="1" dirty="0" smtClean="0"/>
              <a:t>K# Demo I</a:t>
            </a:r>
          </a:p>
          <a:p>
            <a:pPr marL="342900" indent="-342900" algn="ctr"/>
            <a:endParaRPr lang="en-US" sz="4400" b="1" dirty="0"/>
          </a:p>
          <a:p>
            <a:pPr marL="342900" indent="-342900" algn="ctr"/>
            <a:r>
              <a:rPr lang="en-US" sz="3600" dirty="0" smtClean="0"/>
              <a:t>Rendering MegaNavigation using macros</a:t>
            </a:r>
          </a:p>
        </p:txBody>
      </p:sp>
    </p:spTree>
    <p:extLst>
      <p:ext uri="{BB962C8B-B14F-4D97-AF65-F5344CB8AC3E}">
        <p14:creationId xmlns:p14="http://schemas.microsoft.com/office/powerpoint/2010/main" val="404570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91880" y="1459230"/>
            <a:ext cx="2160240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</a:rPr>
              <a:t>?</a:t>
            </a:r>
            <a:endParaRPr lang="en-US" sz="25000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87624" y="40374"/>
            <a:ext cx="5857884" cy="868346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Questions &amp; Answers</a:t>
            </a:r>
            <a:endParaRPr lang="cs-CZ" sz="3200" b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285852" y="764704"/>
            <a:ext cx="753462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23728" y="2921169"/>
            <a:ext cx="48965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6000" b="1" dirty="0" smtClean="0"/>
              <a:t>Thank you!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40374"/>
            <a:ext cx="5857884" cy="868346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Agenda</a:t>
            </a:r>
            <a:endParaRPr lang="cs-CZ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157888" y="1353790"/>
            <a:ext cx="655272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K#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K# Facts &amp; Syntax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K# Security &amp; Performance</a:t>
            </a:r>
          </a:p>
          <a:p>
            <a:pPr marL="342900" indent="-342900">
              <a:buFont typeface="+mj-lt"/>
              <a:buAutoNum type="arabicPeriod"/>
            </a:pPr>
            <a:endParaRPr lang="en-US" b="1" dirty="0"/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K# Demo I</a:t>
            </a:r>
            <a:endParaRPr lang="en-US" b="1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Rendering </a:t>
            </a:r>
            <a:r>
              <a:rPr lang="en-US" dirty="0" err="1" smtClean="0"/>
              <a:t>MegaNav</a:t>
            </a:r>
            <a:r>
              <a:rPr lang="en-US" dirty="0" smtClean="0"/>
              <a:t> using macros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b="1" dirty="0"/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K# and On-line Marketing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OnlineMarketingContext</a:t>
            </a:r>
            <a:endParaRPr lang="en-US" dirty="0"/>
          </a:p>
          <a:p>
            <a:pPr marL="742950" lvl="1" indent="-285750">
              <a:buFont typeface="Arial" pitchFamily="34" charset="0"/>
              <a:buChar char="•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b="1" dirty="0"/>
              <a:t>K# Demo </a:t>
            </a:r>
            <a:r>
              <a:rPr lang="en-US" b="1" dirty="0" smtClean="0"/>
              <a:t>II</a:t>
            </a:r>
            <a:endParaRPr lang="en-US" b="1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Sending complex score notification e-mails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Q </a:t>
            </a:r>
            <a:r>
              <a:rPr lang="en-US" b="1" dirty="0"/>
              <a:t>&amp; A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285852" y="764704"/>
            <a:ext cx="753462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285852" y="764704"/>
            <a:ext cx="753462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 txBox="1">
            <a:spLocks/>
          </p:cNvSpPr>
          <p:nvPr/>
        </p:nvSpPr>
        <p:spPr>
          <a:xfrm>
            <a:off x="1187624" y="40374"/>
            <a:ext cx="5857884" cy="8683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smtClean="0"/>
              <a:t>K# Basics</a:t>
            </a:r>
            <a:endParaRPr lang="cs-CZ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248968" y="2290225"/>
            <a:ext cx="8646085" cy="227754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marL="342900" indent="-342900" algn="ctr"/>
            <a:r>
              <a:rPr lang="en-US" sz="4400" b="1" dirty="0" smtClean="0"/>
              <a:t>K# Basics</a:t>
            </a:r>
          </a:p>
          <a:p>
            <a:pPr marL="342900" indent="-342900" algn="ctr"/>
            <a:endParaRPr lang="en-US" sz="2400" b="1" dirty="0" smtClean="0"/>
          </a:p>
          <a:p>
            <a:pPr marL="342900" indent="-342900" algn="ctr"/>
            <a:r>
              <a:rPr lang="en-US" sz="1400" dirty="0" smtClean="0"/>
              <a:t>Complete guide available  </a:t>
            </a:r>
            <a:r>
              <a:rPr lang="en-US" sz="1400" dirty="0"/>
              <a:t>at </a:t>
            </a:r>
            <a:br>
              <a:rPr lang="en-US" sz="1400" dirty="0"/>
            </a:br>
            <a:r>
              <a:rPr lang="en-US" sz="1400" dirty="0">
                <a:hlinkClick r:id="rId3"/>
              </a:rPr>
              <a:t>http://devnet.kentico.com/docs/devguide/macro_expressions_overview.htm</a:t>
            </a:r>
            <a:endParaRPr lang="en-US" sz="3200" dirty="0"/>
          </a:p>
          <a:p>
            <a:pPr marL="342900" indent="-342900" algn="ctr"/>
            <a:endParaRPr lang="en-US" sz="1400" dirty="0" smtClean="0"/>
          </a:p>
          <a:p>
            <a:pPr marL="342900" indent="-342900" algn="ctr"/>
            <a:r>
              <a:rPr lang="en-US" sz="1400" dirty="0" smtClean="0"/>
              <a:t>More in depth information available at </a:t>
            </a:r>
            <a:br>
              <a:rPr lang="en-US" sz="1400" dirty="0" smtClean="0"/>
            </a:br>
            <a:r>
              <a:rPr lang="en-US" sz="1400" dirty="0" smtClean="0">
                <a:hlinkClick r:id="rId4"/>
              </a:rPr>
              <a:t>http</a:t>
            </a:r>
            <a:r>
              <a:rPr lang="en-US" sz="1400" dirty="0">
                <a:hlinkClick r:id="rId4"/>
              </a:rPr>
              <a:t>://devnet.kentico.com/Blogs/Martin-Hejtmanek/December-2011/From-developers-to-developers---K-.aspx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21173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40374"/>
            <a:ext cx="5857884" cy="868346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K# Facts &amp; Syntax</a:t>
            </a:r>
            <a:endParaRPr lang="cs-CZ" sz="3200" b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285852" y="764704"/>
            <a:ext cx="753462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85852" y="1052736"/>
            <a:ext cx="7318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en-US" b="1" dirty="0"/>
          </a:p>
          <a:p>
            <a:pPr marL="285750" indent="-285750">
              <a:buFont typeface="Arial" pitchFamily="34" charset="0"/>
              <a:buChar char="•"/>
            </a:pPr>
            <a:endParaRPr lang="en-US" b="1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1285852" y="1052736"/>
            <a:ext cx="73185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K# is Kentico compilation-free scripting </a:t>
            </a:r>
            <a:r>
              <a:rPr lang="en-US" sz="1400" dirty="0" smtClean="0"/>
              <a:t>language,</a:t>
            </a:r>
          </a:p>
          <a:p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K# is available for any context macros,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/>
          </a:p>
          <a:p>
            <a:pPr lvl="1"/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{%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CurrentUser.UserName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%}</a:t>
            </a: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You can still take advantage of K# and work with other types of </a:t>
            </a:r>
            <a:r>
              <a:rPr lang="en-US" sz="1400" dirty="0" smtClean="0"/>
              <a:t>macros,</a:t>
            </a:r>
          </a:p>
          <a:p>
            <a:endParaRPr lang="en-US" sz="14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endParaRPr lang="en-US" sz="14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endParaRPr lang="en-US" sz="14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endParaRPr lang="en-US" sz="14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400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7337269"/>
              </p:ext>
            </p:extLst>
          </p:nvPr>
        </p:nvGraphicFramePr>
        <p:xfrm>
          <a:off x="1403648" y="2852936"/>
          <a:ext cx="6768752" cy="1728192"/>
        </p:xfrm>
        <a:graphic>
          <a:graphicData uri="http://schemas.openxmlformats.org/drawingml/2006/table">
            <a:tbl>
              <a:tblPr firstRow="1" firstCol="1" bandRow="1">
                <a:tableStyleId>{46F890A9-2807-4EBB-B81D-B2AA78EC7F39}</a:tableStyleId>
              </a:tblPr>
              <a:tblGrid>
                <a:gridCol w="3237229"/>
                <a:gridCol w="3531523"/>
              </a:tblGrid>
              <a:tr h="3168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Macro type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Context macro equivalent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</a:tr>
              <a:tr h="3312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smtClean="0">
                          <a:latin typeface="Courier New" pitchFamily="49" charset="0"/>
                          <a:cs typeface="Courier New" pitchFamily="49" charset="0"/>
                        </a:rPr>
                        <a:t>{@&lt;</a:t>
                      </a:r>
                      <a:r>
                        <a:rPr lang="en-US" sz="1300" b="0" dirty="0" err="1" smtClean="0">
                          <a:latin typeface="Courier New" pitchFamily="49" charset="0"/>
                          <a:cs typeface="Courier New" pitchFamily="49" charset="0"/>
                        </a:rPr>
                        <a:t>cookie_name</a:t>
                      </a:r>
                      <a:r>
                        <a:rPr lang="en-US" sz="1300" b="0" dirty="0" smtClean="0">
                          <a:latin typeface="Courier New" pitchFamily="49" charset="0"/>
                          <a:cs typeface="Courier New" pitchFamily="49" charset="0"/>
                        </a:rPr>
                        <a:t>&gt;@}</a:t>
                      </a:r>
                      <a:endParaRPr lang="en-US" sz="1300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smtClean="0">
                          <a:latin typeface="Courier New" pitchFamily="49" charset="0"/>
                          <a:cs typeface="Courier New" pitchFamily="49" charset="0"/>
                        </a:rPr>
                        <a:t>{%</a:t>
                      </a:r>
                      <a:r>
                        <a:rPr lang="en-US" sz="1300" b="1" dirty="0" smtClean="0">
                          <a:latin typeface="Courier New" pitchFamily="49" charset="0"/>
                          <a:cs typeface="Courier New" pitchFamily="49" charset="0"/>
                        </a:rPr>
                        <a:t>Cookie</a:t>
                      </a:r>
                      <a:r>
                        <a:rPr lang="en-US" sz="1300" b="0" dirty="0">
                          <a:latin typeface="Courier New" pitchFamily="49" charset="0"/>
                          <a:cs typeface="Courier New" pitchFamily="49" charset="0"/>
                        </a:rPr>
                        <a:t>.&lt;</a:t>
                      </a:r>
                      <a:r>
                        <a:rPr lang="en-US" sz="1300" b="0" dirty="0" err="1">
                          <a:latin typeface="Courier New" pitchFamily="49" charset="0"/>
                          <a:cs typeface="Courier New" pitchFamily="49" charset="0"/>
                        </a:rPr>
                        <a:t>cookie_name</a:t>
                      </a:r>
                      <a:r>
                        <a:rPr lang="en-US" sz="1300" b="0" dirty="0" smtClean="0">
                          <a:latin typeface="Courier New" pitchFamily="49" charset="0"/>
                          <a:cs typeface="Courier New" pitchFamily="49" charset="0"/>
                        </a:rPr>
                        <a:t>&gt;%}</a:t>
                      </a:r>
                      <a:endParaRPr lang="en-US" sz="1300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smtClean="0">
                          <a:latin typeface="Courier New" pitchFamily="49" charset="0"/>
                          <a:cs typeface="Courier New" pitchFamily="49" charset="0"/>
                        </a:rPr>
                        <a:t>{#&lt;</a:t>
                      </a:r>
                      <a:r>
                        <a:rPr lang="en-US" sz="1300" b="0" dirty="0" err="1" smtClean="0">
                          <a:latin typeface="Courier New" pitchFamily="49" charset="0"/>
                          <a:cs typeface="Courier New" pitchFamily="49" charset="0"/>
                        </a:rPr>
                        <a:t>custom_macro_expression</a:t>
                      </a:r>
                      <a:r>
                        <a:rPr lang="en-US" sz="1300" b="0" dirty="0" smtClean="0">
                          <a:latin typeface="Courier New" pitchFamily="49" charset="0"/>
                          <a:cs typeface="Courier New" pitchFamily="49" charset="0"/>
                        </a:rPr>
                        <a:t>&gt;#}</a:t>
                      </a:r>
                      <a:endParaRPr lang="en-US" sz="1300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0" dirty="0" smtClean="0">
                          <a:latin typeface="Courier New" pitchFamily="49" charset="0"/>
                          <a:cs typeface="Courier New" pitchFamily="49" charset="0"/>
                        </a:rPr>
                        <a:t>{%</a:t>
                      </a:r>
                      <a:r>
                        <a:rPr lang="en-US" sz="1150" b="1" dirty="0" smtClean="0">
                          <a:latin typeface="Courier New" pitchFamily="49" charset="0"/>
                          <a:cs typeface="Courier New" pitchFamily="49" charset="0"/>
                        </a:rPr>
                        <a:t>Custom</a:t>
                      </a:r>
                      <a:r>
                        <a:rPr lang="en-US" sz="1150" b="0" dirty="0">
                          <a:latin typeface="Courier New" pitchFamily="49" charset="0"/>
                          <a:cs typeface="Courier New" pitchFamily="49" charset="0"/>
                        </a:rPr>
                        <a:t>.&lt;</a:t>
                      </a:r>
                      <a:r>
                        <a:rPr lang="en-US" sz="1150" b="0" dirty="0" err="1">
                          <a:latin typeface="Courier New" pitchFamily="49" charset="0"/>
                          <a:cs typeface="Courier New" pitchFamily="49" charset="0"/>
                        </a:rPr>
                        <a:t>custom_macro_expression</a:t>
                      </a:r>
                      <a:r>
                        <a:rPr lang="en-US" sz="1150" b="0" dirty="0" smtClean="0">
                          <a:latin typeface="Courier New" pitchFamily="49" charset="0"/>
                          <a:cs typeface="Courier New" pitchFamily="49" charset="0"/>
                        </a:rPr>
                        <a:t>&gt;%}</a:t>
                      </a:r>
                      <a:endParaRPr lang="en-US" sz="1150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smtClean="0">
                          <a:latin typeface="Courier New" pitchFamily="49" charset="0"/>
                          <a:cs typeface="Courier New" pitchFamily="49" charset="0"/>
                        </a:rPr>
                        <a:t>{&amp;&lt;path&gt;&amp;}</a:t>
                      </a:r>
                      <a:endParaRPr lang="en-US" sz="1300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smtClean="0">
                          <a:latin typeface="Courier New" pitchFamily="49" charset="0"/>
                          <a:cs typeface="Courier New" pitchFamily="49" charset="0"/>
                        </a:rPr>
                        <a:t>{%</a:t>
                      </a:r>
                      <a:r>
                        <a:rPr lang="en-US" sz="1300" b="1" dirty="0" smtClean="0">
                          <a:latin typeface="Courier New" pitchFamily="49" charset="0"/>
                          <a:cs typeface="Courier New" pitchFamily="49" charset="0"/>
                        </a:rPr>
                        <a:t>Path</a:t>
                      </a:r>
                      <a:r>
                        <a:rPr lang="en-US" sz="1300" b="0" dirty="0">
                          <a:latin typeface="Courier New" pitchFamily="49" charset="0"/>
                          <a:cs typeface="Courier New" pitchFamily="49" charset="0"/>
                        </a:rPr>
                        <a:t>.&lt;path</a:t>
                      </a:r>
                      <a:r>
                        <a:rPr lang="en-US" sz="1300" b="0" dirty="0" smtClean="0">
                          <a:latin typeface="Courier New" pitchFamily="49" charset="0"/>
                          <a:cs typeface="Courier New" pitchFamily="49" charset="0"/>
                        </a:rPr>
                        <a:t>&gt;%}</a:t>
                      </a:r>
                      <a:endParaRPr lang="en-US" sz="1300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smtClean="0">
                          <a:latin typeface="Courier New" pitchFamily="49" charset="0"/>
                          <a:cs typeface="Courier New" pitchFamily="49" charset="0"/>
                        </a:rPr>
                        <a:t>{?&lt;</a:t>
                      </a:r>
                      <a:r>
                        <a:rPr lang="en-US" sz="1300" b="0" dirty="0" err="1">
                          <a:latin typeface="Courier New" pitchFamily="49" charset="0"/>
                          <a:cs typeface="Courier New" pitchFamily="49" charset="0"/>
                        </a:rPr>
                        <a:t>query_string_key</a:t>
                      </a:r>
                      <a:r>
                        <a:rPr lang="en-US" sz="1300" b="0" dirty="0" smtClean="0">
                          <a:latin typeface="Courier New" pitchFamily="49" charset="0"/>
                          <a:cs typeface="Courier New" pitchFamily="49" charset="0"/>
                        </a:rPr>
                        <a:t>&gt;?}</a:t>
                      </a:r>
                      <a:endParaRPr lang="en-US" sz="1300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smtClean="0">
                          <a:latin typeface="Courier New" pitchFamily="49" charset="0"/>
                          <a:cs typeface="Courier New" pitchFamily="49" charset="0"/>
                        </a:rPr>
                        <a:t>{%</a:t>
                      </a:r>
                      <a:r>
                        <a:rPr lang="en-US" sz="1300" b="1" dirty="0" err="1" smtClean="0">
                          <a:latin typeface="Courier New" pitchFamily="49" charset="0"/>
                          <a:cs typeface="Courier New" pitchFamily="49" charset="0"/>
                        </a:rPr>
                        <a:t>QueryString</a:t>
                      </a:r>
                      <a:r>
                        <a:rPr lang="en-US" sz="1300" b="0" dirty="0">
                          <a:latin typeface="Courier New" pitchFamily="49" charset="0"/>
                          <a:cs typeface="Courier New" pitchFamily="49" charset="0"/>
                        </a:rPr>
                        <a:t>.&lt;key</a:t>
                      </a:r>
                      <a:r>
                        <a:rPr lang="en-US" sz="1300" b="0" dirty="0" smtClean="0">
                          <a:latin typeface="Courier New" pitchFamily="49" charset="0"/>
                          <a:cs typeface="Courier New" pitchFamily="49" charset="0"/>
                        </a:rPr>
                        <a:t>&gt;%}</a:t>
                      </a:r>
                      <a:endParaRPr lang="en-US" sz="1300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40374"/>
            <a:ext cx="5857884" cy="868346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K# Facts &amp; Syntax</a:t>
            </a:r>
            <a:endParaRPr lang="cs-CZ" sz="3200" b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285852" y="764704"/>
            <a:ext cx="753462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85852" y="1052736"/>
            <a:ext cx="7318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en-US" b="1" dirty="0"/>
          </a:p>
          <a:p>
            <a:pPr marL="285750" indent="-285750">
              <a:buFont typeface="Arial" pitchFamily="34" charset="0"/>
              <a:buChar char="•"/>
            </a:pPr>
            <a:endParaRPr lang="en-US" b="1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1285852" y="1052736"/>
            <a:ext cx="7318596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buFont typeface="Arial" pitchFamily="34" charset="0"/>
              <a:buChar char="•"/>
            </a:pPr>
            <a:r>
              <a:rPr lang="en-US" sz="1400" dirty="0"/>
              <a:t>K# creates hierarchical structure from all the objects available in the current context</a:t>
            </a:r>
            <a:r>
              <a:rPr lang="en-US" sz="1400" dirty="0" smtClean="0"/>
              <a:t>,</a:t>
            </a:r>
          </a:p>
          <a:p>
            <a:pPr marL="285750" lvl="1" indent="-285750">
              <a:buFont typeface="Arial" pitchFamily="34" charset="0"/>
              <a:buChar char="•"/>
            </a:pPr>
            <a:endParaRPr lang="en-US" sz="1400" dirty="0"/>
          </a:p>
          <a:p>
            <a:pPr marL="742950" lvl="2" indent="-285750">
              <a:buFont typeface="Arial" pitchFamily="34" charset="0"/>
              <a:buChar char="•"/>
            </a:pPr>
            <a:r>
              <a:rPr lang="en-US" sz="1400" dirty="0" smtClean="0"/>
              <a:t>Testing </a:t>
            </a:r>
            <a:r>
              <a:rPr lang="en-US" sz="1400" dirty="0"/>
              <a:t>tool available at </a:t>
            </a:r>
            <a:r>
              <a:rPr lang="en-US" sz="1400" i="1" dirty="0" smtClean="0"/>
              <a:t>~/CMSAdminControls/UI/Macros/ObjectBrowser.aspx</a:t>
            </a:r>
            <a:r>
              <a:rPr lang="en-US" sz="1400" dirty="0" smtClean="0"/>
              <a:t>,</a:t>
            </a:r>
            <a:endParaRPr lang="en-US" sz="1400" dirty="0"/>
          </a:p>
          <a:p>
            <a:pPr marL="285750" lvl="2" indent="-285750">
              <a:buFont typeface="Arial" pitchFamily="34" charset="0"/>
              <a:buChar char="•"/>
            </a:pPr>
            <a:endParaRPr lang="en-US" sz="1400" dirty="0" smtClean="0"/>
          </a:p>
          <a:p>
            <a:pPr marL="285750" lvl="2" indent="-285750">
              <a:buFont typeface="Arial" pitchFamily="34" charset="0"/>
              <a:buChar char="•"/>
            </a:pPr>
            <a:r>
              <a:rPr lang="en-US" sz="1400" dirty="0" smtClean="0"/>
              <a:t>To </a:t>
            </a:r>
            <a:r>
              <a:rPr lang="en-US" sz="1400" dirty="0"/>
              <a:t>retrieve context information you can access one of the following collections: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/>
          </a:p>
          <a:p>
            <a:pPr marL="742950" lvl="5" indent="-285750">
              <a:buFont typeface="Arial" pitchFamily="34" charset="0"/>
              <a:buChar char="•"/>
            </a:pPr>
            <a:r>
              <a:rPr lang="en-US" sz="1400" b="1" dirty="0"/>
              <a:t>CMSContext</a:t>
            </a:r>
            <a:r>
              <a:rPr lang="en-US" sz="1400" dirty="0"/>
              <a:t> – Complete information on the current request related objects – user, document, client browser, page template, CSS, website, settings, etc.,</a:t>
            </a:r>
          </a:p>
          <a:p>
            <a:pPr marL="742950" lvl="6" indent="-285750"/>
            <a:endParaRPr lang="en-US" sz="1400" dirty="0"/>
          </a:p>
          <a:p>
            <a:pPr marL="742950" lvl="6" indent="-285750"/>
            <a:r>
              <a:rPr lang="en-US" sz="1200" dirty="0"/>
              <a:t>	</a:t>
            </a:r>
            <a:r>
              <a:rPr lang="en-US" sz="1200" dirty="0" smtClean="0"/>
              <a:t>	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{%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CMSContext.CurrentSite.SiteName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%}</a:t>
            </a:r>
          </a:p>
          <a:p>
            <a:pPr marL="742950" lvl="5" indent="-285750">
              <a:buFont typeface="Arial" pitchFamily="34" charset="0"/>
              <a:buChar char="•"/>
            </a:pPr>
            <a:endParaRPr lang="en-US" sz="1400" dirty="0"/>
          </a:p>
          <a:p>
            <a:pPr marL="742950" lvl="5" indent="-285750">
              <a:buFont typeface="Arial" pitchFamily="34" charset="0"/>
              <a:buChar char="•"/>
            </a:pPr>
            <a:r>
              <a:rPr lang="en-US" sz="1400" b="1" dirty="0" err="1"/>
              <a:t>CommunityContext</a:t>
            </a:r>
            <a:r>
              <a:rPr lang="en-US" sz="1400" dirty="0"/>
              <a:t> – Information on current group and other community related objects,</a:t>
            </a:r>
          </a:p>
          <a:p>
            <a:pPr marL="742950" lvl="5" indent="-285750"/>
            <a:r>
              <a:rPr lang="en-US" sz="1400" dirty="0"/>
              <a:t> </a:t>
            </a:r>
          </a:p>
          <a:p>
            <a:pPr marL="742950" lvl="6" indent="-285750"/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		{%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CommunityContext.CurrentGroup.GroupCreatedWhen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%}</a:t>
            </a:r>
          </a:p>
          <a:p>
            <a:pPr marL="742950" lvl="5" indent="-285750">
              <a:buFont typeface="Arial" pitchFamily="34" charset="0"/>
              <a:buChar char="•"/>
            </a:pPr>
            <a:endParaRPr lang="en-US" sz="1400" dirty="0"/>
          </a:p>
          <a:p>
            <a:pPr marL="742950" lvl="5" indent="-285750">
              <a:buFont typeface="Arial" pitchFamily="34" charset="0"/>
              <a:buChar char="•"/>
            </a:pPr>
            <a:r>
              <a:rPr lang="en-US" sz="1400" b="1" dirty="0" err="1"/>
              <a:t>EcommerceContext</a:t>
            </a:r>
            <a:r>
              <a:rPr lang="en-US" sz="1400" dirty="0"/>
              <a:t> – E-commerce related data valid for the current request, </a:t>
            </a:r>
          </a:p>
          <a:p>
            <a:pPr marL="742950" lvl="5" indent="-285750"/>
            <a:r>
              <a:rPr lang="en-US" sz="1400" dirty="0"/>
              <a:t> </a:t>
            </a:r>
          </a:p>
          <a:p>
            <a:pPr marL="742950" lvl="6" indent="-285750"/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		{%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EcommerceContext.CurrentCustomer.CustomerLastName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%}</a:t>
            </a:r>
          </a:p>
          <a:p>
            <a:pPr marL="742950" lvl="5" indent="-285750">
              <a:buFont typeface="Arial" pitchFamily="34" charset="0"/>
              <a:buChar char="•"/>
            </a:pPr>
            <a:endParaRPr lang="en-US" sz="1400" dirty="0"/>
          </a:p>
          <a:p>
            <a:pPr marL="742950" lvl="5" indent="-285750">
              <a:buFont typeface="Arial" pitchFamily="34" charset="0"/>
              <a:buChar char="•"/>
            </a:pPr>
            <a:r>
              <a:rPr lang="en-US" sz="1400" b="1" dirty="0" err="1"/>
              <a:t>ForumContext</a:t>
            </a:r>
            <a:r>
              <a:rPr lang="en-US" sz="1400" dirty="0"/>
              <a:t> – Forums related information,</a:t>
            </a:r>
          </a:p>
          <a:p>
            <a:pPr marL="742950" lvl="5" indent="-285750"/>
            <a:r>
              <a:rPr lang="en-US" sz="1400" dirty="0"/>
              <a:t> </a:t>
            </a:r>
          </a:p>
          <a:p>
            <a:pPr marL="742950" lvl="6" indent="-285750"/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		{%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ForumContext.CurrentForum.ForumName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%}</a:t>
            </a:r>
          </a:p>
        </p:txBody>
      </p:sp>
    </p:spTree>
    <p:extLst>
      <p:ext uri="{BB962C8B-B14F-4D97-AF65-F5344CB8AC3E}">
        <p14:creationId xmlns:p14="http://schemas.microsoft.com/office/powerpoint/2010/main" val="3160709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40374"/>
            <a:ext cx="5857884" cy="868346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K# Facts &amp; Syntax</a:t>
            </a:r>
            <a:endParaRPr lang="cs-CZ" sz="3200" b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285852" y="764704"/>
            <a:ext cx="753462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85852" y="1052736"/>
            <a:ext cx="7318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en-US" b="1" dirty="0"/>
          </a:p>
          <a:p>
            <a:pPr marL="285750" indent="-285750">
              <a:buFont typeface="Arial" pitchFamily="34" charset="0"/>
              <a:buChar char="•"/>
            </a:pPr>
            <a:endParaRPr lang="en-US" b="1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1285852" y="1052736"/>
            <a:ext cx="731859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itchFamily="34" charset="0"/>
              <a:buChar char="•"/>
            </a:pPr>
            <a:r>
              <a:rPr lang="en-US" sz="1400" b="1" dirty="0" err="1"/>
              <a:t>MediaLibraryContext</a:t>
            </a:r>
            <a:r>
              <a:rPr lang="en-US" sz="1400" dirty="0"/>
              <a:t> – Media library data collection,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sz="1400" dirty="0"/>
          </a:p>
          <a:p>
            <a:pPr lvl="1"/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	{%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MediaLibraryContext.CurrentMediaLibrary.LibraryLastModified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%}</a:t>
            </a:r>
            <a:endParaRPr lang="en-US" sz="1400" dirty="0"/>
          </a:p>
          <a:p>
            <a:pPr lvl="1"/>
            <a:r>
              <a:rPr lang="en-US" sz="1200" dirty="0">
                <a:latin typeface="Courier New" pitchFamily="49" charset="0"/>
                <a:cs typeface="Courier New" pitchFamily="49" charset="0"/>
              </a:rPr>
              <a:t>	</a:t>
            </a:r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pPr lvl="2"/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Use </a:t>
            </a:r>
            <a:r>
              <a:rPr lang="en-US" sz="1400" dirty="0"/>
              <a:t>K# and context macros to access any global or site specific object through the following selectors:</a:t>
            </a:r>
          </a:p>
          <a:p>
            <a:r>
              <a:rPr lang="en-US" sz="1400" dirty="0"/>
              <a:t> 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b="1" dirty="0" err="1"/>
              <a:t>GlobalObjects</a:t>
            </a:r>
            <a:r>
              <a:rPr lang="en-US" sz="1400" dirty="0"/>
              <a:t> – Provides access to all global objects </a:t>
            </a:r>
            <a:r>
              <a:rPr lang="en-US" sz="1400" dirty="0" smtClean="0"/>
              <a:t>available,</a:t>
            </a:r>
          </a:p>
          <a:p>
            <a:pPr lvl="1"/>
            <a:endParaRPr lang="en-US" sz="1400" dirty="0"/>
          </a:p>
          <a:p>
            <a:pPr lvl="1"/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	{%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GlobalObjects.Users.Administrator.UserID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%}</a:t>
            </a:r>
            <a:endParaRPr lang="en-US" sz="1400" dirty="0"/>
          </a:p>
          <a:p>
            <a:pPr marL="742950" lvl="1" indent="-285750">
              <a:buFont typeface="Arial" pitchFamily="34" charset="0"/>
              <a:buChar char="•"/>
            </a:pPr>
            <a:endParaRPr lang="en-US" sz="14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b="1" dirty="0" err="1"/>
              <a:t>SiteObjects</a:t>
            </a:r>
            <a:r>
              <a:rPr lang="en-US" sz="1400" dirty="0"/>
              <a:t> – The same as above but includes only current site objects</a:t>
            </a:r>
            <a:r>
              <a:rPr lang="en-US" sz="1400" dirty="0" smtClean="0"/>
              <a:t>.,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sz="1400" dirty="0"/>
          </a:p>
          <a:p>
            <a:pPr lvl="2"/>
            <a:r>
              <a:rPr lang="en-US" sz="1200" dirty="0">
                <a:latin typeface="Courier New" pitchFamily="49" charset="0"/>
                <a:cs typeface="Courier New" pitchFamily="49" charset="0"/>
              </a:rPr>
              <a:t>{%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SiteObjects.Roles.CMSBasicUsers.RoleID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%}</a:t>
            </a:r>
            <a:endParaRPr lang="en-US" sz="1200" dirty="0"/>
          </a:p>
          <a:p>
            <a:pPr marL="742950" lvl="1" indent="-285750">
              <a:buFont typeface="Arial" pitchFamily="34" charset="0"/>
              <a:buChar char="•"/>
            </a:pPr>
            <a:endParaRPr lang="en-US" sz="1400" dirty="0" smtClean="0"/>
          </a:p>
          <a:p>
            <a:pPr marL="742950" lvl="1" indent="-285750">
              <a:buFont typeface="Arial" pitchFamily="34" charset="0"/>
              <a:buChar char="•"/>
            </a:pP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4111515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40374"/>
            <a:ext cx="5857884" cy="868346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K# Facts &amp; Syntax</a:t>
            </a:r>
            <a:endParaRPr lang="cs-CZ" sz="3200" b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285852" y="764704"/>
            <a:ext cx="753462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85852" y="1052736"/>
            <a:ext cx="7318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en-US" b="1" dirty="0"/>
          </a:p>
          <a:p>
            <a:pPr marL="285750" indent="-285750">
              <a:buFont typeface="Arial" pitchFamily="34" charset="0"/>
              <a:buChar char="•"/>
            </a:pPr>
            <a:endParaRPr lang="en-US" b="1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1285852" y="1052736"/>
            <a:ext cx="7318596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Several ways how you can actually access value in the data context item,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/>
          </a:p>
          <a:p>
            <a:pPr lvl="2"/>
            <a:r>
              <a:rPr lang="en-US" sz="1400" dirty="0"/>
              <a:t>For example to access </a:t>
            </a:r>
            <a:r>
              <a:rPr lang="en-US" sz="1400" dirty="0" smtClean="0"/>
              <a:t>current website home page data you can use</a:t>
            </a:r>
            <a:endParaRPr lang="en-US" sz="1400" dirty="0"/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1371600" lvl="2"/>
            <a:r>
              <a:rPr lang="en-US" sz="1200" dirty="0">
                <a:latin typeface="Courier New" pitchFamily="49" charset="0"/>
                <a:cs typeface="Courier New" pitchFamily="49" charset="0"/>
              </a:rPr>
              <a:t>{%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CMSContext.Current.RootDocument.Children.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Home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%}</a:t>
            </a:r>
          </a:p>
          <a:p>
            <a:pPr marL="1371600" lvl="2"/>
            <a:r>
              <a:rPr lang="en-US" sz="1200" dirty="0">
                <a:latin typeface="Courier New" pitchFamily="49" charset="0"/>
                <a:cs typeface="Courier New" pitchFamily="49" charset="0"/>
              </a:rPr>
              <a:t>{%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CMSContext.Current.Documents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["/Home"]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%}</a:t>
            </a:r>
          </a:p>
          <a:p>
            <a:pPr marL="1371600" lvl="2"/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pPr marL="914400" lvl="1"/>
            <a:r>
              <a:rPr lang="en-US" sz="1400" dirty="0"/>
              <a:t>To access document object containing coupled data (data stored outside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CMS_Tree</a:t>
            </a:r>
            <a:r>
              <a:rPr lang="en-US" sz="1400" dirty="0"/>
              <a:t> and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CMS_Document</a:t>
            </a:r>
            <a:r>
              <a:rPr lang="en-US" sz="1400" dirty="0"/>
              <a:t> table) you need to access document through the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WithAllData</a:t>
            </a:r>
            <a:r>
              <a:rPr lang="en-US" sz="1400" dirty="0"/>
              <a:t> selector</a:t>
            </a:r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pPr lvl="2"/>
            <a:endParaRPr lang="en-US" sz="1400" dirty="0" smtClean="0"/>
          </a:p>
          <a:p>
            <a:pPr lvl="2">
              <a:tabLst>
                <a:tab pos="1377950" algn="l"/>
              </a:tabLst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{%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CMSContext.Current.RootDocument.Children.</a:t>
            </a:r>
            <a:r>
              <a:rPr lang="en-US" sz="1100" b="1" dirty="0" err="1" smtClean="0">
                <a:latin typeface="Courier New" pitchFamily="49" charset="0"/>
                <a:cs typeface="Courier New" pitchFamily="49" charset="0"/>
              </a:rPr>
              <a:t>WithAllData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Home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%}</a:t>
            </a:r>
            <a:endParaRPr lang="en-US" sz="1200" dirty="0" smtClean="0"/>
          </a:p>
          <a:p>
            <a:pPr lvl="2">
              <a:tabLst>
                <a:tab pos="137795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{%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CMSContext.Current.Documents.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WithAllData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["/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Home"]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%}</a:t>
            </a:r>
            <a:r>
              <a:rPr lang="en-US" sz="1400" dirty="0" smtClean="0"/>
              <a:t> </a:t>
            </a:r>
          </a:p>
          <a:p>
            <a:pPr lvl="2"/>
            <a:endParaRPr lang="en-US" sz="1400" dirty="0" smtClean="0"/>
          </a:p>
          <a:p>
            <a:pPr lvl="2"/>
            <a:r>
              <a:rPr lang="en-US" sz="1400" dirty="0" smtClean="0"/>
              <a:t>or in case you’re looking for information on CMS Basic Users role</a:t>
            </a:r>
            <a:r>
              <a:rPr lang="en-US" sz="1400" dirty="0"/>
              <a:t> </a:t>
            </a:r>
            <a:endParaRPr lang="en-US" sz="1400" dirty="0" smtClean="0"/>
          </a:p>
          <a:p>
            <a:pPr lvl="2"/>
            <a:endParaRPr lang="en-US" sz="1400" dirty="0"/>
          </a:p>
          <a:p>
            <a:pPr lvl="3"/>
            <a:r>
              <a:rPr lang="en-US" sz="1200" dirty="0">
                <a:latin typeface="Courier New" pitchFamily="49" charset="0"/>
                <a:cs typeface="Courier New" pitchFamily="49" charset="0"/>
              </a:rPr>
              <a:t>{%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SiteObjects.Roles.</a:t>
            </a:r>
            <a:r>
              <a:rPr lang="en-US" sz="1400" b="1" dirty="0" err="1" smtClean="0">
                <a:latin typeface="Courier New" pitchFamily="49" charset="0"/>
                <a:cs typeface="Courier New" pitchFamily="49" charset="0"/>
              </a:rPr>
              <a:t>CMSBasicUsers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%} </a:t>
            </a:r>
          </a:p>
          <a:p>
            <a:pPr lvl="3"/>
            <a:r>
              <a:rPr lang="en-US" sz="1200" dirty="0">
                <a:latin typeface="Courier New" pitchFamily="49" charset="0"/>
                <a:cs typeface="Courier New" pitchFamily="49" charset="0"/>
              </a:rPr>
              <a:t>{%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SiteObjects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["Roles"]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["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CMSBasicUsers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"]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%} </a:t>
            </a:r>
          </a:p>
          <a:p>
            <a:pPr lvl="3"/>
            <a:r>
              <a:rPr lang="en-US" sz="1200" dirty="0">
                <a:latin typeface="Courier New" pitchFamily="49" charset="0"/>
                <a:cs typeface="Courier New" pitchFamily="49" charset="0"/>
              </a:rPr>
              <a:t>{%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SiteObjects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[“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cms.role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”]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["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CMSBasicUsers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"]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%} </a:t>
            </a:r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pPr marL="1657350" lvl="3" indent="-285750">
              <a:buFont typeface="Arial" pitchFamily="34" charset="0"/>
              <a:buChar char="•"/>
            </a:pPr>
            <a:endParaRPr lang="en-US" sz="14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400" dirty="0"/>
              <a:t>K# supports variable declarations and allows you to use variable declared earlier towards the end of the whole text where it was declared,</a:t>
            </a:r>
          </a:p>
          <a:p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pPr lvl="2"/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pPr lvl="2"/>
            <a:endParaRPr lang="en-US" sz="12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172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40374"/>
            <a:ext cx="5857884" cy="868346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K# Facts &amp; Syntax</a:t>
            </a:r>
            <a:endParaRPr lang="cs-CZ" sz="3200" b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285852" y="764704"/>
            <a:ext cx="753462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85852" y="1052736"/>
            <a:ext cx="7318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en-US" b="1" dirty="0"/>
          </a:p>
          <a:p>
            <a:pPr marL="285750" indent="-285750">
              <a:buFont typeface="Arial" pitchFamily="34" charset="0"/>
              <a:buChar char="•"/>
            </a:pPr>
            <a:endParaRPr lang="en-US" b="1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1285852" y="1052736"/>
            <a:ext cx="731859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sz="1400" dirty="0" smtClean="0"/>
              <a:t>K# makes nested macros much simpler and transparent,</a:t>
            </a:r>
          </a:p>
          <a:p>
            <a:pPr marL="285750" lvl="0" indent="-285750">
              <a:buFont typeface="Arial" pitchFamily="34" charset="0"/>
              <a:buChar char="•"/>
            </a:pPr>
            <a:endParaRPr lang="en-US" sz="1400" dirty="0" smtClean="0"/>
          </a:p>
          <a:p>
            <a:pPr lvl="1"/>
            <a:r>
              <a:rPr lang="en-US" sz="1400" dirty="0" smtClean="0"/>
              <a:t>Previous version required you to write something like</a:t>
            </a:r>
          </a:p>
          <a:p>
            <a:pPr marL="285750" lvl="0" indent="-285750">
              <a:buFont typeface="Arial" pitchFamily="34" charset="0"/>
              <a:buChar char="•"/>
            </a:pPr>
            <a:endParaRPr lang="en-US" sz="1400" dirty="0"/>
          </a:p>
          <a:p>
            <a:pPr lvl="1"/>
            <a:r>
              <a:rPr lang="en-US" sz="1200" dirty="0">
                <a:latin typeface="Courier New" pitchFamily="49" charset="0"/>
                <a:cs typeface="Courier New" pitchFamily="49" charset="0"/>
              </a:rPr>
              <a:t>{(1)%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CurrentUser.LastName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|(default){(2)%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CurrentUser.UserName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%(2)}%(1)}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400" dirty="0"/>
              <a:t>	</a:t>
            </a:r>
          </a:p>
          <a:p>
            <a:pPr lvl="1"/>
            <a:r>
              <a:rPr lang="en-US" sz="1400" dirty="0" smtClean="0"/>
              <a:t>You </a:t>
            </a:r>
            <a:r>
              <a:rPr lang="en-US" sz="1400" dirty="0"/>
              <a:t>can achieve the same results using K# and the following expression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{%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name =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CMSContext.CurrentUser.LastName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; (( name != "")? name :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CMSContext.CurrentUser.UserName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; )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%}</a:t>
            </a:r>
          </a:p>
          <a:p>
            <a:pPr lvl="1"/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400" dirty="0"/>
              <a:t>You can </a:t>
            </a:r>
            <a:r>
              <a:rPr lang="en-US" sz="1400" dirty="0" smtClean="0"/>
              <a:t>even </a:t>
            </a:r>
            <a:r>
              <a:rPr lang="en-US" sz="1400" b="1" dirty="0" smtClean="0"/>
              <a:t>combine </a:t>
            </a:r>
            <a:r>
              <a:rPr lang="en-US" sz="1400" b="1" dirty="0"/>
              <a:t>two different </a:t>
            </a:r>
            <a:r>
              <a:rPr lang="en-US" sz="1400" b="1" dirty="0" smtClean="0"/>
              <a:t>types of macros</a:t>
            </a:r>
            <a:r>
              <a:rPr lang="en-US" sz="1400" dirty="0" smtClean="0"/>
              <a:t> </a:t>
            </a:r>
            <a:r>
              <a:rPr lang="en-US" sz="1400" dirty="0"/>
              <a:t>within single </a:t>
            </a:r>
            <a:r>
              <a:rPr lang="en-US" sz="1400" dirty="0" smtClean="0"/>
              <a:t>expression</a:t>
            </a:r>
          </a:p>
          <a:p>
            <a:pPr lvl="1"/>
            <a:endParaRPr lang="en-US" sz="1400" dirty="0"/>
          </a:p>
          <a:p>
            <a:pPr lvl="1"/>
            <a:r>
              <a:rPr lang="en-US" sz="1200" dirty="0">
                <a:latin typeface="Courier New" pitchFamily="49" charset="0"/>
                <a:cs typeface="Courier New" pitchFamily="49" charset="0"/>
              </a:rPr>
              <a:t>{%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OnlineMarketingContext.CurrentContact.ContactLastName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+ " visited this page at " +  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Custom.CurrentDateTime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%}</a:t>
            </a:r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K</a:t>
            </a:r>
            <a:r>
              <a:rPr lang="en-US" sz="1400" dirty="0"/>
              <a:t># </a:t>
            </a:r>
            <a:r>
              <a:rPr lang="en-US" sz="1400" dirty="0" smtClean="0"/>
              <a:t>you can use integrates </a:t>
            </a:r>
            <a:r>
              <a:rPr lang="en-US" sz="1400" dirty="0"/>
              <a:t>with Kentico UI and provides several tools that </a:t>
            </a:r>
            <a:r>
              <a:rPr lang="en-US" sz="1400" dirty="0" smtClean="0"/>
              <a:t>makes </a:t>
            </a:r>
            <a:r>
              <a:rPr lang="en-US" sz="1400" dirty="0"/>
              <a:t>writing macro </a:t>
            </a:r>
            <a:r>
              <a:rPr lang="en-US" sz="1400" dirty="0" smtClean="0"/>
              <a:t>expressions easier,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dirty="0" smtClean="0"/>
              <a:t>Automatic completition,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dirty="0" smtClean="0"/>
              <a:t>Macro selection control,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dirty="0" smtClean="0"/>
              <a:t>Macro condition editor.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2308663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40374"/>
            <a:ext cx="5857884" cy="868346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K# Security</a:t>
            </a:r>
            <a:endParaRPr lang="cs-CZ" sz="3200" b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285852" y="764704"/>
            <a:ext cx="753462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85852" y="1052736"/>
            <a:ext cx="7318596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b="1" dirty="0" smtClean="0"/>
              <a:t>Security</a:t>
            </a:r>
          </a:p>
          <a:p>
            <a:pPr marL="285750" lvl="0" indent="-285750">
              <a:buFont typeface="Arial" pitchFamily="34" charset="0"/>
              <a:buChar char="•"/>
            </a:pPr>
            <a:endParaRPr lang="en-US" sz="14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dirty="0" smtClean="0"/>
              <a:t>When the macro is evaluated permissions are checked for the user that specified the macro – permission of the user content is displayed for aren’t checked at all,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sz="14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dirty="0" smtClean="0"/>
              <a:t>When the macro is defined the ‘#’ appears at the end of the expression to indicate that macro author user identity stamp was just added to the definition,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sz="14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dirty="0" smtClean="0"/>
              <a:t>When the macro is evaluated system checks permission for the user whose identity stamp is coupled with the expression,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sz="14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dirty="0" smtClean="0"/>
              <a:t>Actual value of the stamp hidden in the UI, but stored in the back-end looks something like: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sz="1400" dirty="0"/>
          </a:p>
          <a:p>
            <a:pPr lvl="2"/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{% &lt;macro expression&gt;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|(user)administrator|(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hash)a3309399c0fd38344b57c18b87528b4e15f36b059c59b8cd152e6fd01371da72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%}</a:t>
            </a:r>
          </a:p>
          <a:p>
            <a:pPr lvl="2"/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dirty="0" smtClean="0"/>
              <a:t>Even though you cannot see identity stamp value in the UI it’s still part of the macro and therefore stored as field value in the DB – make sure field length is sufficient for both macro as well as hash,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sz="14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dirty="0" smtClean="0"/>
              <a:t>To avoid signing macro expression insert ‘@’ at the end</a:t>
            </a:r>
          </a:p>
          <a:p>
            <a:pPr lvl="1"/>
            <a:r>
              <a:rPr lang="en-US" sz="1400" dirty="0" smtClean="0"/>
              <a:t>       (instead of ‘#’). Macro is then evaluated as for </a:t>
            </a:r>
          </a:p>
          <a:p>
            <a:pPr lvl="1"/>
            <a:r>
              <a:rPr lang="en-US" sz="1400" dirty="0" smtClean="0"/>
              <a:t>        public user.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9711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4845</TotalTime>
  <Words>584</Words>
  <Application>Microsoft Office PowerPoint</Application>
  <PresentationFormat>On-screen Show (4:3)</PresentationFormat>
  <Paragraphs>177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K# And Kentico EMS – Part 1</vt:lpstr>
      <vt:lpstr>Agenda</vt:lpstr>
      <vt:lpstr>PowerPoint Presentation</vt:lpstr>
      <vt:lpstr>K# Facts &amp; Syntax</vt:lpstr>
      <vt:lpstr>K# Facts &amp; Syntax</vt:lpstr>
      <vt:lpstr>K# Facts &amp; Syntax</vt:lpstr>
      <vt:lpstr>K# Facts &amp; Syntax</vt:lpstr>
      <vt:lpstr>K# Facts &amp; Syntax</vt:lpstr>
      <vt:lpstr>K# Security</vt:lpstr>
      <vt:lpstr>K# Performance</vt:lpstr>
      <vt:lpstr>PowerPoint Presentation</vt:lpstr>
      <vt:lpstr>Questions &amp; Answers</vt:lpstr>
      <vt:lpstr>PowerPoint Presentation</vt:lpstr>
    </vt:vector>
  </TitlesOfParts>
  <Company>Kentico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Title here</dc:title>
  <dc:creator>DrahosP</dc:creator>
  <cp:lastModifiedBy>Karol Jarkovsky</cp:lastModifiedBy>
  <cp:revision>318</cp:revision>
  <dcterms:created xsi:type="dcterms:W3CDTF">2010-05-13T15:27:13Z</dcterms:created>
  <dcterms:modified xsi:type="dcterms:W3CDTF">2012-02-22T17:24:10Z</dcterms:modified>
</cp:coreProperties>
</file>