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317" r:id="rId3"/>
    <p:sldId id="288" r:id="rId4"/>
    <p:sldId id="307" r:id="rId5"/>
    <p:sldId id="316" r:id="rId6"/>
    <p:sldId id="318" r:id="rId7"/>
    <p:sldId id="323" r:id="rId8"/>
    <p:sldId id="319" r:id="rId9"/>
    <p:sldId id="322" r:id="rId10"/>
    <p:sldId id="310" r:id="rId11"/>
    <p:sldId id="312" r:id="rId12"/>
    <p:sldId id="320" r:id="rId13"/>
    <p:sldId id="321" r:id="rId14"/>
    <p:sldId id="313" r:id="rId15"/>
    <p:sldId id="324" r:id="rId16"/>
    <p:sldId id="326" r:id="rId17"/>
    <p:sldId id="327" r:id="rId18"/>
    <p:sldId id="291" r:id="rId19"/>
    <p:sldId id="29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  <a:srgbClr val="B381D9"/>
    <a:srgbClr val="8FE9B3"/>
    <a:srgbClr val="FCA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79543" autoAdjust="0"/>
  </p:normalViewPr>
  <p:slideViewPr>
    <p:cSldViewPr>
      <p:cViewPr>
        <p:scale>
          <a:sx n="100" d="100"/>
          <a:sy n="100" d="100"/>
        </p:scale>
        <p:origin x="-1860" y="3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950E-AF15-4BCF-8E3F-7DA209A23917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0AE6-6741-4598-88DD-3A80BF4D59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9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70AE6-6741-4598-88DD-3A80BF4D59C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529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1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1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gif"/><Relationship Id="rId7" Type="http://schemas.openxmlformats.org/officeDocument/2006/relationships/image" Target="../media/image9.jpeg"/><Relationship Id="rId12" Type="http://schemas.openxmlformats.org/officeDocument/2006/relationships/hyperlink" Target="http://devnet.kentico.com/docs/devguide/scheduling_a_custom_cod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evnet.kentico.com/docs/devguide/amazon_s3.htm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devnet.kentico.com/docs/devguide/filesystemapi_writing_a_custom_provider.htm" TargetMode="External"/><Relationship Id="rId4" Type="http://schemas.microsoft.com/office/2007/relationships/hdphoto" Target="../media/hdphoto1.wdp"/><Relationship Id="rId9" Type="http://schemas.openxmlformats.org/officeDocument/2006/relationships/hyperlink" Target="http://devnet.kentico.com/docs/devguide/azure_storage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ico.com/Support/Consulting/Overview" TargetMode="External"/><Relationship Id="rId2" Type="http://schemas.openxmlformats.org/officeDocument/2006/relationships/hyperlink" Target="mailto:miro@kentic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iis.net/downloads/microsoft/url-rewri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Cm9onOGTge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devnet.kentico.com/docs/devguide/scheduling_a_custom_code.htm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hyperlink" Target="http://devnet.kentico.com/docs/devguide/event_handlers_overview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8640960" cy="107157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Real World Examples – </a:t>
            </a:r>
            <a:r>
              <a:rPr lang="en-US" dirty="0" smtClean="0"/>
              <a:t>Part II</a:t>
            </a:r>
            <a:endParaRPr lang="cs-CZ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/26/2013</a:t>
            </a:r>
            <a:r>
              <a:rPr lang="en-US" dirty="0"/>
              <a:t>			</a:t>
            </a:r>
            <a:r>
              <a:rPr lang="en-US" dirty="0" err="1"/>
              <a:t>Miro</a:t>
            </a:r>
            <a:r>
              <a:rPr lang="en-US" dirty="0"/>
              <a:t> Remias, </a:t>
            </a:r>
            <a:r>
              <a:rPr lang="en-US" dirty="0" smtClean="0"/>
              <a:t>Sr. Solution </a:t>
            </a:r>
            <a:r>
              <a:rPr lang="en-US" dirty="0"/>
              <a:t>Architect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560" y="287030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SCENARIO II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116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Cookie-less domain - 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7" y="1412776"/>
            <a:ext cx="7733403" cy="249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7" y="4221088"/>
            <a:ext cx="8165449" cy="172442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465948" y="3501008"/>
            <a:ext cx="956966" cy="1008112"/>
          </a:xfrm>
          <a:prstGeom prst="downArrow">
            <a:avLst/>
          </a:prstGeom>
          <a:solidFill>
            <a:srgbClr val="00B050">
              <a:alpha val="6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4437247" y="3938492"/>
            <a:ext cx="1203444" cy="145359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3592298" y="1941783"/>
            <a:ext cx="5156166" cy="364635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3995937" y="3408625"/>
            <a:ext cx="4392488" cy="2179515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18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3788783" y="2387179"/>
            <a:ext cx="4815665" cy="3200961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Cookie-less domain </a:t>
            </a:r>
            <a:r>
              <a:rPr lang="en-US" dirty="0" smtClean="0"/>
              <a:t>- II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88955" y="3464041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58287" y="1987706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server(s)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845824" y="2387178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IIS</a:t>
            </a:r>
            <a:endParaRPr lang="en-US" sz="10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610411" cy="61041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15868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RENDERING static resources with CUSTOM cookie-less DOMAIN</a:t>
            </a:r>
            <a:endParaRPr lang="en-US" sz="2000" dirty="0"/>
          </a:p>
        </p:txBody>
      </p:sp>
      <p:sp>
        <p:nvSpPr>
          <p:cNvPr id="45" name="Arc 44"/>
          <p:cNvSpPr/>
          <p:nvPr/>
        </p:nvSpPr>
        <p:spPr>
          <a:xfrm>
            <a:off x="4344314" y="2233927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5053367" y="3342146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13778" y="4510731"/>
            <a:ext cx="259096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82664" y="3974867"/>
            <a:ext cx="94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Output Filter</a:t>
            </a:r>
            <a:endParaRPr lang="en-US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07704" y="2128292"/>
            <a:ext cx="1153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</a:t>
            </a:r>
            <a:r>
              <a:rPr lang="en-US" sz="1000" b="1" dirty="0" smtClean="0"/>
              <a:t>mn.com</a:t>
            </a:r>
            <a:r>
              <a:rPr lang="en-US" sz="1000" dirty="0" smtClean="0"/>
              <a:t>/Home</a:t>
            </a:r>
            <a:endParaRPr lang="en-US" sz="10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6" y="3135139"/>
            <a:ext cx="497584" cy="4975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39774" y="3736503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435717" y="2753417"/>
            <a:ext cx="1162136" cy="122930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508690" y="2801641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Browser</a:t>
            </a:r>
            <a:endParaRPr lang="en-US" sz="1000" b="1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1032898" y="2374513"/>
            <a:ext cx="2345120" cy="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4"/>
          <p:cNvSpPr txBox="1">
            <a:spLocks/>
          </p:cNvSpPr>
          <p:nvPr/>
        </p:nvSpPr>
        <p:spPr>
          <a:xfrm>
            <a:off x="4423231" y="2569791"/>
            <a:ext cx="2322644" cy="610301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2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96" y="2657236"/>
            <a:ext cx="479646" cy="30834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736808" y="2965580"/>
            <a:ext cx="199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Rewrite rule  	Rewrite MAP</a:t>
            </a:r>
            <a:endParaRPr lang="en-US" sz="900" b="1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31" y="2626305"/>
            <a:ext cx="486023" cy="312443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>
          <a:xfrm flipH="1" flipV="1">
            <a:off x="5392756" y="2782526"/>
            <a:ext cx="191797" cy="23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mirekr\Desktop\icons\v_collection\v_collection_png\128x128\plain\tab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74" y="6090372"/>
            <a:ext cx="422413" cy="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664556" y="5811279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Custom table</a:t>
            </a:r>
            <a:endParaRPr lang="en-US" sz="1050" dirty="0"/>
          </a:p>
        </p:txBody>
      </p:sp>
      <p:sp>
        <p:nvSpPr>
          <p:cNvPr id="43" name="Oval 42"/>
          <p:cNvSpPr/>
          <p:nvPr/>
        </p:nvSpPr>
        <p:spPr>
          <a:xfrm>
            <a:off x="5524070" y="6301579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33" y="3899213"/>
            <a:ext cx="1149321" cy="156794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495356" y="4510731"/>
            <a:ext cx="374749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4"/>
          <p:cNvSpPr txBox="1">
            <a:spLocks/>
          </p:cNvSpPr>
          <p:nvPr/>
        </p:nvSpPr>
        <p:spPr>
          <a:xfrm>
            <a:off x="4020887" y="5695863"/>
            <a:ext cx="4367538" cy="973497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01" y="5996374"/>
            <a:ext cx="610411" cy="61041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078585" y="5726007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DB</a:t>
            </a:r>
            <a:endParaRPr lang="en-US" sz="10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414394" y="5037074"/>
            <a:ext cx="325958" cy="824366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038969" y="5037074"/>
            <a:ext cx="0" cy="770324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668221" y="4530828"/>
            <a:ext cx="996335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50357"/>
            <a:ext cx="1149321" cy="156794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339752" y="3948454"/>
            <a:ext cx="1149321" cy="1569843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/>
          </a:p>
        </p:txBody>
      </p:sp>
      <p:pic>
        <p:nvPicPr>
          <p:cNvPr id="65" name="Picture 2" descr="C:\Users\mirekr\Desktop\icons\v_collection\v_collection_png\128x128\plain\code_cshar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16" y="4408558"/>
            <a:ext cx="376781" cy="3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5111907" y="4671610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80208" y="4532358"/>
            <a:ext cx="1035290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87875" y="5025609"/>
            <a:ext cx="96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HTML+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168754" y="5025609"/>
            <a:ext cx="96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HTML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549593" y="4785339"/>
            <a:ext cx="48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+?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270519" y="5588141"/>
            <a:ext cx="140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</a:t>
            </a:r>
            <a:r>
              <a:rPr lang="en-US" sz="1000" b="1" dirty="0" smtClean="0"/>
              <a:t>tatic?.dmn.com</a:t>
            </a:r>
            <a:r>
              <a:rPr lang="en-US" sz="1000" dirty="0" smtClean="0"/>
              <a:t>/img1</a:t>
            </a:r>
          </a:p>
          <a:p>
            <a:r>
              <a:rPr lang="en-US" sz="1000" dirty="0" smtClean="0"/>
              <a:t>static?.dmn.com/img2</a:t>
            </a:r>
            <a:endParaRPr lang="en-US" sz="1000" dirty="0"/>
          </a:p>
          <a:p>
            <a:r>
              <a:rPr lang="en-US" sz="1000" dirty="0" smtClean="0"/>
              <a:t>static?.dmn.com/img3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53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63" y="4681429"/>
            <a:ext cx="494153" cy="491566"/>
          </a:xfrm>
          <a:prstGeom prst="rect">
            <a:avLst/>
          </a:prstGeom>
        </p:spPr>
      </p:pic>
      <p:sp>
        <p:nvSpPr>
          <p:cNvPr id="34" name="Content Placeholder 4"/>
          <p:cNvSpPr txBox="1">
            <a:spLocks/>
          </p:cNvSpPr>
          <p:nvPr/>
        </p:nvSpPr>
        <p:spPr>
          <a:xfrm>
            <a:off x="3607488" y="1941782"/>
            <a:ext cx="5140976" cy="339621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3995937" y="3408626"/>
            <a:ext cx="4392488" cy="1869755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18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3788783" y="2387179"/>
            <a:ext cx="4815665" cy="2879385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Cookie-less domain </a:t>
            </a:r>
            <a:r>
              <a:rPr lang="en-US" dirty="0" smtClean="0"/>
              <a:t>- III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88955" y="3464041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58287" y="1987706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server(s)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845824" y="2387178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IIS</a:t>
            </a:r>
            <a:endParaRPr lang="en-US" sz="10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610411" cy="61041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15868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SETTING cookies to NULL for static domain</a:t>
            </a:r>
            <a:endParaRPr lang="en-US" sz="2000" dirty="0"/>
          </a:p>
        </p:txBody>
      </p:sp>
      <p:sp>
        <p:nvSpPr>
          <p:cNvPr id="45" name="Arc 44"/>
          <p:cNvSpPr/>
          <p:nvPr/>
        </p:nvSpPr>
        <p:spPr>
          <a:xfrm>
            <a:off x="4344314" y="2233927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5053367" y="3342146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398476" y="4121229"/>
            <a:ext cx="1789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RESPONSE HANDLER</a:t>
            </a:r>
            <a:endParaRPr lang="en-US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220388" y="2546879"/>
            <a:ext cx="194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static.dmn.com/img1</a:t>
            </a:r>
            <a:endParaRPr lang="en-US" sz="10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2" y="2993875"/>
            <a:ext cx="497584" cy="4975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76510" y="3595239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272453" y="2612153"/>
            <a:ext cx="1152127" cy="130154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345426" y="2660377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Browser</a:t>
            </a:r>
            <a:endParaRPr lang="en-US" sz="1000" b="1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281089" y="2844655"/>
            <a:ext cx="117256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4"/>
          <p:cNvSpPr txBox="1">
            <a:spLocks/>
          </p:cNvSpPr>
          <p:nvPr/>
        </p:nvSpPr>
        <p:spPr>
          <a:xfrm>
            <a:off x="4423231" y="2569791"/>
            <a:ext cx="2322644" cy="610301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2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96" y="2657236"/>
            <a:ext cx="479646" cy="30834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736808" y="2965580"/>
            <a:ext cx="199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Rewrite rule  	Rewrite MAP</a:t>
            </a:r>
            <a:endParaRPr lang="en-US" sz="900" b="1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31" y="2626305"/>
            <a:ext cx="486023" cy="312443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>
          <a:xfrm flipH="1" flipV="1">
            <a:off x="5392756" y="2782526"/>
            <a:ext cx="191797" cy="23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mirekr\Desktop\icons\v_collection\v_collection_png\128x128\plain\tab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39" y="5843766"/>
            <a:ext cx="422413" cy="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557595" y="5604400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Custom table</a:t>
            </a:r>
            <a:endParaRPr lang="en-US" sz="105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527076" y="4547150"/>
            <a:ext cx="887318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4"/>
          <p:cNvSpPr txBox="1">
            <a:spLocks/>
          </p:cNvSpPr>
          <p:nvPr/>
        </p:nvSpPr>
        <p:spPr>
          <a:xfrm>
            <a:off x="3986612" y="5449258"/>
            <a:ext cx="4367538" cy="816922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26" y="5749768"/>
            <a:ext cx="610411" cy="61041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044310" y="5479401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DB</a:t>
            </a:r>
            <a:endParaRPr lang="en-US" sz="10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414394" y="4954250"/>
            <a:ext cx="230511" cy="648262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070689" y="5073493"/>
            <a:ext cx="1" cy="529018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699941" y="4567247"/>
            <a:ext cx="996335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53" y="2660377"/>
            <a:ext cx="575789" cy="78551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535129" y="2649836"/>
            <a:ext cx="585713" cy="796051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/>
          </a:p>
        </p:txBody>
      </p:sp>
      <p:pic>
        <p:nvPicPr>
          <p:cNvPr id="65" name="Picture 2" descr="C:\Users\mirekr\Desktop\icons\v_collection\v_collection_png\128x128\plain\code_cshar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36" y="4444977"/>
            <a:ext cx="376781" cy="3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6143627" y="4708029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36892" y="3115840"/>
            <a:ext cx="96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HTML+</a:t>
            </a:r>
            <a:endParaRPr lang="en-US" sz="10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30849" y="3130981"/>
            <a:ext cx="194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static.dmn.com/img1</a:t>
            </a:r>
            <a:endParaRPr lang="en-US" sz="10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291550" y="3428757"/>
            <a:ext cx="117256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ultiply 21"/>
          <p:cNvSpPr/>
          <p:nvPr/>
        </p:nvSpPr>
        <p:spPr>
          <a:xfrm>
            <a:off x="5541423" y="4883188"/>
            <a:ext cx="392403" cy="383377"/>
          </a:xfrm>
          <a:prstGeom prst="mathMultiply">
            <a:avLst/>
          </a:prstGeom>
          <a:solidFill>
            <a:srgbClr val="FF00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535129" y="4573180"/>
            <a:ext cx="1840868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3" y="3734423"/>
            <a:ext cx="428061" cy="42806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712552" y="3445887"/>
            <a:ext cx="172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CUTOM </a:t>
            </a:r>
            <a:r>
              <a:rPr lang="en-US" sz="1000" dirty="0" smtClean="0">
                <a:hlinkClick r:id="rId12"/>
              </a:rPr>
              <a:t>scheduled task</a:t>
            </a:r>
            <a:r>
              <a:rPr lang="en-US" sz="1000" dirty="0" smtClean="0"/>
              <a:t> (*)</a:t>
            </a:r>
            <a:endParaRPr lang="en-US" sz="10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625239" y="3262926"/>
            <a:ext cx="1266704" cy="578534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072599" y="2924778"/>
            <a:ext cx="553610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31063" y="6360179"/>
            <a:ext cx="531036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84615" y="6360138"/>
            <a:ext cx="68457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(*)   </a:t>
            </a:r>
            <a:r>
              <a:rPr lang="en-US" sz="900" dirty="0"/>
              <a:t>- </a:t>
            </a:r>
            <a:r>
              <a:rPr lang="en-US" sz="900" dirty="0" smtClean="0"/>
              <a:t>Rule to redirect user from static domain (e.g. static.domain.com) to main domain in case .NET resources are requested (default.aspx).</a:t>
            </a:r>
          </a:p>
        </p:txBody>
      </p:sp>
      <p:sp>
        <p:nvSpPr>
          <p:cNvPr id="66" name="Oval 65"/>
          <p:cNvSpPr/>
          <p:nvPr/>
        </p:nvSpPr>
        <p:spPr>
          <a:xfrm>
            <a:off x="7105973" y="3998118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01238" y="2886788"/>
            <a:ext cx="532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 . .</a:t>
            </a:r>
            <a:endParaRPr lang="en-US" sz="1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969037" y="4261453"/>
            <a:ext cx="107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Client cache</a:t>
            </a:r>
            <a:endParaRPr lang="en-US" sz="1000" dirty="0"/>
          </a:p>
        </p:txBody>
      </p:sp>
      <p:sp>
        <p:nvSpPr>
          <p:cNvPr id="90" name="Rectangle 89"/>
          <p:cNvSpPr/>
          <p:nvPr/>
        </p:nvSpPr>
        <p:spPr>
          <a:xfrm>
            <a:off x="4464179" y="2655568"/>
            <a:ext cx="3321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(*)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78888" y="4450070"/>
            <a:ext cx="820133" cy="24622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RESOURCE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01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560" y="287030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SCENARIO </a:t>
            </a:r>
            <a:r>
              <a:rPr lang="en-US" sz="8000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5053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CDN in Kentico - 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3488"/>
            <a:ext cx="6336704" cy="4604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32" y="2743608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36" y="3607704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11040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2400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27" y="2461452"/>
            <a:ext cx="472867" cy="47286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sp>
        <p:nvSpPr>
          <p:cNvPr id="13" name="Curved Down Arrow 12"/>
          <p:cNvSpPr/>
          <p:nvPr/>
        </p:nvSpPr>
        <p:spPr>
          <a:xfrm rot="19403805">
            <a:off x="1464728" y="2205167"/>
            <a:ext cx="1076960" cy="591496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1092290">
            <a:off x="2544300" y="1562348"/>
            <a:ext cx="3247314" cy="961291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2497025">
            <a:off x="2886713" y="2200810"/>
            <a:ext cx="2253117" cy="961291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5751466">
            <a:off x="2458911" y="3317914"/>
            <a:ext cx="2098186" cy="820124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1063" y="6360179"/>
            <a:ext cx="531036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4615" y="6360138"/>
            <a:ext cx="6845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Average web page contains around 50 resources!</a:t>
            </a:r>
          </a:p>
        </p:txBody>
      </p:sp>
    </p:spTree>
    <p:extLst>
      <p:ext uri="{BB962C8B-B14F-4D97-AF65-F5344CB8AC3E}">
        <p14:creationId xmlns:p14="http://schemas.microsoft.com/office/powerpoint/2010/main" val="36738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CDN in Kentico -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" y="1616358"/>
            <a:ext cx="6336704" cy="4604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24" y="2634325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8" y="3560574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34" y="4463910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0" y="2945270"/>
            <a:ext cx="497584" cy="4975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69" y="2414322"/>
            <a:ext cx="472867" cy="47286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sp>
        <p:nvSpPr>
          <p:cNvPr id="13" name="Curved Down Arrow 12"/>
          <p:cNvSpPr/>
          <p:nvPr/>
        </p:nvSpPr>
        <p:spPr>
          <a:xfrm rot="19403805">
            <a:off x="434970" y="2158037"/>
            <a:ext cx="1076960" cy="591496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1092290">
            <a:off x="1819570" y="1426216"/>
            <a:ext cx="3247314" cy="961291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2497025">
            <a:off x="1856955" y="2153680"/>
            <a:ext cx="2253117" cy="961291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5751466">
            <a:off x="1429153" y="3270784"/>
            <a:ext cx="2098186" cy="820124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94" y="3297700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89" y="4391227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59" y="5202295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14" y="3297701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228184" y="1711302"/>
            <a:ext cx="2592288" cy="2031325"/>
          </a:xfrm>
          <a:prstGeom prst="rect">
            <a:avLst/>
          </a:prstGeom>
          <a:solidFill>
            <a:schemeClr val="bg1">
              <a:lumMod val="65000"/>
              <a:alpha val="21000"/>
            </a:schemeClr>
          </a:solidFill>
          <a:ln>
            <a:solidFill>
              <a:schemeClr val="bg1">
                <a:lumMod val="65000"/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CDN </a:t>
            </a:r>
            <a:r>
              <a:rPr lang="en-US" sz="1400" b="1" dirty="0" smtClean="0"/>
              <a:t>Types</a:t>
            </a:r>
            <a:endParaRPr lang="en-US" sz="1400" b="1" dirty="0"/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PUSH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hlinkClick r:id="rId8"/>
              </a:rPr>
              <a:t>AMAZON S3</a:t>
            </a:r>
            <a:endParaRPr lang="en-US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hlinkClick r:id="rId9"/>
              </a:rPr>
              <a:t>WINDOWS AZURE</a:t>
            </a:r>
            <a:endParaRPr lang="en-US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hlinkClick r:id="rId10"/>
              </a:rPr>
              <a:t>CUSTOM STORAGE </a:t>
            </a:r>
            <a:br>
              <a:rPr lang="en-US" sz="1400" dirty="0" smtClean="0">
                <a:hlinkClick r:id="rId10"/>
              </a:rPr>
            </a:br>
            <a:r>
              <a:rPr lang="en-US" sz="1400" dirty="0" smtClean="0">
                <a:hlinkClick r:id="rId10"/>
              </a:rPr>
              <a:t>PROVIDER </a:t>
            </a:r>
            <a:r>
              <a:rPr lang="en-US" sz="1400" dirty="0" smtClean="0"/>
              <a:t>?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(ORIGIN) </a:t>
            </a:r>
            <a:r>
              <a:rPr lang="en-US" sz="1400" b="1" dirty="0" smtClean="0"/>
              <a:t>PULL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/>
              <a:t>HOW to?</a:t>
            </a:r>
            <a:endParaRPr lang="en-US" sz="7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39" y="4697848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01" y="2070640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31" y="2680550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" y="2424867"/>
            <a:ext cx="383145" cy="383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1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CDN in Kentico – III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5" y="1784381"/>
            <a:ext cx="1680573" cy="22926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63865" y="1782477"/>
            <a:ext cx="1628496" cy="2294595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80765" y="3501008"/>
            <a:ext cx="17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HTML+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7063" y="4649906"/>
            <a:ext cx="234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cdn.dmn.com</a:t>
            </a:r>
            <a:r>
              <a:rPr lang="en-US" sz="1400" dirty="0" smtClean="0"/>
              <a:t>/img1</a:t>
            </a:r>
          </a:p>
          <a:p>
            <a:r>
              <a:rPr lang="en-US" sz="1400" dirty="0" smtClean="0"/>
              <a:t>cdn.dmn.com/img2</a:t>
            </a:r>
            <a:endParaRPr lang="en-US" sz="1400" dirty="0"/>
          </a:p>
          <a:p>
            <a:r>
              <a:rPr lang="en-US" sz="1400" dirty="0" smtClean="0"/>
              <a:t>cdn.dmn.com/img3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02" y="1537838"/>
            <a:ext cx="610411" cy="61041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2358123" y="4979268"/>
            <a:ext cx="5295082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26" y="2224765"/>
            <a:ext cx="497584" cy="4975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78884" y="2826129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974827" y="1843043"/>
            <a:ext cx="1162136" cy="122930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047800" y="1891267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Browser</a:t>
            </a:r>
            <a:endParaRPr lang="en-US" sz="10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788024" y="2105857"/>
            <a:ext cx="200064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40786" y="2084131"/>
            <a:ext cx="43624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55895" y="3212976"/>
            <a:ext cx="0" cy="129614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2274" y="1171352"/>
            <a:ext cx="134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Kentico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3995936" y="1891268"/>
            <a:ext cx="544796" cy="572532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358123" y="4710498"/>
            <a:ext cx="5295082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645991" y="1690238"/>
            <a:ext cx="529508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358123" y="5214554"/>
            <a:ext cx="5295082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60" y="4644566"/>
            <a:ext cx="669404" cy="6694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7925533" y="5530833"/>
            <a:ext cx="99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(ORIGIN)  PULL CDN</a:t>
            </a:r>
            <a:endParaRPr lang="en-US" sz="1400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73" y="5792443"/>
            <a:ext cx="753194" cy="75319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834662" y="1333869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dmn.com/Products</a:t>
            </a:r>
            <a:endParaRPr lang="en-US" sz="1400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187931" y="2360062"/>
            <a:ext cx="533282" cy="2016224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7653205" y="2326154"/>
            <a:ext cx="544657" cy="2016224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541867" y="5530833"/>
            <a:ext cx="263738" cy="346439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450800" y="5445224"/>
            <a:ext cx="266640" cy="347219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14999" y="5464944"/>
            <a:ext cx="99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CACHE</a:t>
            </a:r>
            <a:endParaRPr lang="en-US" sz="1400" b="1" dirty="0"/>
          </a:p>
        </p:txBody>
      </p:sp>
      <p:sp>
        <p:nvSpPr>
          <p:cNvPr id="74" name="Oval 73"/>
          <p:cNvSpPr/>
          <p:nvPr/>
        </p:nvSpPr>
        <p:spPr>
          <a:xfrm>
            <a:off x="4788024" y="2599238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340786" y="4869160"/>
            <a:ext cx="5312419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358123" y="5106619"/>
            <a:ext cx="5312419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349454" y="5319030"/>
            <a:ext cx="5312419" cy="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25068" y="3136894"/>
            <a:ext cx="532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 . 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079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scenario? 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251520" y="1484784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lvl="1"/>
            <a:r>
              <a:rPr lang="en-US" sz="2800" dirty="0"/>
              <a:t>Share your story with us </a:t>
            </a:r>
            <a:r>
              <a:rPr lang="en-US" sz="2800" dirty="0" smtClean="0"/>
              <a:t>… 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	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	consulting@kentico.com</a:t>
            </a:r>
            <a:endParaRPr lang="en-US" sz="28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529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		</a:t>
            </a:r>
            <a:r>
              <a:rPr lang="en-US" sz="2800" b="1" dirty="0" err="1" smtClean="0"/>
              <a:t>Miro</a:t>
            </a:r>
            <a:r>
              <a:rPr lang="en-US" sz="2800" b="1" dirty="0" smtClean="0"/>
              <a:t> Remias</a:t>
            </a:r>
          </a:p>
          <a:p>
            <a:pPr marL="1371600" lvl="3" indent="0">
              <a:buNone/>
            </a:pPr>
            <a:r>
              <a:rPr lang="en-US" sz="1400" dirty="0" smtClean="0"/>
              <a:t>	E</a:t>
            </a:r>
            <a:r>
              <a:rPr lang="en-US" sz="1600" dirty="0" smtClean="0"/>
              <a:t>-mail: </a:t>
            </a:r>
            <a:r>
              <a:rPr lang="en-US" sz="1600" dirty="0" smtClean="0">
                <a:hlinkClick r:id="rId2"/>
              </a:rPr>
              <a:t>miro@kentico.com</a:t>
            </a:r>
            <a:endParaRPr lang="en-US" sz="1600" dirty="0" smtClean="0"/>
          </a:p>
          <a:p>
            <a:pPr marL="1371600" lvl="3" indent="0">
              <a:buNone/>
            </a:pPr>
            <a:r>
              <a:rPr lang="en-US" sz="1600" dirty="0" smtClean="0"/>
              <a:t>C	Consulting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http://www.kentico.com/Support/Consulting/Overview</a:t>
            </a:r>
            <a:endParaRPr lang="en-US" sz="1600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" y="1556792"/>
            <a:ext cx="17761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 – World Wide WAIT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64754" y="161283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web site is </a:t>
            </a:r>
            <a:r>
              <a:rPr lang="en-US" sz="2000" b="1" dirty="0" smtClean="0">
                <a:solidFill>
                  <a:srgbClr val="FF0000"/>
                </a:solidFill>
              </a:rPr>
              <a:t>slow</a:t>
            </a:r>
            <a:r>
              <a:rPr lang="en-US" sz="2000" dirty="0" smtClean="0"/>
              <a:t>. How can I </a:t>
            </a:r>
            <a:r>
              <a:rPr lang="en-US" sz="2000" b="1" dirty="0" smtClean="0">
                <a:solidFill>
                  <a:srgbClr val="00B050"/>
                </a:solidFill>
              </a:rPr>
              <a:t>improve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the performance?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928215" y="4023603"/>
            <a:ext cx="165247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SETUP CACHING</a:t>
            </a:r>
            <a:endParaRPr lang="en-US" sz="1400" b="1" dirty="0"/>
          </a:p>
        </p:txBody>
      </p:sp>
      <p:sp>
        <p:nvSpPr>
          <p:cNvPr id="66" name="Content Placeholder 4"/>
          <p:cNvSpPr txBox="1">
            <a:spLocks/>
          </p:cNvSpPr>
          <p:nvPr/>
        </p:nvSpPr>
        <p:spPr>
          <a:xfrm>
            <a:off x="1971349" y="3707648"/>
            <a:ext cx="2016224" cy="432048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4618974" y="3075224"/>
            <a:ext cx="223224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OPTIMIZE CUSTOM CODE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187068" y="5110411"/>
            <a:ext cx="36004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REDESIGN THE IMPLEMENTATION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27472" y="3805165"/>
            <a:ext cx="162675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GET BETTER HW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604022" y="4783463"/>
            <a:ext cx="161337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MOVE TO CLOUD</a:t>
            </a:r>
            <a:endParaRPr lang="en-US" sz="1400" b="1" dirty="0"/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1402597" y="4721327"/>
            <a:ext cx="2016224" cy="432048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3" name="Content Placeholder 4"/>
          <p:cNvSpPr txBox="1">
            <a:spLocks/>
          </p:cNvSpPr>
          <p:nvPr/>
        </p:nvSpPr>
        <p:spPr>
          <a:xfrm>
            <a:off x="4525194" y="3002202"/>
            <a:ext cx="2304256" cy="432048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4" name="Content Placeholder 4"/>
          <p:cNvSpPr txBox="1">
            <a:spLocks/>
          </p:cNvSpPr>
          <p:nvPr/>
        </p:nvSpPr>
        <p:spPr>
          <a:xfrm>
            <a:off x="4575935" y="3961467"/>
            <a:ext cx="2016224" cy="432048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5" name="Content Placeholder 4"/>
          <p:cNvSpPr txBox="1">
            <a:spLocks/>
          </p:cNvSpPr>
          <p:nvPr/>
        </p:nvSpPr>
        <p:spPr>
          <a:xfrm>
            <a:off x="4020974" y="4937351"/>
            <a:ext cx="2999927" cy="480837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6" name="Content Placeholder 4"/>
          <p:cNvSpPr txBox="1">
            <a:spLocks/>
          </p:cNvSpPr>
          <p:nvPr/>
        </p:nvSpPr>
        <p:spPr>
          <a:xfrm>
            <a:off x="1604022" y="2702585"/>
            <a:ext cx="2016224" cy="432048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1798755" y="2772762"/>
            <a:ext cx="162675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DISABLE FEATURES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385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285750">
              <a:lnSpc>
                <a:spcPct val="120000"/>
              </a:lnSpc>
            </a:pPr>
            <a:r>
              <a:rPr lang="en-US" b="1" dirty="0" smtClean="0"/>
              <a:t>SCENARIO I: Handling redirects in Kentico</a:t>
            </a:r>
          </a:p>
          <a:p>
            <a:pPr marL="914400" lvl="3" indent="-285750">
              <a:lnSpc>
                <a:spcPct val="120000"/>
              </a:lnSpc>
            </a:pPr>
            <a:r>
              <a:rPr lang="en-US" dirty="0" smtClean="0"/>
              <a:t>URL management</a:t>
            </a:r>
          </a:p>
          <a:p>
            <a:pPr marL="914400" lvl="3" indent="-285750">
              <a:lnSpc>
                <a:spcPct val="120000"/>
              </a:lnSpc>
            </a:pPr>
            <a:r>
              <a:rPr lang="en-US" dirty="0" smtClean="0"/>
              <a:t>IIS vs. Application &amp; Performance</a:t>
            </a:r>
          </a:p>
          <a:p>
            <a:pPr marL="457200" lvl="2" indent="-285750">
              <a:lnSpc>
                <a:spcPct val="120000"/>
              </a:lnSpc>
            </a:pPr>
            <a:r>
              <a:rPr lang="en-US" b="1" dirty="0"/>
              <a:t>SCENARIO </a:t>
            </a:r>
            <a:r>
              <a:rPr lang="en-US" b="1" dirty="0" smtClean="0"/>
              <a:t>II</a:t>
            </a:r>
            <a:r>
              <a:rPr lang="en-US" b="1" dirty="0"/>
              <a:t>: </a:t>
            </a:r>
            <a:r>
              <a:rPr lang="en-US" b="1" dirty="0" smtClean="0"/>
              <a:t>Cookie-less domain(s)</a:t>
            </a:r>
            <a:endParaRPr lang="en-US" b="1" dirty="0"/>
          </a:p>
          <a:p>
            <a:pPr marL="457200" lvl="2" indent="-285750">
              <a:lnSpc>
                <a:spcPct val="120000"/>
              </a:lnSpc>
            </a:pPr>
            <a:r>
              <a:rPr lang="en-US" b="1" dirty="0" smtClean="0"/>
              <a:t>SCENARIO III: Implementing CDN in Kentico</a:t>
            </a:r>
          </a:p>
          <a:p>
            <a:pPr marL="914400" lvl="3" indent="-285750">
              <a:lnSpc>
                <a:spcPct val="120000"/>
              </a:lnSpc>
            </a:pPr>
            <a:r>
              <a:rPr lang="en-US" dirty="0" smtClean="0"/>
              <a:t>Pull vs. Push CDN type</a:t>
            </a:r>
          </a:p>
          <a:p>
            <a:pPr marL="1371600" lvl="4" indent="-285750">
              <a:lnSpc>
                <a:spcPct val="120000"/>
              </a:lnSpc>
            </a:pPr>
            <a:r>
              <a:rPr lang="en-US" dirty="0" smtClean="0"/>
              <a:t>Custom Storage Provider vs. </a:t>
            </a:r>
            <a:r>
              <a:rPr lang="en-US" dirty="0"/>
              <a:t>O</a:t>
            </a:r>
            <a:r>
              <a:rPr lang="en-US" dirty="0" smtClean="0"/>
              <a:t>utput filter</a:t>
            </a:r>
          </a:p>
        </p:txBody>
      </p:sp>
    </p:spTree>
    <p:extLst>
      <p:ext uri="{BB962C8B-B14F-4D97-AF65-F5344CB8AC3E}">
        <p14:creationId xmlns:p14="http://schemas.microsoft.com/office/powerpoint/2010/main" val="37780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560" y="287030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SCENARIO 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367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redirects in Kentico - I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8" y="2441471"/>
            <a:ext cx="497584" cy="49758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1918078" y="2437953"/>
            <a:ext cx="409574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32" y="3223962"/>
            <a:ext cx="610411" cy="6104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3326" y="3042835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18078" y="2785782"/>
            <a:ext cx="4104602" cy="105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13096" y="2166145"/>
            <a:ext cx="2147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this </a:t>
            </a:r>
            <a:r>
              <a:rPr lang="en-US" sz="1000" b="1" dirty="0" smtClean="0"/>
              <a:t>page (/</a:t>
            </a:r>
            <a:r>
              <a:rPr lang="en-US" sz="1000" b="1" dirty="0" err="1" smtClean="0"/>
              <a:t>MyCampaign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18567" y="2506814"/>
            <a:ext cx="2423872" cy="24622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Your page is  somewhere else (</a:t>
            </a:r>
            <a:r>
              <a:rPr lang="en-US" sz="1000" b="1" dirty="0" smtClean="0"/>
              <a:t>/Home</a:t>
            </a:r>
            <a:r>
              <a:rPr lang="en-US" sz="1000" dirty="0" smtClean="0"/>
              <a:t>)</a:t>
            </a:r>
            <a:endParaRPr lang="en-US" sz="10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918078" y="3105606"/>
            <a:ext cx="4132436" cy="1844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18078" y="3421328"/>
            <a:ext cx="4114782" cy="0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39650" y="2857422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</a:t>
            </a:r>
            <a:endParaRPr lang="en-US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918567" y="2828295"/>
            <a:ext cx="2147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this </a:t>
            </a:r>
            <a:r>
              <a:rPr lang="en-US" sz="1000" b="1" dirty="0" smtClean="0"/>
              <a:t>page (/Home)</a:t>
            </a:r>
            <a:endParaRPr lang="en-US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918567" y="3136841"/>
            <a:ext cx="231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Here is HTML code of </a:t>
            </a:r>
            <a:r>
              <a:rPr lang="en-US" sz="1000" b="1" dirty="0" smtClean="0"/>
              <a:t>/Home </a:t>
            </a:r>
            <a:r>
              <a:rPr lang="en-US" sz="1000" dirty="0" smtClean="0"/>
              <a:t>page</a:t>
            </a:r>
            <a:endParaRPr lang="en-US" sz="1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91" y="3215808"/>
            <a:ext cx="672075" cy="432048"/>
          </a:xfrm>
          <a:prstGeom prst="rect">
            <a:avLst/>
          </a:prstGeom>
        </p:spPr>
      </p:pic>
      <p:sp>
        <p:nvSpPr>
          <p:cNvPr id="34" name="Content Placeholder 4"/>
          <p:cNvSpPr txBox="1">
            <a:spLocks/>
          </p:cNvSpPr>
          <p:nvPr/>
        </p:nvSpPr>
        <p:spPr>
          <a:xfrm>
            <a:off x="6468511" y="2035098"/>
            <a:ext cx="2376264" cy="189086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6613140" y="2408225"/>
            <a:ext cx="1610608" cy="1575734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542056" y="2113475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server(s)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56063" y="2459938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IIS</a:t>
            </a:r>
            <a:endParaRPr lang="en-US" sz="1000" b="1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6757151" y="2785385"/>
            <a:ext cx="1322586" cy="1185835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18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68" y="4628413"/>
            <a:ext cx="610411" cy="610411"/>
          </a:xfrm>
          <a:prstGeom prst="rect">
            <a:avLst/>
          </a:prstGeom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7642081" y="4351710"/>
            <a:ext cx="1104587" cy="1074903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674739" y="4402271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DB</a:t>
            </a:r>
            <a:endParaRPr lang="en-US" sz="1000" b="1" dirty="0"/>
          </a:p>
        </p:txBody>
      </p:sp>
      <p:cxnSp>
        <p:nvCxnSpPr>
          <p:cNvPr id="44" name="Straight Arrow Connector 43"/>
          <p:cNvCxnSpPr>
            <a:stCxn id="43" idx="0"/>
            <a:endCxn id="40" idx="2"/>
          </p:cNvCxnSpPr>
          <p:nvPr/>
        </p:nvCxnSpPr>
        <p:spPr>
          <a:xfrm flipH="1" flipV="1">
            <a:off x="7418444" y="3971220"/>
            <a:ext cx="740256" cy="431051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"/>
          <p:cNvSpPr txBox="1">
            <a:spLocks/>
          </p:cNvSpPr>
          <p:nvPr/>
        </p:nvSpPr>
        <p:spPr>
          <a:xfrm>
            <a:off x="309269" y="2059749"/>
            <a:ext cx="1152127" cy="122930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82242" y="2107973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Browser</a:t>
            </a:r>
            <a:endParaRPr lang="en-US" sz="1000" b="1" dirty="0"/>
          </a:p>
        </p:txBody>
      </p:sp>
      <p:sp>
        <p:nvSpPr>
          <p:cNvPr id="48" name="Arc 47"/>
          <p:cNvSpPr/>
          <p:nvPr/>
        </p:nvSpPr>
        <p:spPr>
          <a:xfrm>
            <a:off x="7216699" y="2250620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7216698" y="2640917"/>
            <a:ext cx="571873" cy="606308"/>
          </a:xfrm>
          <a:prstGeom prst="arc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1830" y="134624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Performance of redirect on application level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82242" y="4186745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Solution(s)?</a:t>
            </a:r>
          </a:p>
          <a:p>
            <a:pPr lvl="1"/>
            <a:r>
              <a:rPr lang="en-US" sz="2000" dirty="0" smtClean="0"/>
              <a:t>	Don’t use redirect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/>
              <a:t>What is the SEO impact of having duplicate content?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1600" dirty="0" smtClean="0"/>
              <a:t>Solution? </a:t>
            </a:r>
            <a:r>
              <a:rPr lang="en-US" sz="1600" dirty="0" smtClean="0">
                <a:hlinkClick r:id="rId6"/>
              </a:rPr>
              <a:t>CANONICAL </a:t>
            </a:r>
            <a:r>
              <a:rPr lang="en-US" sz="1600" dirty="0" smtClean="0"/>
              <a:t>links</a:t>
            </a:r>
          </a:p>
          <a:p>
            <a:pPr lvl="1"/>
            <a:r>
              <a:rPr lang="en-US" sz="2000" dirty="0" smtClean="0"/>
              <a:t>	Redirect sooner, on IIS?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>
                <a:hlinkClick r:id="rId7"/>
              </a:rPr>
              <a:t>URL Rewrite </a:t>
            </a:r>
            <a:r>
              <a:rPr lang="en-US" sz="1600" dirty="0" smtClean="0"/>
              <a:t>module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1600" dirty="0" smtClean="0"/>
              <a:t>What if I have hundreds / thousands of URL aliases?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1600" dirty="0" smtClean="0"/>
              <a:t>WE NEED URL management!</a:t>
            </a:r>
            <a:r>
              <a:rPr lang="en-US" sz="1600" dirty="0"/>
              <a:t>	</a:t>
            </a:r>
          </a:p>
        </p:txBody>
      </p:sp>
      <p:sp>
        <p:nvSpPr>
          <p:cNvPr id="56" name="Oval 55"/>
          <p:cNvSpPr/>
          <p:nvPr/>
        </p:nvSpPr>
        <p:spPr>
          <a:xfrm>
            <a:off x="2339752" y="2984339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81700" y="2464301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856513" y="4582966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40727" y="5368818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redirects in Kentico - II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10" y="5313972"/>
            <a:ext cx="610411" cy="61041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59475" y="3363219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</a:t>
            </a:r>
            <a:endParaRPr lang="en-US" sz="1000" b="1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1754239" y="1922198"/>
            <a:ext cx="4997274" cy="269696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1950725" y="2288168"/>
            <a:ext cx="4368740" cy="2330991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820229" y="1962756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server(s)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07766" y="2362228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IIS</a:t>
            </a:r>
            <a:endParaRPr lang="en-US" sz="1000" b="1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2098657" y="3327232"/>
            <a:ext cx="4024926" cy="1185835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18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84" y="3664107"/>
            <a:ext cx="610411" cy="610411"/>
          </a:xfrm>
          <a:prstGeom prst="rect">
            <a:avLst/>
          </a:prstGeom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2273724" y="4936310"/>
            <a:ext cx="3819393" cy="1156986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320984" y="4941099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DB</a:t>
            </a:r>
            <a:endParaRPr lang="en-US" sz="1000" b="1" dirty="0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 flipV="1">
            <a:off x="2677382" y="4387821"/>
            <a:ext cx="127563" cy="799499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2609396" y="2143539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1830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URL Rewrite module – Kentico as URL management tool</a:t>
            </a:r>
            <a:endParaRPr lang="en-US" sz="2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15" y="3755281"/>
            <a:ext cx="428061" cy="42806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82519" y="3846200"/>
            <a:ext cx="172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CUTOM </a:t>
            </a:r>
            <a:r>
              <a:rPr lang="en-US" sz="1000" dirty="0" smtClean="0">
                <a:hlinkClick r:id="rId5"/>
              </a:rPr>
              <a:t>scheduled task</a:t>
            </a:r>
            <a:r>
              <a:rPr lang="en-US" sz="1000" dirty="0" smtClean="0"/>
              <a:t> (**)</a:t>
            </a:r>
            <a:endParaRPr lang="en-US" sz="1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39" y="2601346"/>
            <a:ext cx="479646" cy="308344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>
            <a:off x="2975688" y="2122654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788151" y="2909690"/>
            <a:ext cx="199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Rewrite rule  	Rewrite MAP</a:t>
            </a:r>
            <a:endParaRPr lang="en-US" sz="900" b="1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4074983" y="4274518"/>
            <a:ext cx="36138" cy="513054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47561" y="3144381"/>
            <a:ext cx="342657" cy="569159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 descr="C:\Users\mirekr\Desktop\icons\v_collection\v_collection_png\128x128\plain\tab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41" y="5266761"/>
            <a:ext cx="422413" cy="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607772" y="5006985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Custom table </a:t>
            </a:r>
            <a:r>
              <a:rPr lang="en-US" sz="1050" dirty="0" smtClean="0"/>
              <a:t>(***)</a:t>
            </a:r>
            <a:endParaRPr lang="en-US" sz="1050" dirty="0"/>
          </a:p>
        </p:txBody>
      </p:sp>
      <p:pic>
        <p:nvPicPr>
          <p:cNvPr id="66" name="Picture 5" descr="C:\Users\mirekr\Desktop\icons\v_collection\v_collection_png\128x128\plain\tab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58" y="5266761"/>
            <a:ext cx="422413" cy="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779854" y="5004140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Document Alias</a:t>
            </a:r>
            <a:endParaRPr lang="en-US" sz="1100" b="1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4093052" y="4274518"/>
            <a:ext cx="1178611" cy="565627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220097" y="5566063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97107" y="4013123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5580112" y="5187320"/>
            <a:ext cx="739354" cy="290647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44208" y="4436809"/>
            <a:ext cx="2448272" cy="1754326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solidFill>
              <a:schemeClr val="bg1">
                <a:lumMod val="50000"/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A.) </a:t>
            </a:r>
            <a:r>
              <a:rPr lang="en-US" sz="900" b="1" dirty="0" smtClean="0"/>
              <a:t>Static URL </a:t>
            </a:r>
            <a:r>
              <a:rPr lang="en-US" sz="900" dirty="0" smtClean="0"/>
              <a:t>(/</a:t>
            </a:r>
            <a:r>
              <a:rPr lang="en-US" sz="900" dirty="0" err="1" smtClean="0"/>
              <a:t>MyCampaign</a:t>
            </a:r>
            <a:r>
              <a:rPr lang="en-US" sz="900" dirty="0" smtClean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srgbClr val="00B050"/>
                </a:solidFill>
              </a:rPr>
              <a:t>Redirect (301 vs. 302)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srgbClr val="FF0000"/>
                </a:solidFill>
              </a:rPr>
              <a:t>DO NOT redirect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srgbClr val="FF0000"/>
                </a:solidFill>
              </a:rPr>
              <a:t>SEO: canonical link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srgbClr val="FF0000"/>
                </a:solidFill>
              </a:rPr>
              <a:t>MVC or .NET ROUTE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B.) </a:t>
            </a:r>
            <a:r>
              <a:rPr lang="en-US" sz="900" b="1" dirty="0" smtClean="0"/>
              <a:t>Wildcard URL </a:t>
            </a:r>
            <a:r>
              <a:rPr lang="en-US" sz="900" dirty="0" smtClean="0"/>
              <a:t>(/</a:t>
            </a:r>
            <a:r>
              <a:rPr lang="en-US" sz="900" dirty="0" err="1" smtClean="0"/>
              <a:t>MyDeailPage</a:t>
            </a:r>
            <a:r>
              <a:rPr lang="en-US" sz="900" dirty="0" smtClean="0"/>
              <a:t>/{id})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>
                <a:solidFill>
                  <a:srgbClr val="00B050"/>
                </a:solidFill>
              </a:rPr>
              <a:t>Redirect (</a:t>
            </a:r>
            <a:r>
              <a:rPr lang="en-US" sz="900" b="1" dirty="0" smtClean="0">
                <a:solidFill>
                  <a:srgbClr val="00B050"/>
                </a:solidFill>
              </a:rPr>
              <a:t>301 vs. </a:t>
            </a:r>
            <a:r>
              <a:rPr lang="en-US" sz="900" b="1" dirty="0">
                <a:solidFill>
                  <a:srgbClr val="00B050"/>
                </a:solidFill>
              </a:rPr>
              <a:t>302)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>
                <a:solidFill>
                  <a:srgbClr val="FF0000"/>
                </a:solidFill>
              </a:rPr>
              <a:t>DO NOT redirect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900" b="1" dirty="0">
                <a:solidFill>
                  <a:srgbClr val="FF0000"/>
                </a:solidFill>
              </a:rPr>
              <a:t>SEO: canonical link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b="1" dirty="0">
                <a:solidFill>
                  <a:srgbClr val="FF0000"/>
                </a:solidFill>
              </a:rPr>
              <a:t>MVC or .NET </a:t>
            </a:r>
            <a:r>
              <a:rPr lang="en-US" sz="900" b="1" dirty="0" smtClean="0">
                <a:solidFill>
                  <a:srgbClr val="FF0000"/>
                </a:solidFill>
              </a:rPr>
              <a:t>ROUTE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9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74" y="2570415"/>
            <a:ext cx="486023" cy="312443"/>
          </a:xfrm>
          <a:prstGeom prst="rect">
            <a:avLst/>
          </a:prstGeom>
        </p:spPr>
      </p:pic>
      <p:sp>
        <p:nvSpPr>
          <p:cNvPr id="78" name="Content Placeholder 4"/>
          <p:cNvSpPr txBox="1">
            <a:spLocks/>
          </p:cNvSpPr>
          <p:nvPr/>
        </p:nvSpPr>
        <p:spPr>
          <a:xfrm>
            <a:off x="2557567" y="2514457"/>
            <a:ext cx="2322644" cy="733009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2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3444099" y="2726636"/>
            <a:ext cx="191797" cy="23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181886" y="2726637"/>
            <a:ext cx="139098" cy="52083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527410" y="2885808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82088" y="2563905"/>
            <a:ext cx="3321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(*)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413768" y="6309320"/>
            <a:ext cx="531036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18544" y="6309320"/>
            <a:ext cx="47532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(*)   - Any change to rewrite rule file or rewrite map requires application restart to take affect.</a:t>
            </a:r>
          </a:p>
          <a:p>
            <a:r>
              <a:rPr lang="en-US" sz="900" dirty="0" smtClean="0"/>
              <a:t>(**) - Can be replaced with </a:t>
            </a:r>
            <a:r>
              <a:rPr lang="en-US" sz="900" dirty="0" smtClean="0">
                <a:hlinkClick r:id="rId9"/>
              </a:rPr>
              <a:t>global event handler</a:t>
            </a:r>
            <a:r>
              <a:rPr lang="en-US" sz="900" dirty="0" smtClean="0"/>
              <a:t>(s), but does not make much sense because of (*).</a:t>
            </a:r>
          </a:p>
          <a:p>
            <a:r>
              <a:rPr lang="en-US" sz="900" dirty="0" smtClean="0"/>
              <a:t>(***) - Suitable in cases you have list of OLD URLs or migrating existing web site to Kentico.</a:t>
            </a:r>
            <a:endParaRPr lang="en-US" sz="9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8" y="3558793"/>
            <a:ext cx="497584" cy="497584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59908" y="4156054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Editor(s)</a:t>
            </a:r>
            <a:endParaRPr lang="en-US" sz="1000" dirty="0"/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931004" y="3881645"/>
            <a:ext cx="628762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28800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about</a:t>
            </a:r>
          </a:p>
          <a:p>
            <a:pPr marL="1168400" lvl="2" indent="-254000">
              <a:buFont typeface="Arial" pitchFamily="34" charset="0"/>
              <a:buChar char="•"/>
            </a:pPr>
            <a:r>
              <a:rPr lang="en-US" sz="2800" b="1" dirty="0" smtClean="0"/>
              <a:t>https</a:t>
            </a:r>
            <a:r>
              <a:rPr lang="en-US" sz="2800" dirty="0" smtClean="0"/>
              <a:t> </a:t>
            </a:r>
            <a:r>
              <a:rPr lang="en-US" sz="2800" dirty="0"/>
              <a:t>redirects?</a:t>
            </a:r>
          </a:p>
          <a:p>
            <a:pPr marL="1168400" lvl="2" indent="-254000">
              <a:buFont typeface="Arial" pitchFamily="34" charset="0"/>
              <a:buChar char="•"/>
            </a:pPr>
            <a:r>
              <a:rPr lang="en-US" sz="2800" b="1" dirty="0" smtClean="0"/>
              <a:t>domain</a:t>
            </a:r>
            <a:r>
              <a:rPr lang="en-US" sz="2800" dirty="0" smtClean="0"/>
              <a:t> </a:t>
            </a:r>
            <a:r>
              <a:rPr lang="en-US" sz="2800" dirty="0"/>
              <a:t>redirects?</a:t>
            </a:r>
          </a:p>
          <a:p>
            <a:pPr marL="1168400" lvl="2" indent="-254000">
              <a:buFont typeface="Arial" pitchFamily="34" charset="0"/>
              <a:buChar char="•"/>
            </a:pPr>
            <a:r>
              <a:rPr lang="en-US" sz="2800" b="1" dirty="0" smtClean="0"/>
              <a:t>extension</a:t>
            </a:r>
            <a:r>
              <a:rPr lang="en-US" sz="2800" dirty="0" smtClean="0"/>
              <a:t> </a:t>
            </a:r>
            <a:r>
              <a:rPr lang="en-US" sz="2800" dirty="0"/>
              <a:t>redirects</a:t>
            </a:r>
            <a:r>
              <a:rPr lang="en-US" sz="2800" dirty="0" smtClean="0"/>
              <a:t>?</a:t>
            </a:r>
          </a:p>
          <a:p>
            <a:pPr marL="1168400" lvl="2" indent="-254000">
              <a:buFont typeface="Arial" pitchFamily="34" charset="0"/>
              <a:buChar char="•"/>
            </a:pPr>
            <a:r>
              <a:rPr lang="en-US" sz="2800" b="1" dirty="0"/>
              <a:t>l</a:t>
            </a:r>
            <a:r>
              <a:rPr lang="en-US" sz="2800" b="1" dirty="0" smtClean="0"/>
              <a:t>etter case </a:t>
            </a:r>
            <a:r>
              <a:rPr lang="en-US" sz="2800" dirty="0" smtClean="0"/>
              <a:t>redirects?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34" y="3928559"/>
            <a:ext cx="1516653" cy="2069067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883346" y="4085788"/>
            <a:ext cx="492795" cy="442638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277676" y="2139001"/>
            <a:ext cx="3867355" cy="300401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4761418" y="3687050"/>
            <a:ext cx="3023573" cy="1276041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18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4474162" y="2584398"/>
            <a:ext cx="3454845" cy="2558618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redirects in Kentico - III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34622" y="3751692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343666" y="2184925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server(s)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31203" y="2584397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IIS</a:t>
            </a:r>
            <a:endParaRPr lang="en-US" sz="10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87" y="4273516"/>
            <a:ext cx="610411" cy="61041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11830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REDIRECT – CANONICAL LINK(s) – SEO</a:t>
            </a:r>
            <a:r>
              <a:rPr lang="en-US" sz="1600" dirty="0" smtClean="0"/>
              <a:t> (*)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4308707" y="5185874"/>
            <a:ext cx="1395080" cy="78483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solidFill>
              <a:schemeClr val="bg1">
                <a:lumMod val="50000"/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Current URL (</a:t>
            </a:r>
            <a:r>
              <a:rPr lang="en-US" sz="900" b="1" dirty="0" smtClean="0"/>
              <a:t>/</a:t>
            </a:r>
            <a:r>
              <a:rPr lang="en-US" sz="900" b="1" dirty="0" err="1" smtClean="0"/>
              <a:t>MyHome</a:t>
            </a:r>
            <a:r>
              <a:rPr lang="en-US" sz="900" dirty="0" smtClean="0"/>
              <a:t>) is alias of main URL (</a:t>
            </a:r>
            <a:r>
              <a:rPr lang="en-US" sz="900" b="1" dirty="0" smtClean="0"/>
              <a:t>/Home</a:t>
            </a:r>
            <a:r>
              <a:rPr lang="en-US" sz="900" dirty="0" smtClean="0"/>
              <a:t>)</a:t>
            </a:r>
            <a:endParaRPr lang="en-US" sz="900" b="1" dirty="0" smtClean="0">
              <a:solidFill>
                <a:srgbClr val="FF000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45" name="Arc 44"/>
          <p:cNvSpPr/>
          <p:nvPr/>
        </p:nvSpPr>
        <p:spPr>
          <a:xfrm>
            <a:off x="5029693" y="2431146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5738746" y="3539365"/>
            <a:ext cx="571873" cy="606308"/>
          </a:xfrm>
          <a:prstGeom prst="arc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075236" y="4612312"/>
            <a:ext cx="826618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56050" y="3686094"/>
            <a:ext cx="946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 err="1" smtClean="0"/>
              <a:t>MyHome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2812716" y="2061813"/>
            <a:ext cx="946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/</a:t>
            </a:r>
            <a:r>
              <a:rPr lang="en-US" sz="1000" dirty="0" err="1" smtClean="0"/>
              <a:t>MyHome</a:t>
            </a:r>
            <a:endParaRPr lang="en-US" sz="10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6" y="3108260"/>
            <a:ext cx="497584" cy="4975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55274" y="3709624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551217" y="2726538"/>
            <a:ext cx="1152127" cy="130154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624190" y="2774762"/>
            <a:ext cx="967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Browser</a:t>
            </a:r>
            <a:endParaRPr lang="en-US" sz="1000" b="1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1730116" y="2308034"/>
            <a:ext cx="2345120" cy="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730116" y="4607505"/>
            <a:ext cx="826618" cy="0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C:\Users\mirekr\Desktop\icons\v_collection\v_collection_png\128x128\plain\code_csha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72" y="4118716"/>
            <a:ext cx="376781" cy="3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Content Placeholder 4"/>
          <p:cNvSpPr txBox="1">
            <a:spLocks/>
          </p:cNvSpPr>
          <p:nvPr/>
        </p:nvSpPr>
        <p:spPr>
          <a:xfrm>
            <a:off x="5108610" y="2767010"/>
            <a:ext cx="2322644" cy="610301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2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5" y="2854455"/>
            <a:ext cx="479646" cy="30834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422187" y="3162799"/>
            <a:ext cx="199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Rewrite rule  	Rewrite MAP</a:t>
            </a:r>
            <a:endParaRPr lang="en-US" sz="900" b="1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10" y="2823524"/>
            <a:ext cx="486023" cy="312443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>
          <a:xfrm flipH="1" flipV="1">
            <a:off x="6078135" y="2979745"/>
            <a:ext cx="191797" cy="23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83346" y="5619388"/>
            <a:ext cx="821357" cy="200055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rgbClr val="FFC000">
                <a:alpha val="4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CL: /Home</a:t>
            </a:r>
            <a:endParaRPr lang="en-US" sz="700" b="1" dirty="0"/>
          </a:p>
        </p:txBody>
      </p:sp>
      <p:sp>
        <p:nvSpPr>
          <p:cNvPr id="95" name="Oval 94"/>
          <p:cNvSpPr/>
          <p:nvPr/>
        </p:nvSpPr>
        <p:spPr>
          <a:xfrm>
            <a:off x="3253151" y="4455610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13768" y="6309320"/>
            <a:ext cx="531036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18544" y="6309320"/>
            <a:ext cx="684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(*)   </a:t>
            </a:r>
            <a:r>
              <a:rPr lang="en-US" sz="900" dirty="0"/>
              <a:t>- According to Google, the canonical link element is not considered to be a directive, but a hint that the web crawler will "honor strongly“, </a:t>
            </a:r>
            <a:r>
              <a:rPr lang="en-US" sz="900" dirty="0" smtClean="0"/>
              <a:t>but search </a:t>
            </a:r>
            <a:r>
              <a:rPr lang="en-US" sz="900" dirty="0"/>
              <a:t>engine prefers the use of 301 redirects </a:t>
            </a:r>
            <a:r>
              <a:rPr lang="en-US" sz="900" dirty="0" smtClean="0"/>
              <a:t>– </a:t>
            </a:r>
            <a:r>
              <a:rPr lang="en-US" sz="900" b="1" dirty="0" smtClean="0"/>
              <a:t>they can </a:t>
            </a:r>
            <a:r>
              <a:rPr lang="en-US" sz="900" b="1" dirty="0"/>
              <a:t>choose to ignore a canonical </a:t>
            </a:r>
            <a:r>
              <a:rPr lang="en-US" sz="900" b="1" dirty="0" smtClean="0"/>
              <a:t>link</a:t>
            </a:r>
            <a:r>
              <a:rPr lang="en-US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8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redirects in Kentico - EXTRA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1830" y="126876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about replacing hard-coded LINKs / URLs?</a:t>
            </a:r>
          </a:p>
          <a:p>
            <a:endParaRPr lang="en-US" sz="2000" dirty="0" smtClean="0"/>
          </a:p>
          <a:p>
            <a:r>
              <a:rPr lang="en-US" sz="2000" dirty="0" smtClean="0"/>
              <a:t>CUSTOM </a:t>
            </a:r>
            <a:r>
              <a:rPr lang="en-US" sz="2000" b="1" dirty="0" smtClean="0"/>
              <a:t>SEARCH &amp; REPLACE </a:t>
            </a:r>
            <a:r>
              <a:rPr lang="en-US" sz="2000" dirty="0" smtClean="0"/>
              <a:t>MODULE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7" y="2492896"/>
            <a:ext cx="5224266" cy="39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bu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Debugs</Template>
  <TotalTime>9282</TotalTime>
  <Words>627</Words>
  <Application>Microsoft Office PowerPoint</Application>
  <PresentationFormat>On-screen Show (4:3)</PresentationFormat>
  <Paragraphs>192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Debugs</vt:lpstr>
      <vt:lpstr>Real World Examples – Part II</vt:lpstr>
      <vt:lpstr>WWW – World Wide WAIT</vt:lpstr>
      <vt:lpstr>Agenda</vt:lpstr>
      <vt:lpstr>PowerPoint Presentation</vt:lpstr>
      <vt:lpstr>Handling redirects in Kentico - I</vt:lpstr>
      <vt:lpstr>Handling redirects in Kentico - II</vt:lpstr>
      <vt:lpstr>Question?</vt:lpstr>
      <vt:lpstr>Handling redirects in Kentico - III</vt:lpstr>
      <vt:lpstr>Handling redirects in Kentico - EXTRA</vt:lpstr>
      <vt:lpstr>PowerPoint Presentation</vt:lpstr>
      <vt:lpstr>Cookie-less domain - I</vt:lpstr>
      <vt:lpstr>Cookie-less domain - II</vt:lpstr>
      <vt:lpstr>Cookie-less domain - III</vt:lpstr>
      <vt:lpstr>PowerPoint Presentation</vt:lpstr>
      <vt:lpstr>Implementing CDN in Kentico - I</vt:lpstr>
      <vt:lpstr>Implementing CDN in Kentico - II</vt:lpstr>
      <vt:lpstr>Implementing CDN in Kentico – III</vt:lpstr>
      <vt:lpstr>The NEXT scenario? </vt:lpstr>
      <vt:lpstr>Contact</vt:lpstr>
    </vt:vector>
  </TitlesOfParts>
  <Company>Kentico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Kentico CMS Debugs</dc:title>
  <dc:creator>Stepan Kozak</dc:creator>
  <cp:lastModifiedBy>Miro Remias</cp:lastModifiedBy>
  <cp:revision>636</cp:revision>
  <dcterms:created xsi:type="dcterms:W3CDTF">2011-03-25T12:32:48Z</dcterms:created>
  <dcterms:modified xsi:type="dcterms:W3CDTF">2013-07-26T14:47:40Z</dcterms:modified>
</cp:coreProperties>
</file>