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81" r:id="rId2"/>
    <p:sldId id="302" r:id="rId3"/>
    <p:sldId id="307" r:id="rId4"/>
    <p:sldId id="300" r:id="rId5"/>
    <p:sldId id="299" r:id="rId6"/>
    <p:sldId id="301" r:id="rId7"/>
    <p:sldId id="298" r:id="rId8"/>
    <p:sldId id="294" r:id="rId9"/>
    <p:sldId id="303" r:id="rId10"/>
    <p:sldId id="295" r:id="rId11"/>
    <p:sldId id="297" r:id="rId12"/>
    <p:sldId id="308" r:id="rId13"/>
    <p:sldId id="296" r:id="rId14"/>
    <p:sldId id="305" r:id="rId15"/>
    <p:sldId id="316" r:id="rId16"/>
    <p:sldId id="315" r:id="rId17"/>
    <p:sldId id="304" r:id="rId18"/>
    <p:sldId id="309" r:id="rId19"/>
    <p:sldId id="310" r:id="rId20"/>
    <p:sldId id="311" r:id="rId21"/>
    <p:sldId id="312" r:id="rId22"/>
    <p:sldId id="313" r:id="rId23"/>
    <p:sldId id="317" r:id="rId24"/>
    <p:sldId id="314" r:id="rId25"/>
    <p:sldId id="293" r:id="rId26"/>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33"/>
    <a:srgbClr val="F5F5B5"/>
    <a:srgbClr val="F1CF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57" autoAdjust="0"/>
    <p:restoredTop sz="75683" autoAdjust="0"/>
  </p:normalViewPr>
  <p:slideViewPr>
    <p:cSldViewPr>
      <p:cViewPr>
        <p:scale>
          <a:sx n="90" d="100"/>
          <a:sy n="90" d="100"/>
        </p:scale>
        <p:origin x="-2268" y="-6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E2FFAFC-058D-4D5B-8A1D-DE216380607F}" type="datetimeFigureOut">
              <a:rPr lang="en-US" smtClean="0"/>
              <a:t>6/11/2013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9C7C5F-4BC2-4473-9D6F-69F92655EE2A}" type="slidenum">
              <a:rPr lang="en-US" smtClean="0"/>
              <a:t>‹#›</a:t>
            </a:fld>
            <a:endParaRPr lang="en-US" dirty="0"/>
          </a:p>
        </p:txBody>
      </p:sp>
    </p:spTree>
    <p:extLst>
      <p:ext uri="{BB962C8B-B14F-4D97-AF65-F5344CB8AC3E}">
        <p14:creationId xmlns:p14="http://schemas.microsoft.com/office/powerpoint/2010/main" val="34846781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kern="1200" dirty="0" smtClean="0">
                <a:solidFill>
                  <a:schemeClr val="tx1"/>
                </a:solidFill>
                <a:effectLst/>
                <a:latin typeface="+mn-lt"/>
                <a:ea typeface="+mn-ea"/>
                <a:cs typeface="+mn-cs"/>
              </a:rPr>
              <a:t>Harnessing the content beast – Content marketing in the multiscreen world</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Desktops, mobile phones, massive flat screens, TV’s, tablets, netbooks, mini-tablets… the list of devices your customers are using to consume your content keeps growing! Unfortunately, this doesn’t match your marketing budget. When it comes to serving content in today’s world it’s a myriad of screen sizes and effective calls to action. What are your choices? The landscape of consumerism has changed in a few short years allowing our customers more choices for reading, watching, communicating, socializing, shopping, and making purchase decisions. In this webinar we will look at the core concept and practical strategies for making effective and responsive content in the multi-screen world we live in. We will also look at possible frameworks available and how best to integrate this approach with your marketing plan. </a:t>
            </a:r>
          </a:p>
          <a:p>
            <a:r>
              <a:rPr lang="en-US" sz="1200" kern="1200" dirty="0" smtClean="0">
                <a:solidFill>
                  <a:schemeClr val="tx1"/>
                </a:solidFill>
                <a:effectLst/>
                <a:latin typeface="+mn-lt"/>
                <a:ea typeface="+mn-ea"/>
                <a:cs typeface="+mn-cs"/>
              </a:rPr>
              <a:t>Attending this session you will learn: </a:t>
            </a:r>
          </a:p>
          <a:p>
            <a:pPr lvl="0"/>
            <a:r>
              <a:rPr lang="en-US" sz="1200" kern="1200" dirty="0" smtClean="0">
                <a:solidFill>
                  <a:schemeClr val="tx1"/>
                </a:solidFill>
                <a:effectLst/>
                <a:latin typeface="+mn-lt"/>
                <a:ea typeface="+mn-ea"/>
                <a:cs typeface="+mn-cs"/>
              </a:rPr>
              <a:t>Practical strategies to determine the appropriate screen sizes for your content marketing materials.</a:t>
            </a:r>
          </a:p>
          <a:p>
            <a:pPr lvl="0"/>
            <a:r>
              <a:rPr lang="en-US" sz="1200" kern="1200" dirty="0" smtClean="0">
                <a:solidFill>
                  <a:schemeClr val="tx1"/>
                </a:solidFill>
                <a:effectLst/>
                <a:latin typeface="+mn-lt"/>
                <a:ea typeface="+mn-ea"/>
                <a:cs typeface="+mn-cs"/>
              </a:rPr>
              <a:t>Building effective calls to action for multiple screens.</a:t>
            </a:r>
          </a:p>
          <a:p>
            <a:pPr lvl="0"/>
            <a:r>
              <a:rPr lang="en-US" sz="1200" kern="1200" dirty="0" smtClean="0">
                <a:solidFill>
                  <a:schemeClr val="tx1"/>
                </a:solidFill>
                <a:effectLst/>
                <a:latin typeface="+mn-lt"/>
                <a:ea typeface="+mn-ea"/>
                <a:cs typeface="+mn-cs"/>
              </a:rPr>
              <a:t>Practical strategies to use when building your content marketing plan in today’s multi-screen world. </a:t>
            </a:r>
          </a:p>
          <a:p>
            <a:pPr lvl="0"/>
            <a:r>
              <a:rPr lang="en-US" sz="1200" kern="1200" dirty="0" smtClean="0">
                <a:solidFill>
                  <a:schemeClr val="tx1"/>
                </a:solidFill>
                <a:effectLst/>
                <a:latin typeface="+mn-lt"/>
                <a:ea typeface="+mn-ea"/>
                <a:cs typeface="+mn-cs"/>
              </a:rPr>
              <a:t>Decision strategies for deploying content effectively.</a:t>
            </a:r>
          </a:p>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29C7C5F-4BC2-4473-9D6F-69F92655EE2A}" type="slidenum">
              <a:rPr lang="en-US" smtClean="0"/>
              <a:t>1</a:t>
            </a:fld>
            <a:endParaRPr lang="en-US" dirty="0"/>
          </a:p>
        </p:txBody>
      </p:sp>
    </p:spTree>
    <p:extLst>
      <p:ext uri="{BB962C8B-B14F-4D97-AF65-F5344CB8AC3E}">
        <p14:creationId xmlns:p14="http://schemas.microsoft.com/office/powerpoint/2010/main" val="21549256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38320" y="3950812"/>
            <a:ext cx="7486600" cy="1010543"/>
          </a:xfrm>
        </p:spPr>
        <p:txBody>
          <a:bodyPr wrap="square" lIns="0" tIns="0" rIns="0" bIns="0">
            <a:noAutofit/>
          </a:bodyPr>
          <a:lstStyle>
            <a:lvl1pPr algn="l">
              <a:lnSpc>
                <a:spcPts val="4400"/>
              </a:lnSpc>
              <a:defRPr sz="4000" b="1">
                <a:solidFill>
                  <a:schemeClr val="bg1"/>
                </a:solidFill>
              </a:defRPr>
            </a:lvl1pPr>
          </a:lstStyle>
          <a:p>
            <a:r>
              <a:rPr lang="en-US" dirty="0" smtClean="0"/>
              <a:t>Insert the title of your</a:t>
            </a:r>
            <a:br>
              <a:rPr lang="en-US" dirty="0" smtClean="0"/>
            </a:br>
            <a:r>
              <a:rPr lang="en-US" dirty="0" smtClean="0"/>
              <a:t>presentation here</a:t>
            </a:r>
            <a:endParaRPr lang="cs-CZ" dirty="0"/>
          </a:p>
        </p:txBody>
      </p:sp>
      <p:sp>
        <p:nvSpPr>
          <p:cNvPr id="3" name="Subtitle 2"/>
          <p:cNvSpPr>
            <a:spLocks noGrp="1"/>
          </p:cNvSpPr>
          <p:nvPr>
            <p:ph type="subTitle" idx="1" hasCustomPrompt="1"/>
          </p:nvPr>
        </p:nvSpPr>
        <p:spPr>
          <a:xfrm>
            <a:off x="944966" y="5157192"/>
            <a:ext cx="7848872" cy="432048"/>
          </a:xfrm>
        </p:spPr>
        <p:txBody>
          <a:bodyPr wrap="square" lIns="0" tIns="0" rIns="0" bIns="0">
            <a:noAutofit/>
          </a:bodyPr>
          <a:lstStyle>
            <a:lvl1pPr marL="0" indent="0" algn="l">
              <a:buNone/>
              <a:defRPr sz="23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Enter your subtitle or main author’s name here</a:t>
            </a:r>
            <a:endParaRPr lang="cs-CZ"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cs-C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174A7BE-56BD-4FD4-9571-3EA31545FFF0}" type="datetimeFigureOut">
              <a:rPr lang="cs-CZ" smtClean="0"/>
              <a:pPr/>
              <a:t>11.6.2013</a:t>
            </a:fld>
            <a:endParaRPr lang="cs-CZ"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cs-CZ"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2F0DFC0-4755-4724-8758-F9B344443C88}" type="slidenum">
              <a:rPr lang="cs-CZ" smtClean="0"/>
              <a:pPr/>
              <a:t>‹#›</a:t>
            </a:fld>
            <a:endParaRPr lang="cs-CZ"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cs-CZ"/>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174A7BE-56BD-4FD4-9571-3EA31545FFF0}" type="datetimeFigureOut">
              <a:rPr lang="cs-CZ" smtClean="0"/>
              <a:pPr/>
              <a:t>11.6.2013</a:t>
            </a:fld>
            <a:endParaRPr lang="cs-CZ"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cs-CZ"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2F0DFC0-4755-4724-8758-F9B344443C88}" type="slidenum">
              <a:rPr lang="cs-CZ" smtClean="0"/>
              <a:pPr/>
              <a:t>‹#›</a:t>
            </a:fld>
            <a:endParaRPr lang="cs-CZ"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cs-C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174A7BE-56BD-4FD4-9571-3EA31545FFF0}" type="datetimeFigureOut">
              <a:rPr lang="cs-CZ" smtClean="0"/>
              <a:pPr/>
              <a:t>11.6.2013</a:t>
            </a:fld>
            <a:endParaRPr lang="cs-CZ"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cs-CZ"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2F0DFC0-4755-4724-8758-F9B344443C88}" type="slidenum">
              <a:rPr lang="cs-CZ" smtClean="0"/>
              <a:pPr/>
              <a:t>‹#›</a:t>
            </a:fld>
            <a:endParaRPr lang="cs-CZ"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cs-C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174A7BE-56BD-4FD4-9571-3EA31545FFF0}" type="datetimeFigureOut">
              <a:rPr lang="cs-CZ" smtClean="0"/>
              <a:pPr/>
              <a:t>11.6.2013</a:t>
            </a:fld>
            <a:endParaRPr lang="cs-CZ"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cs-CZ"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2F0DFC0-4755-4724-8758-F9B344443C88}" type="slidenum">
              <a:rPr lang="cs-CZ" smtClean="0"/>
              <a:pPr/>
              <a:t>‹#›</a:t>
            </a:fld>
            <a:endParaRPr lang="cs-CZ"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cs-CZ"/>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174A7BE-56BD-4FD4-9571-3EA31545FFF0}" type="datetimeFigureOut">
              <a:rPr lang="cs-CZ" smtClean="0"/>
              <a:pPr/>
              <a:t>11.6.2013</a:t>
            </a:fld>
            <a:endParaRPr lang="cs-CZ"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cs-CZ"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2F0DFC0-4755-4724-8758-F9B344443C88}" type="slidenum">
              <a:rPr lang="cs-CZ" smtClean="0"/>
              <a:pPr/>
              <a:t>‹#›</a:t>
            </a:fld>
            <a:endParaRPr lang="cs-CZ"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cs-C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9174A7BE-56BD-4FD4-9571-3EA31545FFF0}" type="datetimeFigureOut">
              <a:rPr lang="cs-CZ" smtClean="0"/>
              <a:pPr/>
              <a:t>11.6.2013</a:t>
            </a:fld>
            <a:endParaRPr lang="cs-CZ"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cs-CZ"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22F0DFC0-4755-4724-8758-F9B344443C88}" type="slidenum">
              <a:rPr lang="cs-CZ" smtClean="0"/>
              <a:pPr/>
              <a:t>‹#›</a:t>
            </a:fld>
            <a:endParaRPr lang="cs-CZ"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cs-CZ"/>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9174A7BE-56BD-4FD4-9571-3EA31545FFF0}" type="datetimeFigureOut">
              <a:rPr lang="cs-CZ" smtClean="0"/>
              <a:pPr/>
              <a:t>11.6.2013</a:t>
            </a:fld>
            <a:endParaRPr lang="cs-CZ"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cs-CZ"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22F0DFC0-4755-4724-8758-F9B344443C88}" type="slidenum">
              <a:rPr lang="cs-CZ" smtClean="0"/>
              <a:pPr/>
              <a:t>‹#›</a:t>
            </a:fld>
            <a:endParaRPr lang="cs-CZ"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9174A7BE-56BD-4FD4-9571-3EA31545FFF0}" type="datetimeFigureOut">
              <a:rPr lang="cs-CZ" smtClean="0"/>
              <a:pPr/>
              <a:t>11.6.2013</a:t>
            </a:fld>
            <a:endParaRPr lang="cs-CZ"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cs-CZ"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22F0DFC0-4755-4724-8758-F9B344443C88}" type="slidenum">
              <a:rPr lang="cs-CZ" smtClean="0"/>
              <a:pPr/>
              <a:t>‹#›</a:t>
            </a:fld>
            <a:endParaRPr lang="cs-CZ"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cs-C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174A7BE-56BD-4FD4-9571-3EA31545FFF0}" type="datetimeFigureOut">
              <a:rPr lang="cs-CZ" smtClean="0"/>
              <a:pPr/>
              <a:t>11.6.2013</a:t>
            </a:fld>
            <a:endParaRPr lang="cs-CZ"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cs-CZ"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2F0DFC0-4755-4724-8758-F9B344443C88}" type="slidenum">
              <a:rPr lang="cs-CZ" smtClean="0"/>
              <a:pPr/>
              <a:t>‹#›</a:t>
            </a:fld>
            <a:endParaRPr lang="cs-CZ"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cs-C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cs-CZ"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174A7BE-56BD-4FD4-9571-3EA31545FFF0}" type="datetimeFigureOut">
              <a:rPr lang="cs-CZ" smtClean="0"/>
              <a:pPr/>
              <a:t>11.6.2013</a:t>
            </a:fld>
            <a:endParaRPr lang="cs-CZ"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cs-CZ"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2F0DFC0-4755-4724-8758-F9B344443C88}" type="slidenum">
              <a:rPr lang="cs-CZ" smtClean="0"/>
              <a:pPr/>
              <a:t>‹#›</a:t>
            </a:fld>
            <a:endParaRPr lang="cs-CZ"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32656"/>
            <a:ext cx="8229600" cy="576064"/>
          </a:xfrm>
          <a:prstGeom prst="rect">
            <a:avLst/>
          </a:prstGeom>
        </p:spPr>
        <p:txBody>
          <a:bodyPr vert="horz" lIns="0" tIns="0" rIns="0" bIns="0" rtlCol="0" anchor="t">
            <a:noAutofit/>
          </a:bodyPr>
          <a:lstStyle/>
          <a:p>
            <a:r>
              <a:rPr lang="en-US" smtClean="0"/>
              <a:t>Click to edit Master title style</a:t>
            </a:r>
            <a:endParaRPr lang="cs-CZ"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spcBef>
          <a:spcPct val="0"/>
        </a:spcBef>
        <a:buNone/>
        <a:defRPr sz="3300" b="1"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msdn.microsoft.com/en-us/library/windowsazure/jj131257.aspx"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http://devnet.kentico.com/Blogs/Thomas-Robbins.aspx" TargetMode="External"/><Relationship Id="rId13" Type="http://schemas.openxmlformats.org/officeDocument/2006/relationships/hyperlink" Target="https://www1.gotomeeting.com/register/595632009" TargetMode="External"/><Relationship Id="rId3" Type="http://schemas.openxmlformats.org/officeDocument/2006/relationships/hyperlink" Target="http://www.bitwizards.com/Home" TargetMode="External"/><Relationship Id="rId7" Type="http://schemas.openxmlformats.org/officeDocument/2006/relationships/hyperlink" Target="https://www1.gotomeeting.com/register/744432432" TargetMode="External"/><Relationship Id="rId12" Type="http://schemas.openxmlformats.org/officeDocument/2006/relationships/hyperlink" Target="http://devnet.kentico.com/Blogs/Dominik-Pinter.aspx" TargetMode="External"/><Relationship Id="rId2" Type="http://schemas.openxmlformats.org/officeDocument/2006/relationships/hyperlink" Target="http://www.bitwizards.com/Blogs/Vincent-Mayfield" TargetMode="External"/><Relationship Id="rId1" Type="http://schemas.openxmlformats.org/officeDocument/2006/relationships/slideLayout" Target="../slideLayouts/slideLayout2.xml"/><Relationship Id="rId6" Type="http://schemas.openxmlformats.org/officeDocument/2006/relationships/hyperlink" Target="http://www.bizstream.com/" TargetMode="External"/><Relationship Id="rId11" Type="http://schemas.openxmlformats.org/officeDocument/2006/relationships/hyperlink" Target="https://www1.gotomeeting.com/register/386845345" TargetMode="External"/><Relationship Id="rId5" Type="http://schemas.openxmlformats.org/officeDocument/2006/relationships/hyperlink" Target="http://www.mcbeev.com/" TargetMode="External"/><Relationship Id="rId15" Type="http://schemas.openxmlformats.org/officeDocument/2006/relationships/hyperlink" Target="https://www1.gotomeeting.com/register/670723552" TargetMode="External"/><Relationship Id="rId10" Type="http://schemas.openxmlformats.org/officeDocument/2006/relationships/hyperlink" Target="http://www.bitwizards.com/Blogs/Bryan-Soltis" TargetMode="External"/><Relationship Id="rId4" Type="http://schemas.openxmlformats.org/officeDocument/2006/relationships/hyperlink" Target="https://www1.gotomeeting.com/register/702391321" TargetMode="External"/><Relationship Id="rId9" Type="http://schemas.openxmlformats.org/officeDocument/2006/relationships/hyperlink" Target="https://www1.gotomeeting.com/register/782489681" TargetMode="External"/><Relationship Id="rId14" Type="http://schemas.openxmlformats.org/officeDocument/2006/relationships/hyperlink" Target="https://www1.gotomeeting.com/register/166786784"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msdn.microsoft.com/en-us/library/windowsazure/gg432960.aspx" TargetMode="External"/><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msdn.microsoft.com/en-us/library/windowsazure/gg433135.aspx" TargetMode="External"/><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u="sng" dirty="0" smtClean="0"/>
              <a:t>Go…Running </a:t>
            </a:r>
            <a:r>
              <a:rPr lang="en-US" u="sng" dirty="0"/>
              <a:t>Kentico CMS on Windows Azure</a:t>
            </a:r>
            <a:endParaRPr lang="en-US" dirty="0"/>
          </a:p>
        </p:txBody>
      </p:sp>
      <p:sp>
        <p:nvSpPr>
          <p:cNvPr id="3" name="Subtitle 2"/>
          <p:cNvSpPr>
            <a:spLocks noGrp="1"/>
          </p:cNvSpPr>
          <p:nvPr>
            <p:ph type="subTitle" idx="1"/>
          </p:nvPr>
        </p:nvSpPr>
        <p:spPr>
          <a:xfrm>
            <a:off x="899592" y="5301208"/>
            <a:ext cx="7848872" cy="432048"/>
          </a:xfrm>
        </p:spPr>
        <p:txBody>
          <a:bodyPr>
            <a:normAutofit/>
          </a:bodyPr>
          <a:lstStyle/>
          <a:p>
            <a:r>
              <a:rPr lang="en-US" dirty="0" smtClean="0"/>
              <a:t>Thomas Robbins, Chief Evangelist, Kentico CMS</a:t>
            </a:r>
          </a:p>
          <a:p>
            <a:endParaRPr lang="cs-CZ" dirty="0"/>
          </a:p>
        </p:txBody>
      </p:sp>
    </p:spTree>
    <p:extLst>
      <p:ext uri="{BB962C8B-B14F-4D97-AF65-F5344CB8AC3E}">
        <p14:creationId xmlns:p14="http://schemas.microsoft.com/office/powerpoint/2010/main" val="3300618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 the project</a:t>
            </a:r>
            <a:endParaRPr lang="en-US" dirty="0"/>
          </a:p>
        </p:txBody>
      </p:sp>
      <p:pic>
        <p:nvPicPr>
          <p:cNvPr id="1026" name="Picture 2" descr="C:\Users\ThomR\AppData\Local\Temp\SNAGHTMLc9babab.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1412776"/>
            <a:ext cx="4286250" cy="213360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187624" y="4280006"/>
            <a:ext cx="6898927" cy="1477328"/>
          </a:xfrm>
          <a:prstGeom prst="rect">
            <a:avLst/>
          </a:prstGeom>
          <a:noFill/>
        </p:spPr>
        <p:txBody>
          <a:bodyPr wrap="square" rtlCol="0">
            <a:spAutoFit/>
          </a:bodyPr>
          <a:lstStyle/>
          <a:p>
            <a:pPr marL="285750" indent="-285750">
              <a:buFont typeface="Arial" pitchFamily="34" charset="0"/>
              <a:buChar char="•"/>
            </a:pPr>
            <a:r>
              <a:rPr lang="en-US" dirty="0"/>
              <a:t>If the project was created with a Windows Azure Tools release before 1.6 (November 2011), the project is automatically upgraded to the current version. </a:t>
            </a:r>
            <a:endParaRPr lang="en-US" dirty="0" smtClean="0"/>
          </a:p>
          <a:p>
            <a:pPr marL="285750" indent="-285750">
              <a:buFont typeface="Arial" pitchFamily="34" charset="0"/>
              <a:buChar char="•"/>
            </a:pPr>
            <a:r>
              <a:rPr lang="en-US" dirty="0" smtClean="0"/>
              <a:t>If </a:t>
            </a:r>
            <a:r>
              <a:rPr lang="en-US" dirty="0"/>
              <a:t>the project was created with the November 2011 release and that release is still installed, the project opens in that release.</a:t>
            </a:r>
          </a:p>
        </p:txBody>
      </p:sp>
      <p:sp>
        <p:nvSpPr>
          <p:cNvPr id="5" name="TextBox 4"/>
          <p:cNvSpPr txBox="1"/>
          <p:nvPr/>
        </p:nvSpPr>
        <p:spPr>
          <a:xfrm>
            <a:off x="3131840" y="6247785"/>
            <a:ext cx="6192688" cy="369332"/>
          </a:xfrm>
          <a:prstGeom prst="rect">
            <a:avLst/>
          </a:prstGeom>
          <a:noFill/>
        </p:spPr>
        <p:txBody>
          <a:bodyPr wrap="square" rtlCol="0">
            <a:spAutoFit/>
          </a:bodyPr>
          <a:lstStyle/>
          <a:p>
            <a:r>
              <a:rPr lang="en-US" dirty="0" smtClean="0">
                <a:hlinkClick r:id="rId3"/>
              </a:rPr>
              <a:t>Microsoft reference available here</a:t>
            </a:r>
            <a:endParaRPr lang="en-US" dirty="0"/>
          </a:p>
        </p:txBody>
      </p:sp>
    </p:spTree>
    <p:extLst>
      <p:ext uri="{BB962C8B-B14F-4D97-AF65-F5344CB8AC3E}">
        <p14:creationId xmlns:p14="http://schemas.microsoft.com/office/powerpoint/2010/main" val="9320275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happens when I upgrade</a:t>
            </a:r>
            <a:endParaRPr lang="en-US" dirty="0"/>
          </a:p>
        </p:txBody>
      </p:sp>
      <p:sp>
        <p:nvSpPr>
          <p:cNvPr id="3" name="Content Placeholder 2"/>
          <p:cNvSpPr>
            <a:spLocks noGrp="1"/>
          </p:cNvSpPr>
          <p:nvPr>
            <p:ph idx="1"/>
          </p:nvPr>
        </p:nvSpPr>
        <p:spPr/>
        <p:txBody>
          <a:bodyPr>
            <a:noAutofit/>
          </a:bodyPr>
          <a:lstStyle/>
          <a:p>
            <a:r>
              <a:rPr lang="en-US" sz="1400" dirty="0" smtClean="0"/>
              <a:t>The </a:t>
            </a:r>
            <a:r>
              <a:rPr lang="en-US" sz="1400" dirty="0" err="1"/>
              <a:t>web.config</a:t>
            </a:r>
            <a:r>
              <a:rPr lang="en-US" sz="1400" dirty="0"/>
              <a:t> file for web roles and the </a:t>
            </a:r>
            <a:r>
              <a:rPr lang="en-US" sz="1400" dirty="0" err="1"/>
              <a:t>app.config</a:t>
            </a:r>
            <a:r>
              <a:rPr lang="en-US" sz="1400" dirty="0"/>
              <a:t> file for worker roles are updated to reference the newer version of Microsoft.WindowsAzure.Diagnostics.DiagnosticMonitoirTraceListener.dll.</a:t>
            </a:r>
          </a:p>
          <a:p>
            <a:r>
              <a:rPr lang="en-US" sz="1400" dirty="0"/>
              <a:t>The Microsoft.WindowsAzure.StorageClient.dll, Microsoft.WindowsAzure.Diagnostics.dll, and Microsoft.WindowsAzure.ServiceRuntime.dll assemblies are upgraded to the new versions.</a:t>
            </a:r>
          </a:p>
          <a:p>
            <a:r>
              <a:rPr lang="en-US" sz="1400" dirty="0"/>
              <a:t>Publish profiles that were stored in the Azure project file (.</a:t>
            </a:r>
            <a:r>
              <a:rPr lang="en-US" sz="1400" dirty="0" err="1"/>
              <a:t>ccproj</a:t>
            </a:r>
            <a:r>
              <a:rPr lang="en-US" sz="1400" dirty="0"/>
              <a:t>) are moved to a separate file, with the extension .</a:t>
            </a:r>
            <a:r>
              <a:rPr lang="en-US" sz="1400" dirty="0" err="1"/>
              <a:t>azurePubXml</a:t>
            </a:r>
            <a:r>
              <a:rPr lang="en-US" sz="1400" dirty="0"/>
              <a:t>, in the Publish subdirectory.</a:t>
            </a:r>
          </a:p>
          <a:p>
            <a:r>
              <a:rPr lang="en-US" sz="1400" dirty="0"/>
              <a:t>Some properties in the publish profile are updated to support new and changed features. </a:t>
            </a:r>
            <a:r>
              <a:rPr lang="en-US" sz="1400" dirty="0" err="1"/>
              <a:t>AllowUpgrade</a:t>
            </a:r>
            <a:r>
              <a:rPr lang="en-US" sz="1400" dirty="0"/>
              <a:t> is replaced by </a:t>
            </a:r>
            <a:r>
              <a:rPr lang="en-US" sz="1400" dirty="0" err="1"/>
              <a:t>DeploymentReplacementMethod</a:t>
            </a:r>
            <a:r>
              <a:rPr lang="en-US" sz="1400" dirty="0"/>
              <a:t> because you can update a deployed cloud service simultaneously or incrementally.</a:t>
            </a:r>
          </a:p>
          <a:p>
            <a:r>
              <a:rPr lang="en-US" sz="1400" dirty="0"/>
              <a:t>The property </a:t>
            </a:r>
            <a:r>
              <a:rPr lang="en-US" sz="1400" dirty="0" err="1"/>
              <a:t>UseIISExpressByDefault</a:t>
            </a:r>
            <a:r>
              <a:rPr lang="en-US" sz="1400" dirty="0"/>
              <a:t> is added and set to false so that the web server that’s used for debugging won’t automatically change from Internet Information Services (IIS) to IIS Express. IIS Express is the default web server for projects that are created with the newer releases of the tools.</a:t>
            </a:r>
          </a:p>
          <a:p>
            <a:r>
              <a:rPr lang="en-US" sz="1400" dirty="0"/>
              <a:t>If Windows Azure Caching is hosted in one or more of your project’s roles, some properties in the service configuration (.</a:t>
            </a:r>
            <a:r>
              <a:rPr lang="en-US" sz="1400" dirty="0" err="1"/>
              <a:t>cscfg</a:t>
            </a:r>
            <a:r>
              <a:rPr lang="en-US" sz="1400" dirty="0"/>
              <a:t> file) and service definition (.</a:t>
            </a:r>
            <a:r>
              <a:rPr lang="en-US" sz="1400" dirty="0" err="1"/>
              <a:t>csdef</a:t>
            </a:r>
            <a:r>
              <a:rPr lang="en-US" sz="1400" dirty="0"/>
              <a:t> file) are changed when a project is upgraded. </a:t>
            </a:r>
            <a:endParaRPr lang="en-US" sz="1400" dirty="0" smtClean="0"/>
          </a:p>
          <a:p>
            <a:r>
              <a:rPr lang="en-US" sz="1400" dirty="0" smtClean="0"/>
              <a:t>If </a:t>
            </a:r>
            <a:r>
              <a:rPr lang="en-US" sz="1400" dirty="0"/>
              <a:t>the project uses the Windows Azure Caching </a:t>
            </a:r>
            <a:r>
              <a:rPr lang="en-US" sz="1400" dirty="0" err="1"/>
              <a:t>NuGet</a:t>
            </a:r>
            <a:r>
              <a:rPr lang="en-US" sz="1400" dirty="0"/>
              <a:t> package, the project is upgraded to the most recent version of the package. You should open the </a:t>
            </a:r>
            <a:r>
              <a:rPr lang="en-US" sz="1400" dirty="0" err="1"/>
              <a:t>web.config</a:t>
            </a:r>
            <a:r>
              <a:rPr lang="en-US" sz="1400" dirty="0"/>
              <a:t> file and verify that the client configuration was maintained properly during the upgrade process. If you added the references to Windows Azure Caching client assemblies without using the </a:t>
            </a:r>
            <a:r>
              <a:rPr lang="en-US" sz="1400" dirty="0" err="1"/>
              <a:t>NuGet</a:t>
            </a:r>
            <a:r>
              <a:rPr lang="en-US" sz="1400" dirty="0"/>
              <a:t> package, these assemblies won't be updated; you must manually update these references to the new versions. For more information about how to upgrade projects that use Windows Azure Caching, including instructions for verifying your </a:t>
            </a:r>
            <a:r>
              <a:rPr lang="en-US" sz="1400" dirty="0" err="1"/>
              <a:t>web.config</a:t>
            </a:r>
            <a:r>
              <a:rPr lang="en-US" sz="1400" dirty="0"/>
              <a:t> </a:t>
            </a:r>
            <a:r>
              <a:rPr lang="en-US" sz="1400" dirty="0" smtClean="0"/>
              <a:t>files</a:t>
            </a:r>
            <a:r>
              <a:rPr lang="en-US" sz="1400" dirty="0"/>
              <a:t>.</a:t>
            </a:r>
          </a:p>
        </p:txBody>
      </p:sp>
    </p:spTree>
    <p:extLst>
      <p:ext uri="{BB962C8B-B14F-4D97-AF65-F5344CB8AC3E}">
        <p14:creationId xmlns:p14="http://schemas.microsoft.com/office/powerpoint/2010/main" val="2619540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Warnings are OK</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6325" y="2028825"/>
            <a:ext cx="6989763" cy="2800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076325" y="5445224"/>
            <a:ext cx="7528123" cy="369332"/>
          </a:xfrm>
          <a:prstGeom prst="rect">
            <a:avLst/>
          </a:prstGeom>
          <a:noFill/>
        </p:spPr>
        <p:txBody>
          <a:bodyPr wrap="square" rtlCol="0">
            <a:spAutoFit/>
          </a:bodyPr>
          <a:lstStyle/>
          <a:p>
            <a:pPr algn="ctr"/>
            <a:r>
              <a:rPr lang="en-US" dirty="0" smtClean="0"/>
              <a:t>If you get errors please contact support@kentico.com</a:t>
            </a:r>
            <a:endParaRPr lang="en-US" dirty="0"/>
          </a:p>
        </p:txBody>
      </p:sp>
    </p:spTree>
    <p:extLst>
      <p:ext uri="{BB962C8B-B14F-4D97-AF65-F5344CB8AC3E}">
        <p14:creationId xmlns:p14="http://schemas.microsoft.com/office/powerpoint/2010/main" val="29932618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Determine the SDK Version</a:t>
            </a:r>
            <a:endParaRPr lang="en-US" dirty="0"/>
          </a:p>
        </p:txBody>
      </p:sp>
      <p:sp>
        <p:nvSpPr>
          <p:cNvPr id="4" name="TextBox 3"/>
          <p:cNvSpPr txBox="1"/>
          <p:nvPr/>
        </p:nvSpPr>
        <p:spPr>
          <a:xfrm>
            <a:off x="755576" y="1700808"/>
            <a:ext cx="2808312" cy="646331"/>
          </a:xfrm>
          <a:prstGeom prst="rect">
            <a:avLst/>
          </a:prstGeom>
          <a:noFill/>
        </p:spPr>
        <p:txBody>
          <a:bodyPr wrap="square" rtlCol="0">
            <a:spAutoFit/>
          </a:bodyPr>
          <a:lstStyle/>
          <a:p>
            <a:r>
              <a:rPr lang="en-US" dirty="0" smtClean="0"/>
              <a:t>1. In the project right click  and select Properties</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492896"/>
            <a:ext cx="2724669" cy="36457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4720" y="4005064"/>
            <a:ext cx="5320328" cy="18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152573" y="3139227"/>
            <a:ext cx="4752528" cy="646331"/>
          </a:xfrm>
          <a:prstGeom prst="rect">
            <a:avLst/>
          </a:prstGeom>
          <a:noFill/>
        </p:spPr>
        <p:txBody>
          <a:bodyPr wrap="square" rtlCol="0">
            <a:spAutoFit/>
          </a:bodyPr>
          <a:lstStyle/>
          <a:p>
            <a:r>
              <a:rPr lang="en-US" dirty="0" smtClean="0"/>
              <a:t>2. In the Properties window select the Application tab to view the SDK version</a:t>
            </a:r>
            <a:endParaRPr lang="en-US" dirty="0"/>
          </a:p>
        </p:txBody>
      </p:sp>
    </p:spTree>
    <p:extLst>
      <p:ext uri="{BB962C8B-B14F-4D97-AF65-F5344CB8AC3E}">
        <p14:creationId xmlns:p14="http://schemas.microsoft.com/office/powerpoint/2010/main" val="177346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Structure </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3068960"/>
            <a:ext cx="336232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355976" y="1556792"/>
            <a:ext cx="3888432" cy="646331"/>
          </a:xfrm>
          <a:prstGeom prst="rect">
            <a:avLst/>
          </a:prstGeom>
          <a:noFill/>
        </p:spPr>
        <p:txBody>
          <a:bodyPr wrap="square" rtlCol="0">
            <a:spAutoFit/>
          </a:bodyPr>
          <a:lstStyle/>
          <a:p>
            <a:r>
              <a:rPr lang="en-US" b="1" dirty="0" err="1" smtClean="0"/>
              <a:t>CMSApp</a:t>
            </a:r>
            <a:r>
              <a:rPr lang="en-US" dirty="0" smtClean="0"/>
              <a:t> is Kentico CMS in the web application format</a:t>
            </a:r>
            <a:endParaRPr lang="en-US" dirty="0"/>
          </a:p>
        </p:txBody>
      </p:sp>
      <p:sp>
        <p:nvSpPr>
          <p:cNvPr id="5" name="TextBox 4"/>
          <p:cNvSpPr txBox="1"/>
          <p:nvPr/>
        </p:nvSpPr>
        <p:spPr>
          <a:xfrm>
            <a:off x="4427984" y="2503711"/>
            <a:ext cx="3312368" cy="2308324"/>
          </a:xfrm>
          <a:prstGeom prst="rect">
            <a:avLst/>
          </a:prstGeom>
          <a:noFill/>
        </p:spPr>
        <p:txBody>
          <a:bodyPr wrap="square" rtlCol="0">
            <a:spAutoFit/>
          </a:bodyPr>
          <a:lstStyle/>
          <a:p>
            <a:r>
              <a:rPr lang="en-US" b="1" dirty="0" err="1" smtClean="0"/>
              <a:t>CMSAzure</a:t>
            </a:r>
            <a:r>
              <a:rPr lang="en-US" dirty="0" smtClean="0"/>
              <a:t> uses the Windows Azure project template and is necessary to ensure that the application can be deployed as a hosted service on Windows Azure. It contains the service definition and service configuration files </a:t>
            </a:r>
            <a:endParaRPr lang="en-US" dirty="0"/>
          </a:p>
        </p:txBody>
      </p:sp>
      <p:sp>
        <p:nvSpPr>
          <p:cNvPr id="6" name="TextBox 5"/>
          <p:cNvSpPr txBox="1"/>
          <p:nvPr/>
        </p:nvSpPr>
        <p:spPr>
          <a:xfrm>
            <a:off x="4427984" y="5229200"/>
            <a:ext cx="3600400" cy="923330"/>
          </a:xfrm>
          <a:prstGeom prst="rect">
            <a:avLst/>
          </a:prstGeom>
          <a:noFill/>
        </p:spPr>
        <p:txBody>
          <a:bodyPr wrap="square" rtlCol="0">
            <a:spAutoFit/>
          </a:bodyPr>
          <a:lstStyle/>
          <a:p>
            <a:r>
              <a:rPr lang="en-US" b="1" dirty="0" err="1" smtClean="0"/>
              <a:t>SmartSearchWorker</a:t>
            </a:r>
            <a:r>
              <a:rPr lang="en-US" dirty="0" smtClean="0"/>
              <a:t> is used to carry out tasks required by the Smart Search module</a:t>
            </a:r>
            <a:endParaRPr lang="en-US" dirty="0"/>
          </a:p>
        </p:txBody>
      </p:sp>
      <p:cxnSp>
        <p:nvCxnSpPr>
          <p:cNvPr id="8" name="Straight Arrow Connector 7"/>
          <p:cNvCxnSpPr>
            <a:endCxn id="4" idx="1"/>
          </p:cNvCxnSpPr>
          <p:nvPr/>
        </p:nvCxnSpPr>
        <p:spPr>
          <a:xfrm flipV="1">
            <a:off x="1187624" y="1879958"/>
            <a:ext cx="3168352" cy="212510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1" name="Straight Arrow Connector 10"/>
          <p:cNvCxnSpPr/>
          <p:nvPr/>
        </p:nvCxnSpPr>
        <p:spPr>
          <a:xfrm flipV="1">
            <a:off x="1595034" y="3503042"/>
            <a:ext cx="2885866" cy="68204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4" name="Straight Arrow Connector 13"/>
          <p:cNvCxnSpPr>
            <a:endCxn id="6" idx="1"/>
          </p:cNvCxnSpPr>
          <p:nvPr/>
        </p:nvCxnSpPr>
        <p:spPr>
          <a:xfrm>
            <a:off x="1979712" y="4437112"/>
            <a:ext cx="2448272" cy="1253753"/>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70519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Roles</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1340768"/>
            <a:ext cx="5772150" cy="514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532289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important areas</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153" y="2420888"/>
            <a:ext cx="2924175"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67544" y="4149080"/>
            <a:ext cx="8280920" cy="1754326"/>
          </a:xfrm>
          <a:prstGeom prst="rect">
            <a:avLst/>
          </a:prstGeom>
          <a:noFill/>
        </p:spPr>
        <p:txBody>
          <a:bodyPr wrap="square" rtlCol="0">
            <a:spAutoFit/>
          </a:bodyPr>
          <a:lstStyle/>
          <a:p>
            <a:r>
              <a:rPr lang="en-US" dirty="0"/>
              <a:t>The </a:t>
            </a:r>
            <a:r>
              <a:rPr lang="en-US" b="1" u="sng" dirty="0" err="1"/>
              <a:t>ServiceDefinition.csdef</a:t>
            </a:r>
            <a:r>
              <a:rPr lang="en-US" dirty="0"/>
              <a:t> file contains the metadata that is required by the Windows Azure environment for the requirements of your application, including what roles it contains. This file also contains configuration settings that apply to all instances. These configuration settings can be read at runtime using the Windows Azure Service Hosting Runtime API. This file cannot be updated while your service is running in Windows Azure.</a:t>
            </a:r>
          </a:p>
        </p:txBody>
      </p:sp>
      <p:sp>
        <p:nvSpPr>
          <p:cNvPr id="6" name="TextBox 5"/>
          <p:cNvSpPr txBox="1"/>
          <p:nvPr/>
        </p:nvSpPr>
        <p:spPr>
          <a:xfrm>
            <a:off x="3095328" y="1116605"/>
            <a:ext cx="6048672" cy="1477328"/>
          </a:xfrm>
          <a:prstGeom prst="rect">
            <a:avLst/>
          </a:prstGeom>
          <a:noFill/>
        </p:spPr>
        <p:txBody>
          <a:bodyPr wrap="square" rtlCol="0">
            <a:spAutoFit/>
          </a:bodyPr>
          <a:lstStyle/>
          <a:p>
            <a:r>
              <a:rPr lang="en-US" dirty="0"/>
              <a:t>The </a:t>
            </a:r>
            <a:r>
              <a:rPr lang="en-US" b="1" u="sng" dirty="0" err="1"/>
              <a:t>ServiceConfiguration.cscfg</a:t>
            </a:r>
            <a:r>
              <a:rPr lang="en-US" dirty="0"/>
              <a:t> file sets values for the configuration settings defined in the service definition file and specifies the number of instances to run for each role. This file can be updated while your service is running in Windows Azure.</a:t>
            </a:r>
          </a:p>
        </p:txBody>
      </p:sp>
      <p:sp>
        <p:nvSpPr>
          <p:cNvPr id="7" name="Right Arrow 6"/>
          <p:cNvSpPr/>
          <p:nvPr/>
        </p:nvSpPr>
        <p:spPr>
          <a:xfrm rot="20279846">
            <a:off x="1969438" y="2431367"/>
            <a:ext cx="1080120"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rot="1686798">
            <a:off x="1960139" y="3505486"/>
            <a:ext cx="1080120"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17259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Finish the installation</a:t>
            </a:r>
            <a:endParaRPr lang="en-US"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6758" y="1340768"/>
            <a:ext cx="4562475" cy="4972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888338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Database setup</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39740"/>
            <a:ext cx="3312368" cy="29352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5196" y="1082340"/>
            <a:ext cx="4387269" cy="39732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5301208"/>
            <a:ext cx="5305425" cy="1352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ight Arrow 3"/>
          <p:cNvSpPr/>
          <p:nvPr/>
        </p:nvSpPr>
        <p:spPr>
          <a:xfrm>
            <a:off x="3493347" y="3068960"/>
            <a:ext cx="864096" cy="7200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rot="10800000">
            <a:off x="6156176" y="5682079"/>
            <a:ext cx="864096" cy="7200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123728" y="4870913"/>
            <a:ext cx="3313835" cy="369332"/>
          </a:xfrm>
          <a:prstGeom prst="rect">
            <a:avLst/>
          </a:prstGeom>
          <a:noFill/>
        </p:spPr>
        <p:txBody>
          <a:bodyPr wrap="square" rtlCol="0">
            <a:spAutoFit/>
          </a:bodyPr>
          <a:lstStyle/>
          <a:p>
            <a:r>
              <a:rPr lang="en-US" dirty="0" err="1" smtClean="0"/>
              <a:t>Web.config</a:t>
            </a:r>
            <a:endParaRPr lang="en-US" dirty="0"/>
          </a:p>
        </p:txBody>
      </p:sp>
    </p:spTree>
    <p:extLst>
      <p:ext uri="{BB962C8B-B14F-4D97-AF65-F5344CB8AC3E}">
        <p14:creationId xmlns:p14="http://schemas.microsoft.com/office/powerpoint/2010/main" val="31802851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Ready to go!</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1556792"/>
            <a:ext cx="5715000" cy="5133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393864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Azure Kentico Virtual Conference Agenda</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317549378"/>
              </p:ext>
            </p:extLst>
          </p:nvPr>
        </p:nvGraphicFramePr>
        <p:xfrm>
          <a:off x="179512" y="1131062"/>
          <a:ext cx="8856984" cy="5682314"/>
        </p:xfrm>
        <a:graphic>
          <a:graphicData uri="http://schemas.openxmlformats.org/drawingml/2006/table">
            <a:tbl>
              <a:tblPr firstRow="1" firstCol="1">
                <a:tableStyleId>{5C22544A-7EE6-4342-B048-85BDC9FD1C3A}</a:tableStyleId>
              </a:tblPr>
              <a:tblGrid>
                <a:gridCol w="1008112"/>
                <a:gridCol w="6417105"/>
                <a:gridCol w="1431767"/>
              </a:tblGrid>
              <a:tr h="0">
                <a:tc>
                  <a:txBody>
                    <a:bodyPr/>
                    <a:lstStyle/>
                    <a:p>
                      <a:pPr marL="0" marR="0">
                        <a:spcBef>
                          <a:spcPts val="0"/>
                        </a:spcBef>
                        <a:spcAft>
                          <a:spcPts val="0"/>
                        </a:spcAft>
                      </a:pPr>
                      <a:r>
                        <a:rPr lang="en-US" sz="900" dirty="0">
                          <a:effectLst/>
                        </a:rPr>
                        <a:t>Time</a:t>
                      </a:r>
                      <a:endParaRPr lang="en-US" sz="900" dirty="0">
                        <a:effectLst/>
                        <a:latin typeface="Calibri"/>
                        <a:ea typeface="Calibri"/>
                        <a:cs typeface="Times New Roman"/>
                      </a:endParaRPr>
                    </a:p>
                  </a:txBody>
                  <a:tcPr marL="22858" marR="22858" marT="0" marB="0"/>
                </a:tc>
                <a:tc>
                  <a:txBody>
                    <a:bodyPr/>
                    <a:lstStyle/>
                    <a:p>
                      <a:pPr marL="0" marR="0">
                        <a:spcBef>
                          <a:spcPts val="0"/>
                        </a:spcBef>
                        <a:spcAft>
                          <a:spcPts val="0"/>
                        </a:spcAft>
                      </a:pPr>
                      <a:r>
                        <a:rPr lang="en-US" sz="900" dirty="0">
                          <a:effectLst/>
                        </a:rPr>
                        <a:t>Session Information</a:t>
                      </a:r>
                      <a:endParaRPr lang="en-US" sz="900" dirty="0">
                        <a:effectLst/>
                        <a:latin typeface="Calibri"/>
                        <a:ea typeface="Calibri"/>
                        <a:cs typeface="Times New Roman"/>
                      </a:endParaRPr>
                    </a:p>
                  </a:txBody>
                  <a:tcPr marL="22858" marR="22858" marT="0" marB="0"/>
                </a:tc>
                <a:tc>
                  <a:txBody>
                    <a:bodyPr/>
                    <a:lstStyle/>
                    <a:p>
                      <a:pPr marL="0" marR="0">
                        <a:spcBef>
                          <a:spcPts val="0"/>
                        </a:spcBef>
                        <a:spcAft>
                          <a:spcPts val="0"/>
                        </a:spcAft>
                      </a:pPr>
                      <a:r>
                        <a:rPr lang="en-US" sz="900" dirty="0">
                          <a:effectLst/>
                        </a:rPr>
                        <a:t>Register</a:t>
                      </a:r>
                      <a:endParaRPr lang="en-US" sz="900" dirty="0">
                        <a:effectLst/>
                        <a:latin typeface="Calibri"/>
                        <a:ea typeface="Calibri"/>
                        <a:cs typeface="Times New Roman"/>
                      </a:endParaRPr>
                    </a:p>
                  </a:txBody>
                  <a:tcPr marL="22858" marR="22858" marT="0" marB="0"/>
                </a:tc>
              </a:tr>
              <a:tr h="530292">
                <a:tc>
                  <a:txBody>
                    <a:bodyPr/>
                    <a:lstStyle/>
                    <a:p>
                      <a:pPr marL="0" marR="0">
                        <a:spcBef>
                          <a:spcPts val="0"/>
                        </a:spcBef>
                        <a:spcAft>
                          <a:spcPts val="0"/>
                        </a:spcAft>
                      </a:pPr>
                      <a:r>
                        <a:rPr lang="en-US" sz="900">
                          <a:effectLst/>
                        </a:rPr>
                        <a:t>7:00 –8:00 AM PST</a:t>
                      </a:r>
                    </a:p>
                    <a:p>
                      <a:pPr marL="0" marR="0">
                        <a:spcBef>
                          <a:spcPts val="0"/>
                        </a:spcBef>
                        <a:spcAft>
                          <a:spcPts val="0"/>
                        </a:spcAft>
                      </a:pPr>
                      <a:r>
                        <a:rPr lang="en-US" sz="900">
                          <a:effectLst/>
                        </a:rPr>
                        <a:t>10:00-11:00 AM EST</a:t>
                      </a:r>
                    </a:p>
                    <a:p>
                      <a:pPr marL="0" marR="0">
                        <a:spcBef>
                          <a:spcPts val="0"/>
                        </a:spcBef>
                        <a:spcAft>
                          <a:spcPts val="0"/>
                        </a:spcAft>
                      </a:pPr>
                      <a:r>
                        <a:rPr lang="en-US" sz="900">
                          <a:effectLst/>
                        </a:rPr>
                        <a:t>3:00-4:00 PM BST</a:t>
                      </a:r>
                      <a:endParaRPr lang="en-US" sz="900">
                        <a:effectLst/>
                        <a:latin typeface="Calibri"/>
                        <a:ea typeface="Calibri"/>
                        <a:cs typeface="Times New Roman"/>
                      </a:endParaRPr>
                    </a:p>
                  </a:txBody>
                  <a:tcPr marL="22858" marR="22858" marT="0" marB="0"/>
                </a:tc>
                <a:tc>
                  <a:txBody>
                    <a:bodyPr/>
                    <a:lstStyle/>
                    <a:p>
                      <a:pPr marL="0" marR="0">
                        <a:spcBef>
                          <a:spcPts val="0"/>
                        </a:spcBef>
                        <a:spcAft>
                          <a:spcPts val="0"/>
                        </a:spcAft>
                      </a:pPr>
                      <a:r>
                        <a:rPr lang="en-US" sz="1200" u="sng" dirty="0">
                          <a:effectLst/>
                        </a:rPr>
                        <a:t>Are you ready? Introduction to Cloud Computing and Windows Azure</a:t>
                      </a:r>
                      <a:endParaRPr lang="en-US" sz="1200" dirty="0">
                        <a:effectLst/>
                      </a:endParaRPr>
                    </a:p>
                    <a:p>
                      <a:pPr marL="0" marR="0">
                        <a:spcBef>
                          <a:spcPts val="0"/>
                        </a:spcBef>
                        <a:spcAft>
                          <a:spcPts val="0"/>
                        </a:spcAft>
                      </a:pPr>
                      <a:r>
                        <a:rPr lang="en-US" sz="1200" dirty="0">
                          <a:effectLst/>
                        </a:rPr>
                        <a:t> </a:t>
                      </a:r>
                    </a:p>
                    <a:p>
                      <a:pPr marL="0" marR="0">
                        <a:spcBef>
                          <a:spcPts val="0"/>
                        </a:spcBef>
                        <a:spcAft>
                          <a:spcPts val="0"/>
                        </a:spcAft>
                      </a:pPr>
                      <a:r>
                        <a:rPr lang="en-US" sz="1200" dirty="0" smtClean="0">
                          <a:effectLst/>
                        </a:rPr>
                        <a:t>Speaker</a:t>
                      </a:r>
                      <a:r>
                        <a:rPr lang="en-US" sz="1200" dirty="0">
                          <a:effectLst/>
                        </a:rPr>
                        <a:t>: </a:t>
                      </a:r>
                      <a:r>
                        <a:rPr lang="en-US" sz="1200" u="sng" dirty="0">
                          <a:effectLst/>
                          <a:hlinkClick r:id="rId2"/>
                        </a:rPr>
                        <a:t>Vince Mayfield</a:t>
                      </a:r>
                      <a:r>
                        <a:rPr lang="en-US" sz="1200" dirty="0">
                          <a:effectLst/>
                        </a:rPr>
                        <a:t>, CEO </a:t>
                      </a:r>
                      <a:r>
                        <a:rPr lang="en-US" sz="1200" u="sng" dirty="0">
                          <a:effectLst/>
                          <a:hlinkClick r:id="rId3"/>
                        </a:rPr>
                        <a:t>Bit-Wizards</a:t>
                      </a:r>
                      <a:endParaRPr lang="en-US" sz="1200" dirty="0">
                        <a:effectLst/>
                      </a:endParaRPr>
                    </a:p>
                    <a:p>
                      <a:pPr marL="0" marR="0">
                        <a:spcBef>
                          <a:spcPts val="0"/>
                        </a:spcBef>
                        <a:spcAft>
                          <a:spcPts val="0"/>
                        </a:spcAft>
                      </a:pPr>
                      <a:r>
                        <a:rPr lang="en-US" sz="1200" dirty="0">
                          <a:effectLst/>
                        </a:rPr>
                        <a:t> </a:t>
                      </a:r>
                      <a:endParaRPr lang="en-US" sz="1200" dirty="0">
                        <a:effectLst/>
                        <a:latin typeface="Calibri"/>
                        <a:ea typeface="Calibri"/>
                        <a:cs typeface="Times New Roman"/>
                      </a:endParaRPr>
                    </a:p>
                  </a:txBody>
                  <a:tcPr marL="22858" marR="22858" marT="0" marB="0"/>
                </a:tc>
                <a:tc>
                  <a:txBody>
                    <a:bodyPr/>
                    <a:lstStyle/>
                    <a:p>
                      <a:pPr marL="0" marR="0" algn="ctr">
                        <a:spcBef>
                          <a:spcPts val="0"/>
                        </a:spcBef>
                        <a:spcAft>
                          <a:spcPts val="0"/>
                        </a:spcAft>
                      </a:pPr>
                      <a:r>
                        <a:rPr lang="en-US" sz="1200" u="sng" dirty="0">
                          <a:effectLst/>
                          <a:hlinkClick r:id="rId4"/>
                        </a:rPr>
                        <a:t>Register me</a:t>
                      </a:r>
                      <a:endParaRPr lang="en-US" sz="1200" dirty="0">
                        <a:effectLst/>
                        <a:latin typeface="Calibri"/>
                        <a:ea typeface="Calibri"/>
                        <a:cs typeface="Times New Roman"/>
                      </a:endParaRPr>
                    </a:p>
                  </a:txBody>
                  <a:tcPr marL="22858" marR="22858" marT="0" marB="0" anchor="ctr"/>
                </a:tc>
              </a:tr>
              <a:tr h="63358">
                <a:tc gridSpan="3">
                  <a:txBody>
                    <a:bodyPr/>
                    <a:lstStyle/>
                    <a:p>
                      <a:pPr marL="0" marR="0" algn="ctr">
                        <a:spcBef>
                          <a:spcPts val="0"/>
                        </a:spcBef>
                        <a:spcAft>
                          <a:spcPts val="0"/>
                        </a:spcAft>
                      </a:pPr>
                      <a:r>
                        <a:rPr lang="en-US" sz="1200" dirty="0">
                          <a:effectLst/>
                        </a:rPr>
                        <a:t>Break</a:t>
                      </a:r>
                      <a:endParaRPr lang="en-US" sz="1200" dirty="0">
                        <a:effectLst/>
                        <a:latin typeface="Calibri"/>
                        <a:ea typeface="Calibri"/>
                        <a:cs typeface="Times New Roman"/>
                      </a:endParaRPr>
                    </a:p>
                  </a:txBody>
                  <a:tcPr marL="22858" marR="22858" marT="0" marB="0"/>
                </a:tc>
                <a:tc hMerge="1">
                  <a:txBody>
                    <a:bodyPr/>
                    <a:lstStyle/>
                    <a:p>
                      <a:endParaRPr lang="en-US"/>
                    </a:p>
                  </a:txBody>
                  <a:tcPr/>
                </a:tc>
                <a:tc hMerge="1">
                  <a:txBody>
                    <a:bodyPr/>
                    <a:lstStyle/>
                    <a:p>
                      <a:endParaRPr lang="en-US"/>
                    </a:p>
                  </a:txBody>
                  <a:tcPr/>
                </a:tc>
              </a:tr>
              <a:tr h="492564">
                <a:tc>
                  <a:txBody>
                    <a:bodyPr/>
                    <a:lstStyle/>
                    <a:p>
                      <a:pPr marL="0" marR="0">
                        <a:spcBef>
                          <a:spcPts val="0"/>
                        </a:spcBef>
                        <a:spcAft>
                          <a:spcPts val="0"/>
                        </a:spcAft>
                      </a:pPr>
                      <a:r>
                        <a:rPr lang="en-US" sz="900">
                          <a:effectLst/>
                        </a:rPr>
                        <a:t>8:30-9:30 AM PST</a:t>
                      </a:r>
                    </a:p>
                    <a:p>
                      <a:pPr marL="0" marR="0">
                        <a:spcBef>
                          <a:spcPts val="0"/>
                        </a:spcBef>
                        <a:spcAft>
                          <a:spcPts val="0"/>
                        </a:spcAft>
                      </a:pPr>
                      <a:r>
                        <a:rPr lang="en-US" sz="900">
                          <a:effectLst/>
                        </a:rPr>
                        <a:t>11:30–12:30 PM EST</a:t>
                      </a:r>
                    </a:p>
                    <a:p>
                      <a:pPr marL="0" marR="0">
                        <a:spcBef>
                          <a:spcPts val="0"/>
                        </a:spcBef>
                        <a:spcAft>
                          <a:spcPts val="0"/>
                        </a:spcAft>
                      </a:pPr>
                      <a:r>
                        <a:rPr lang="en-US" sz="900">
                          <a:effectLst/>
                        </a:rPr>
                        <a:t>4:30-5:30 PM BST</a:t>
                      </a:r>
                      <a:endParaRPr lang="en-US" sz="900">
                        <a:effectLst/>
                        <a:latin typeface="Calibri"/>
                        <a:ea typeface="Calibri"/>
                        <a:cs typeface="Times New Roman"/>
                      </a:endParaRPr>
                    </a:p>
                  </a:txBody>
                  <a:tcPr marL="22858" marR="22858" marT="0" marB="0"/>
                </a:tc>
                <a:tc>
                  <a:txBody>
                    <a:bodyPr/>
                    <a:lstStyle/>
                    <a:p>
                      <a:pPr marL="0" marR="0">
                        <a:spcBef>
                          <a:spcPts val="0"/>
                        </a:spcBef>
                        <a:spcAft>
                          <a:spcPts val="0"/>
                        </a:spcAft>
                      </a:pPr>
                      <a:r>
                        <a:rPr lang="en-US" sz="1200" u="sng" dirty="0">
                          <a:effectLst/>
                        </a:rPr>
                        <a:t>Get set.. Introduction to Windows Azure Development</a:t>
                      </a:r>
                      <a:endParaRPr lang="en-US" sz="1200" dirty="0">
                        <a:effectLst/>
                      </a:endParaRPr>
                    </a:p>
                    <a:p>
                      <a:pPr marL="0" marR="0">
                        <a:spcBef>
                          <a:spcPts val="0"/>
                        </a:spcBef>
                        <a:spcAft>
                          <a:spcPts val="0"/>
                        </a:spcAft>
                      </a:pPr>
                      <a:r>
                        <a:rPr lang="en-US" sz="1200" dirty="0">
                          <a:effectLst/>
                        </a:rPr>
                        <a:t> </a:t>
                      </a:r>
                    </a:p>
                    <a:p>
                      <a:pPr marL="0" marR="0">
                        <a:spcBef>
                          <a:spcPts val="0"/>
                        </a:spcBef>
                        <a:spcAft>
                          <a:spcPts val="0"/>
                        </a:spcAft>
                      </a:pPr>
                      <a:r>
                        <a:rPr lang="en-US" sz="1200" dirty="0" smtClean="0">
                          <a:effectLst/>
                        </a:rPr>
                        <a:t>Speaker</a:t>
                      </a:r>
                      <a:r>
                        <a:rPr lang="en-US" sz="1200" dirty="0">
                          <a:effectLst/>
                        </a:rPr>
                        <a:t>: </a:t>
                      </a:r>
                      <a:r>
                        <a:rPr lang="en-US" sz="1200" u="sng" dirty="0">
                          <a:effectLst/>
                          <a:hlinkClick r:id="rId5"/>
                        </a:rPr>
                        <a:t>Brian </a:t>
                      </a:r>
                      <a:r>
                        <a:rPr lang="en-US" sz="1200" u="sng" dirty="0" err="1">
                          <a:effectLst/>
                          <a:hlinkClick r:id="rId5"/>
                        </a:rPr>
                        <a:t>McKeiver</a:t>
                      </a:r>
                      <a:r>
                        <a:rPr lang="en-US" sz="1200" dirty="0">
                          <a:effectLst/>
                        </a:rPr>
                        <a:t>, Kentico MVP and Partner/Senior Developer at </a:t>
                      </a:r>
                      <a:r>
                        <a:rPr lang="en-US" sz="1200" u="sng" dirty="0" err="1">
                          <a:effectLst/>
                          <a:hlinkClick r:id="rId6"/>
                        </a:rPr>
                        <a:t>BizStream</a:t>
                      </a:r>
                      <a:endParaRPr lang="en-US" sz="1200" dirty="0">
                        <a:effectLst/>
                        <a:latin typeface="Calibri"/>
                        <a:ea typeface="Calibri"/>
                        <a:cs typeface="Times New Roman"/>
                      </a:endParaRPr>
                    </a:p>
                  </a:txBody>
                  <a:tcPr marL="22858" marR="22858" marT="0" marB="0"/>
                </a:tc>
                <a:tc>
                  <a:txBody>
                    <a:bodyPr/>
                    <a:lstStyle/>
                    <a:p>
                      <a:pPr marL="0" marR="0" algn="ctr">
                        <a:spcBef>
                          <a:spcPts val="0"/>
                        </a:spcBef>
                        <a:spcAft>
                          <a:spcPts val="0"/>
                        </a:spcAft>
                      </a:pPr>
                      <a:r>
                        <a:rPr lang="en-US" sz="1200" u="sng" dirty="0">
                          <a:effectLst/>
                          <a:hlinkClick r:id="rId7"/>
                        </a:rPr>
                        <a:t>Register me</a:t>
                      </a:r>
                      <a:endParaRPr lang="en-US" sz="1200" dirty="0">
                        <a:effectLst/>
                        <a:latin typeface="Calibri"/>
                        <a:ea typeface="Calibri"/>
                        <a:cs typeface="Times New Roman"/>
                      </a:endParaRPr>
                    </a:p>
                  </a:txBody>
                  <a:tcPr marL="22858" marR="22858" marT="0" marB="0" anchor="ctr"/>
                </a:tc>
              </a:tr>
              <a:tr h="63358">
                <a:tc gridSpan="3">
                  <a:txBody>
                    <a:bodyPr/>
                    <a:lstStyle/>
                    <a:p>
                      <a:pPr marL="0" marR="0" algn="ctr">
                        <a:spcBef>
                          <a:spcPts val="0"/>
                        </a:spcBef>
                        <a:spcAft>
                          <a:spcPts val="0"/>
                        </a:spcAft>
                      </a:pPr>
                      <a:r>
                        <a:rPr lang="en-US" sz="1200" dirty="0">
                          <a:effectLst/>
                        </a:rPr>
                        <a:t>Break</a:t>
                      </a:r>
                      <a:endParaRPr lang="en-US" sz="1200" dirty="0">
                        <a:effectLst/>
                        <a:latin typeface="Calibri"/>
                        <a:ea typeface="Calibri"/>
                        <a:cs typeface="Times New Roman"/>
                      </a:endParaRPr>
                    </a:p>
                  </a:txBody>
                  <a:tcPr marL="22858" marR="22858" marT="0" marB="0"/>
                </a:tc>
                <a:tc hMerge="1">
                  <a:txBody>
                    <a:bodyPr/>
                    <a:lstStyle/>
                    <a:p>
                      <a:endParaRPr lang="en-US"/>
                    </a:p>
                  </a:txBody>
                  <a:tcPr/>
                </a:tc>
                <a:tc hMerge="1">
                  <a:txBody>
                    <a:bodyPr/>
                    <a:lstStyle/>
                    <a:p>
                      <a:endParaRPr lang="en-US"/>
                    </a:p>
                  </a:txBody>
                  <a:tcPr/>
                </a:tc>
              </a:tr>
              <a:tr h="438904">
                <a:tc>
                  <a:txBody>
                    <a:bodyPr/>
                    <a:lstStyle/>
                    <a:p>
                      <a:pPr marL="0" marR="0">
                        <a:spcBef>
                          <a:spcPts val="0"/>
                        </a:spcBef>
                        <a:spcAft>
                          <a:spcPts val="0"/>
                        </a:spcAft>
                      </a:pPr>
                      <a:r>
                        <a:rPr lang="en-US" sz="900">
                          <a:effectLst/>
                        </a:rPr>
                        <a:t>10:00–11:00 AM PST</a:t>
                      </a:r>
                    </a:p>
                    <a:p>
                      <a:pPr marL="0" marR="0">
                        <a:spcBef>
                          <a:spcPts val="0"/>
                        </a:spcBef>
                        <a:spcAft>
                          <a:spcPts val="0"/>
                        </a:spcAft>
                      </a:pPr>
                      <a:r>
                        <a:rPr lang="en-US" sz="900">
                          <a:effectLst/>
                        </a:rPr>
                        <a:t>1:00 –2:00 PM EST</a:t>
                      </a:r>
                    </a:p>
                    <a:p>
                      <a:pPr marL="0" marR="0">
                        <a:spcBef>
                          <a:spcPts val="0"/>
                        </a:spcBef>
                        <a:spcAft>
                          <a:spcPts val="0"/>
                        </a:spcAft>
                      </a:pPr>
                      <a:r>
                        <a:rPr lang="en-US" sz="900">
                          <a:effectLst/>
                        </a:rPr>
                        <a:t>6:00–7:00 PM BST</a:t>
                      </a:r>
                      <a:endParaRPr lang="en-US" sz="900">
                        <a:effectLst/>
                        <a:latin typeface="Calibri"/>
                        <a:ea typeface="Calibri"/>
                        <a:cs typeface="Times New Roman"/>
                      </a:endParaRPr>
                    </a:p>
                  </a:txBody>
                  <a:tcPr marL="22858" marR="22858" marT="0" marB="0"/>
                </a:tc>
                <a:tc>
                  <a:txBody>
                    <a:bodyPr/>
                    <a:lstStyle/>
                    <a:p>
                      <a:pPr marL="0" marR="0">
                        <a:spcBef>
                          <a:spcPts val="0"/>
                        </a:spcBef>
                        <a:spcAft>
                          <a:spcPts val="0"/>
                        </a:spcAft>
                      </a:pPr>
                      <a:r>
                        <a:rPr lang="en-US" sz="1200" u="sng" dirty="0">
                          <a:effectLst/>
                        </a:rPr>
                        <a:t>Go…Running Kentico CMS on Windows Azure</a:t>
                      </a:r>
                      <a:endParaRPr lang="en-US" sz="1200" dirty="0">
                        <a:effectLst/>
                      </a:endParaRPr>
                    </a:p>
                    <a:p>
                      <a:pPr marL="0" marR="0">
                        <a:spcBef>
                          <a:spcPts val="0"/>
                        </a:spcBef>
                        <a:spcAft>
                          <a:spcPts val="0"/>
                        </a:spcAft>
                      </a:pPr>
                      <a:r>
                        <a:rPr lang="en-US" sz="1200" u="none" strike="noStrike" dirty="0">
                          <a:effectLst/>
                        </a:rPr>
                        <a:t> </a:t>
                      </a:r>
                      <a:endParaRPr lang="en-US" sz="1200" dirty="0">
                        <a:effectLst/>
                      </a:endParaRPr>
                    </a:p>
                    <a:p>
                      <a:pPr marL="0" marR="0">
                        <a:spcBef>
                          <a:spcPts val="0"/>
                        </a:spcBef>
                        <a:spcAft>
                          <a:spcPts val="0"/>
                        </a:spcAft>
                      </a:pPr>
                      <a:r>
                        <a:rPr lang="en-US" sz="1200" dirty="0" smtClean="0">
                          <a:effectLst/>
                        </a:rPr>
                        <a:t>Speaker</a:t>
                      </a:r>
                      <a:r>
                        <a:rPr lang="en-US" sz="1200" dirty="0">
                          <a:effectLst/>
                        </a:rPr>
                        <a:t>: </a:t>
                      </a:r>
                      <a:r>
                        <a:rPr lang="en-US" sz="1200" u="sng" dirty="0">
                          <a:effectLst/>
                          <a:hlinkClick r:id="rId8"/>
                        </a:rPr>
                        <a:t>Thom Robbins</a:t>
                      </a:r>
                      <a:r>
                        <a:rPr lang="en-US" sz="1200" dirty="0">
                          <a:effectLst/>
                        </a:rPr>
                        <a:t>, Chief Evangelist Kentico CMS</a:t>
                      </a:r>
                      <a:endParaRPr lang="en-US" sz="1200" dirty="0">
                        <a:effectLst/>
                        <a:latin typeface="Calibri"/>
                        <a:ea typeface="Calibri"/>
                        <a:cs typeface="Times New Roman"/>
                      </a:endParaRPr>
                    </a:p>
                  </a:txBody>
                  <a:tcPr marL="22858" marR="22858" marT="0" marB="0"/>
                </a:tc>
                <a:tc>
                  <a:txBody>
                    <a:bodyPr/>
                    <a:lstStyle/>
                    <a:p>
                      <a:pPr marL="0" marR="0" algn="ctr">
                        <a:spcBef>
                          <a:spcPts val="0"/>
                        </a:spcBef>
                        <a:spcAft>
                          <a:spcPts val="0"/>
                        </a:spcAft>
                      </a:pPr>
                      <a:r>
                        <a:rPr lang="en-US" sz="1200" u="sng" dirty="0">
                          <a:effectLst/>
                          <a:hlinkClick r:id="rId9"/>
                        </a:rPr>
                        <a:t>Register me</a:t>
                      </a:r>
                      <a:endParaRPr lang="en-US" sz="1200" dirty="0">
                        <a:effectLst/>
                        <a:latin typeface="Calibri"/>
                        <a:ea typeface="Calibri"/>
                        <a:cs typeface="Times New Roman"/>
                      </a:endParaRPr>
                    </a:p>
                  </a:txBody>
                  <a:tcPr marL="22858" marR="22858" marT="0" marB="0" anchor="ctr"/>
                </a:tc>
              </a:tr>
              <a:tr h="63358">
                <a:tc gridSpan="3">
                  <a:txBody>
                    <a:bodyPr/>
                    <a:lstStyle/>
                    <a:p>
                      <a:pPr marL="0" marR="0" algn="ctr">
                        <a:spcBef>
                          <a:spcPts val="0"/>
                        </a:spcBef>
                        <a:spcAft>
                          <a:spcPts val="0"/>
                        </a:spcAft>
                      </a:pPr>
                      <a:r>
                        <a:rPr lang="en-US" sz="1200" dirty="0">
                          <a:effectLst/>
                        </a:rPr>
                        <a:t>Break</a:t>
                      </a:r>
                      <a:endParaRPr lang="en-US" sz="1200" dirty="0">
                        <a:effectLst/>
                        <a:latin typeface="Calibri"/>
                        <a:ea typeface="Calibri"/>
                        <a:cs typeface="Times New Roman"/>
                      </a:endParaRPr>
                    </a:p>
                  </a:txBody>
                  <a:tcPr marL="22858" marR="22858" marT="0" marB="0"/>
                </a:tc>
                <a:tc hMerge="1">
                  <a:txBody>
                    <a:bodyPr/>
                    <a:lstStyle/>
                    <a:p>
                      <a:endParaRPr lang="en-US"/>
                    </a:p>
                  </a:txBody>
                  <a:tcPr/>
                </a:tc>
                <a:tc hMerge="1">
                  <a:txBody>
                    <a:bodyPr/>
                    <a:lstStyle/>
                    <a:p>
                      <a:endParaRPr lang="en-US"/>
                    </a:p>
                  </a:txBody>
                  <a:tcPr/>
                </a:tc>
              </a:tr>
              <a:tr h="545192">
                <a:tc>
                  <a:txBody>
                    <a:bodyPr/>
                    <a:lstStyle/>
                    <a:p>
                      <a:pPr marL="0" marR="0">
                        <a:spcBef>
                          <a:spcPts val="0"/>
                        </a:spcBef>
                        <a:spcAft>
                          <a:spcPts val="0"/>
                        </a:spcAft>
                      </a:pPr>
                      <a:r>
                        <a:rPr lang="en-US" sz="900">
                          <a:effectLst/>
                        </a:rPr>
                        <a:t>11:30–12:30 PM PST</a:t>
                      </a:r>
                    </a:p>
                    <a:p>
                      <a:pPr marL="0" marR="0">
                        <a:spcBef>
                          <a:spcPts val="0"/>
                        </a:spcBef>
                        <a:spcAft>
                          <a:spcPts val="0"/>
                        </a:spcAft>
                      </a:pPr>
                      <a:r>
                        <a:rPr lang="en-US" sz="900">
                          <a:effectLst/>
                        </a:rPr>
                        <a:t>2:30–3:30 PM EST</a:t>
                      </a:r>
                    </a:p>
                    <a:p>
                      <a:pPr marL="0" marR="0">
                        <a:spcBef>
                          <a:spcPts val="0"/>
                        </a:spcBef>
                        <a:spcAft>
                          <a:spcPts val="0"/>
                        </a:spcAft>
                      </a:pPr>
                      <a:r>
                        <a:rPr lang="en-US" sz="900">
                          <a:effectLst/>
                        </a:rPr>
                        <a:t>7:30 –8:30 PM BST</a:t>
                      </a:r>
                      <a:endParaRPr lang="en-US" sz="900">
                        <a:effectLst/>
                        <a:latin typeface="Calibri"/>
                        <a:ea typeface="Calibri"/>
                        <a:cs typeface="Times New Roman"/>
                      </a:endParaRPr>
                    </a:p>
                  </a:txBody>
                  <a:tcPr marL="22858" marR="22858" marT="0" marB="0"/>
                </a:tc>
                <a:tc>
                  <a:txBody>
                    <a:bodyPr/>
                    <a:lstStyle/>
                    <a:p>
                      <a:pPr marL="0" marR="0">
                        <a:spcBef>
                          <a:spcPts val="0"/>
                        </a:spcBef>
                        <a:spcAft>
                          <a:spcPts val="0"/>
                        </a:spcAft>
                      </a:pPr>
                      <a:r>
                        <a:rPr lang="en-US" sz="1200" u="sng" dirty="0">
                          <a:effectLst/>
                        </a:rPr>
                        <a:t>Deployment options for Kentico CMS on Windows Azure</a:t>
                      </a:r>
                      <a:endParaRPr lang="en-US" sz="1200" dirty="0">
                        <a:effectLst/>
                      </a:endParaRPr>
                    </a:p>
                    <a:p>
                      <a:pPr marL="0" marR="0">
                        <a:spcBef>
                          <a:spcPts val="0"/>
                        </a:spcBef>
                        <a:spcAft>
                          <a:spcPts val="0"/>
                        </a:spcAft>
                      </a:pPr>
                      <a:r>
                        <a:rPr lang="en-US" sz="1200" u="none" strike="noStrike" dirty="0">
                          <a:effectLst/>
                        </a:rPr>
                        <a:t> </a:t>
                      </a:r>
                      <a:endParaRPr lang="en-US" sz="1200" dirty="0">
                        <a:effectLst/>
                      </a:endParaRPr>
                    </a:p>
                    <a:p>
                      <a:pPr marL="0" marR="0">
                        <a:spcBef>
                          <a:spcPts val="0"/>
                        </a:spcBef>
                        <a:spcAft>
                          <a:spcPts val="0"/>
                        </a:spcAft>
                      </a:pPr>
                      <a:r>
                        <a:rPr lang="en-US" sz="1200" dirty="0" smtClean="0">
                          <a:effectLst/>
                        </a:rPr>
                        <a:t>Speaker</a:t>
                      </a:r>
                      <a:r>
                        <a:rPr lang="en-US" sz="1200" dirty="0">
                          <a:effectLst/>
                        </a:rPr>
                        <a:t>: </a:t>
                      </a:r>
                      <a:r>
                        <a:rPr lang="en-US" sz="1200" u="sng" dirty="0">
                          <a:effectLst/>
                          <a:hlinkClick r:id="rId10"/>
                        </a:rPr>
                        <a:t>Bryan </a:t>
                      </a:r>
                      <a:r>
                        <a:rPr lang="en-US" sz="1200" u="sng" dirty="0" err="1">
                          <a:effectLst/>
                          <a:hlinkClick r:id="rId10"/>
                        </a:rPr>
                        <a:t>Soltis</a:t>
                      </a:r>
                      <a:r>
                        <a:rPr lang="en-US" sz="1200" dirty="0">
                          <a:effectLst/>
                        </a:rPr>
                        <a:t>, Kentico MVP and Director of Technology and Research at </a:t>
                      </a:r>
                      <a:r>
                        <a:rPr lang="en-US" sz="1200" u="sng" dirty="0">
                          <a:effectLst/>
                          <a:hlinkClick r:id="rId3"/>
                        </a:rPr>
                        <a:t>Bit-Wizards</a:t>
                      </a:r>
                      <a:endParaRPr lang="en-US" sz="1200" dirty="0">
                        <a:effectLst/>
                        <a:latin typeface="Calibri"/>
                        <a:ea typeface="Calibri"/>
                        <a:cs typeface="Times New Roman"/>
                      </a:endParaRPr>
                    </a:p>
                  </a:txBody>
                  <a:tcPr marL="22858" marR="22858" marT="0" marB="0"/>
                </a:tc>
                <a:tc>
                  <a:txBody>
                    <a:bodyPr/>
                    <a:lstStyle/>
                    <a:p>
                      <a:pPr marL="0" marR="0" algn="ctr">
                        <a:spcBef>
                          <a:spcPts val="0"/>
                        </a:spcBef>
                        <a:spcAft>
                          <a:spcPts val="0"/>
                        </a:spcAft>
                      </a:pPr>
                      <a:r>
                        <a:rPr lang="en-US" sz="1200" u="sng" dirty="0">
                          <a:effectLst/>
                          <a:hlinkClick r:id="rId11"/>
                        </a:rPr>
                        <a:t>Register me</a:t>
                      </a:r>
                      <a:endParaRPr lang="en-US" sz="1200" dirty="0">
                        <a:effectLst/>
                        <a:latin typeface="Calibri"/>
                        <a:ea typeface="Calibri"/>
                        <a:cs typeface="Times New Roman"/>
                      </a:endParaRPr>
                    </a:p>
                  </a:txBody>
                  <a:tcPr marL="22858" marR="22858" marT="0" marB="0" anchor="ctr"/>
                </a:tc>
              </a:tr>
              <a:tr h="63358">
                <a:tc gridSpan="3">
                  <a:txBody>
                    <a:bodyPr/>
                    <a:lstStyle/>
                    <a:p>
                      <a:pPr marL="0" marR="0" algn="ctr">
                        <a:spcBef>
                          <a:spcPts val="0"/>
                        </a:spcBef>
                        <a:spcAft>
                          <a:spcPts val="0"/>
                        </a:spcAft>
                      </a:pPr>
                      <a:r>
                        <a:rPr lang="en-US" sz="1200" dirty="0">
                          <a:effectLst/>
                        </a:rPr>
                        <a:t>Break</a:t>
                      </a:r>
                      <a:endParaRPr lang="en-US" sz="1200" dirty="0">
                        <a:effectLst/>
                        <a:latin typeface="Calibri"/>
                        <a:ea typeface="Calibri"/>
                        <a:cs typeface="Times New Roman"/>
                      </a:endParaRPr>
                    </a:p>
                  </a:txBody>
                  <a:tcPr marL="22858" marR="22858" marT="0" marB="0"/>
                </a:tc>
                <a:tc hMerge="1">
                  <a:txBody>
                    <a:bodyPr/>
                    <a:lstStyle/>
                    <a:p>
                      <a:endParaRPr lang="en-US"/>
                    </a:p>
                  </a:txBody>
                  <a:tcPr/>
                </a:tc>
                <a:tc hMerge="1">
                  <a:txBody>
                    <a:bodyPr/>
                    <a:lstStyle/>
                    <a:p>
                      <a:endParaRPr lang="en-US"/>
                    </a:p>
                  </a:txBody>
                  <a:tcPr/>
                </a:tc>
              </a:tr>
              <a:tr h="510912">
                <a:tc>
                  <a:txBody>
                    <a:bodyPr/>
                    <a:lstStyle/>
                    <a:p>
                      <a:pPr marL="0" marR="0">
                        <a:spcBef>
                          <a:spcPts val="0"/>
                        </a:spcBef>
                        <a:spcAft>
                          <a:spcPts val="0"/>
                        </a:spcAft>
                      </a:pPr>
                      <a:r>
                        <a:rPr lang="en-US" sz="900">
                          <a:effectLst/>
                        </a:rPr>
                        <a:t>1:00 PM–2:00 PM PST</a:t>
                      </a:r>
                    </a:p>
                    <a:p>
                      <a:pPr marL="0" marR="0">
                        <a:spcBef>
                          <a:spcPts val="0"/>
                        </a:spcBef>
                        <a:spcAft>
                          <a:spcPts val="0"/>
                        </a:spcAft>
                      </a:pPr>
                      <a:r>
                        <a:rPr lang="en-US" sz="900">
                          <a:effectLst/>
                        </a:rPr>
                        <a:t>4:00–5:00 PM EST</a:t>
                      </a:r>
                    </a:p>
                    <a:p>
                      <a:pPr marL="0" marR="0">
                        <a:spcBef>
                          <a:spcPts val="0"/>
                        </a:spcBef>
                        <a:spcAft>
                          <a:spcPts val="0"/>
                        </a:spcAft>
                      </a:pPr>
                      <a:r>
                        <a:rPr lang="en-US" sz="900">
                          <a:effectLst/>
                        </a:rPr>
                        <a:t>9:00–10:00 PM BST</a:t>
                      </a:r>
                      <a:endParaRPr lang="en-US" sz="900">
                        <a:effectLst/>
                        <a:latin typeface="Calibri"/>
                        <a:ea typeface="Calibri"/>
                        <a:cs typeface="Times New Roman"/>
                      </a:endParaRPr>
                    </a:p>
                  </a:txBody>
                  <a:tcPr marL="22858" marR="22858" marT="0" marB="0"/>
                </a:tc>
                <a:tc>
                  <a:txBody>
                    <a:bodyPr/>
                    <a:lstStyle/>
                    <a:p>
                      <a:pPr marL="0" marR="0">
                        <a:spcBef>
                          <a:spcPts val="0"/>
                        </a:spcBef>
                        <a:spcAft>
                          <a:spcPts val="0"/>
                        </a:spcAft>
                      </a:pPr>
                      <a:r>
                        <a:rPr lang="en-US" sz="1200" u="sng" dirty="0">
                          <a:effectLst/>
                        </a:rPr>
                        <a:t>Best Practices for Kentico CMS and Windows Azure</a:t>
                      </a:r>
                      <a:endParaRPr lang="en-US" sz="1200" dirty="0">
                        <a:effectLst/>
                      </a:endParaRPr>
                    </a:p>
                    <a:p>
                      <a:pPr marL="0" marR="0">
                        <a:spcBef>
                          <a:spcPts val="0"/>
                        </a:spcBef>
                        <a:spcAft>
                          <a:spcPts val="0"/>
                        </a:spcAft>
                      </a:pPr>
                      <a:r>
                        <a:rPr lang="en-US" sz="1200" u="none" strike="noStrike" dirty="0">
                          <a:effectLst/>
                        </a:rPr>
                        <a:t> </a:t>
                      </a:r>
                      <a:endParaRPr lang="en-US" sz="1200" dirty="0">
                        <a:effectLst/>
                      </a:endParaRPr>
                    </a:p>
                    <a:p>
                      <a:pPr marL="0" marR="0">
                        <a:spcBef>
                          <a:spcPts val="0"/>
                        </a:spcBef>
                        <a:spcAft>
                          <a:spcPts val="0"/>
                        </a:spcAft>
                      </a:pPr>
                      <a:r>
                        <a:rPr lang="en-US" sz="1200" dirty="0" smtClean="0">
                          <a:effectLst/>
                        </a:rPr>
                        <a:t>Speaker</a:t>
                      </a:r>
                      <a:r>
                        <a:rPr lang="en-US" sz="1200" dirty="0">
                          <a:effectLst/>
                        </a:rPr>
                        <a:t>: </a:t>
                      </a:r>
                      <a:r>
                        <a:rPr lang="en-US" sz="1200" u="sng" dirty="0">
                          <a:effectLst/>
                          <a:hlinkClick r:id="rId12"/>
                        </a:rPr>
                        <a:t>Dominik Pinter</a:t>
                      </a:r>
                      <a:r>
                        <a:rPr lang="en-US" sz="1200" dirty="0">
                          <a:effectLst/>
                        </a:rPr>
                        <a:t>, Group Product Manager/</a:t>
                      </a:r>
                      <a:r>
                        <a:rPr lang="en-US" sz="1200" dirty="0" err="1">
                          <a:effectLst/>
                        </a:rPr>
                        <a:t>SaaS</a:t>
                      </a:r>
                      <a:r>
                        <a:rPr lang="en-US" sz="1200" dirty="0">
                          <a:effectLst/>
                        </a:rPr>
                        <a:t> and Cloud</a:t>
                      </a:r>
                    </a:p>
                    <a:p>
                      <a:pPr marL="0" marR="0">
                        <a:spcBef>
                          <a:spcPts val="0"/>
                        </a:spcBef>
                        <a:spcAft>
                          <a:spcPts val="0"/>
                        </a:spcAft>
                      </a:pPr>
                      <a:r>
                        <a:rPr lang="en-US" sz="1200" dirty="0">
                          <a:effectLst/>
                        </a:rPr>
                        <a:t> </a:t>
                      </a:r>
                      <a:endParaRPr lang="en-US" sz="1200" dirty="0">
                        <a:effectLst/>
                        <a:latin typeface="Calibri"/>
                        <a:ea typeface="Calibri"/>
                        <a:cs typeface="Times New Roman"/>
                      </a:endParaRPr>
                    </a:p>
                  </a:txBody>
                  <a:tcPr marL="22858" marR="22858" marT="0" marB="0"/>
                </a:tc>
                <a:tc>
                  <a:txBody>
                    <a:bodyPr/>
                    <a:lstStyle/>
                    <a:p>
                      <a:pPr marL="0" marR="0" algn="ctr">
                        <a:spcBef>
                          <a:spcPts val="0"/>
                        </a:spcBef>
                        <a:spcAft>
                          <a:spcPts val="0"/>
                        </a:spcAft>
                      </a:pPr>
                      <a:r>
                        <a:rPr lang="en-US" sz="1200" u="sng" dirty="0">
                          <a:effectLst/>
                          <a:hlinkClick r:id="rId13"/>
                        </a:rPr>
                        <a:t>Register me</a:t>
                      </a:r>
                      <a:endParaRPr lang="en-US" sz="1200" dirty="0">
                        <a:effectLst/>
                        <a:latin typeface="Calibri"/>
                        <a:ea typeface="Calibri"/>
                        <a:cs typeface="Times New Roman"/>
                      </a:endParaRPr>
                    </a:p>
                  </a:txBody>
                  <a:tcPr marL="22858" marR="22858" marT="0" marB="0" anchor="ctr"/>
                </a:tc>
              </a:tr>
              <a:tr h="63358">
                <a:tc gridSpan="3">
                  <a:txBody>
                    <a:bodyPr/>
                    <a:lstStyle/>
                    <a:p>
                      <a:pPr marL="0" marR="0" algn="ctr">
                        <a:spcBef>
                          <a:spcPts val="0"/>
                        </a:spcBef>
                        <a:spcAft>
                          <a:spcPts val="0"/>
                        </a:spcAft>
                      </a:pPr>
                      <a:r>
                        <a:rPr lang="en-US" sz="1200" dirty="0">
                          <a:effectLst/>
                        </a:rPr>
                        <a:t>Break</a:t>
                      </a:r>
                      <a:endParaRPr lang="en-US" sz="1200" dirty="0">
                        <a:effectLst/>
                        <a:latin typeface="Calibri"/>
                        <a:ea typeface="Calibri"/>
                        <a:cs typeface="Times New Roman"/>
                      </a:endParaRPr>
                    </a:p>
                  </a:txBody>
                  <a:tcPr marL="22858" marR="22858" marT="0" marB="0"/>
                </a:tc>
                <a:tc hMerge="1">
                  <a:txBody>
                    <a:bodyPr/>
                    <a:lstStyle/>
                    <a:p>
                      <a:endParaRPr lang="en-US"/>
                    </a:p>
                  </a:txBody>
                  <a:tcPr/>
                </a:tc>
                <a:tc hMerge="1">
                  <a:txBody>
                    <a:bodyPr/>
                    <a:lstStyle/>
                    <a:p>
                      <a:endParaRPr lang="en-US"/>
                    </a:p>
                  </a:txBody>
                  <a:tcPr/>
                </a:tc>
              </a:tr>
              <a:tr h="607394">
                <a:tc>
                  <a:txBody>
                    <a:bodyPr/>
                    <a:lstStyle/>
                    <a:p>
                      <a:pPr marL="0" marR="0">
                        <a:spcBef>
                          <a:spcPts val="0"/>
                        </a:spcBef>
                        <a:spcAft>
                          <a:spcPts val="0"/>
                        </a:spcAft>
                      </a:pPr>
                      <a:r>
                        <a:rPr lang="en-US" sz="900">
                          <a:effectLst/>
                        </a:rPr>
                        <a:t>2:30–3:30 PM PST</a:t>
                      </a:r>
                    </a:p>
                    <a:p>
                      <a:pPr marL="0" marR="0">
                        <a:spcBef>
                          <a:spcPts val="0"/>
                        </a:spcBef>
                        <a:spcAft>
                          <a:spcPts val="0"/>
                        </a:spcAft>
                      </a:pPr>
                      <a:r>
                        <a:rPr lang="en-US" sz="900">
                          <a:effectLst/>
                        </a:rPr>
                        <a:t>5:30–6:30 PM EST</a:t>
                      </a:r>
                    </a:p>
                    <a:p>
                      <a:pPr marL="0" marR="0">
                        <a:spcBef>
                          <a:spcPts val="0"/>
                        </a:spcBef>
                        <a:spcAft>
                          <a:spcPts val="0"/>
                        </a:spcAft>
                      </a:pPr>
                      <a:r>
                        <a:rPr lang="en-US" sz="900">
                          <a:effectLst/>
                        </a:rPr>
                        <a:t>10:30–11:30 PM BST</a:t>
                      </a:r>
                      <a:endParaRPr lang="en-US" sz="900">
                        <a:effectLst/>
                        <a:latin typeface="Calibri"/>
                        <a:ea typeface="Calibri"/>
                        <a:cs typeface="Times New Roman"/>
                      </a:endParaRPr>
                    </a:p>
                  </a:txBody>
                  <a:tcPr marL="22858" marR="22858" marT="0" marB="0"/>
                </a:tc>
                <a:tc>
                  <a:txBody>
                    <a:bodyPr/>
                    <a:lstStyle/>
                    <a:p>
                      <a:pPr marL="0" marR="0">
                        <a:spcBef>
                          <a:spcPts val="0"/>
                        </a:spcBef>
                        <a:spcAft>
                          <a:spcPts val="0"/>
                        </a:spcAft>
                      </a:pPr>
                      <a:r>
                        <a:rPr lang="en-US" sz="1200" u="sng" dirty="0">
                          <a:effectLst/>
                        </a:rPr>
                        <a:t>Advanced development with Windows Azure</a:t>
                      </a:r>
                      <a:endParaRPr lang="en-US" sz="1200" dirty="0">
                        <a:effectLst/>
                      </a:endParaRPr>
                    </a:p>
                    <a:p>
                      <a:pPr marL="0" marR="0">
                        <a:spcBef>
                          <a:spcPts val="0"/>
                        </a:spcBef>
                        <a:spcAft>
                          <a:spcPts val="0"/>
                        </a:spcAft>
                      </a:pPr>
                      <a:r>
                        <a:rPr lang="en-US" sz="1200" u="none" strike="noStrike" dirty="0">
                          <a:effectLst/>
                        </a:rPr>
                        <a:t> </a:t>
                      </a:r>
                      <a:endParaRPr lang="en-US" sz="1200" dirty="0">
                        <a:effectLst/>
                      </a:endParaRPr>
                    </a:p>
                    <a:p>
                      <a:pPr marL="0" marR="0">
                        <a:spcBef>
                          <a:spcPts val="0"/>
                        </a:spcBef>
                        <a:spcAft>
                          <a:spcPts val="0"/>
                        </a:spcAft>
                      </a:pPr>
                      <a:r>
                        <a:rPr lang="en-US" sz="1200" dirty="0" smtClean="0">
                          <a:effectLst/>
                        </a:rPr>
                        <a:t>Speaker</a:t>
                      </a:r>
                      <a:r>
                        <a:rPr lang="en-US" sz="1200" dirty="0">
                          <a:effectLst/>
                        </a:rPr>
                        <a:t>: </a:t>
                      </a:r>
                      <a:r>
                        <a:rPr lang="en-US" sz="1200" u="sng" dirty="0">
                          <a:effectLst/>
                          <a:hlinkClick r:id="rId10"/>
                        </a:rPr>
                        <a:t>Bryan </a:t>
                      </a:r>
                      <a:r>
                        <a:rPr lang="en-US" sz="1200" u="sng" dirty="0" err="1">
                          <a:effectLst/>
                          <a:hlinkClick r:id="rId10"/>
                        </a:rPr>
                        <a:t>Soltis</a:t>
                      </a:r>
                      <a:r>
                        <a:rPr lang="en-US" sz="1200" dirty="0">
                          <a:effectLst/>
                        </a:rPr>
                        <a:t>, Kentico MVP and Director of Technology and Research at Bit-Wizards </a:t>
                      </a:r>
                      <a:endParaRPr lang="en-US" sz="1200" dirty="0">
                        <a:effectLst/>
                        <a:latin typeface="Calibri"/>
                        <a:ea typeface="Calibri"/>
                        <a:cs typeface="Times New Roman"/>
                      </a:endParaRPr>
                    </a:p>
                  </a:txBody>
                  <a:tcPr marL="22858" marR="22858" marT="0" marB="0"/>
                </a:tc>
                <a:tc>
                  <a:txBody>
                    <a:bodyPr/>
                    <a:lstStyle/>
                    <a:p>
                      <a:pPr marL="0" marR="0" algn="ctr">
                        <a:spcBef>
                          <a:spcPts val="0"/>
                        </a:spcBef>
                        <a:spcAft>
                          <a:spcPts val="0"/>
                        </a:spcAft>
                      </a:pPr>
                      <a:r>
                        <a:rPr lang="en-US" sz="1200" u="sng" dirty="0">
                          <a:effectLst/>
                          <a:hlinkClick r:id="rId14"/>
                        </a:rPr>
                        <a:t>Register me</a:t>
                      </a:r>
                      <a:endParaRPr lang="en-US" sz="1200" dirty="0">
                        <a:effectLst/>
                        <a:latin typeface="Calibri"/>
                        <a:ea typeface="Calibri"/>
                        <a:cs typeface="Times New Roman"/>
                      </a:endParaRPr>
                    </a:p>
                  </a:txBody>
                  <a:tcPr marL="22858" marR="22858" marT="0" marB="0" anchor="ctr"/>
                </a:tc>
              </a:tr>
              <a:tr h="63358">
                <a:tc gridSpan="3">
                  <a:txBody>
                    <a:bodyPr/>
                    <a:lstStyle/>
                    <a:p>
                      <a:pPr marL="0" marR="0" algn="ctr">
                        <a:spcBef>
                          <a:spcPts val="0"/>
                        </a:spcBef>
                        <a:spcAft>
                          <a:spcPts val="0"/>
                        </a:spcAft>
                      </a:pPr>
                      <a:r>
                        <a:rPr lang="en-US" sz="1200" dirty="0">
                          <a:effectLst/>
                        </a:rPr>
                        <a:t>Break</a:t>
                      </a:r>
                      <a:endParaRPr lang="en-US" sz="1200" dirty="0">
                        <a:effectLst/>
                        <a:latin typeface="Calibri"/>
                        <a:ea typeface="Calibri"/>
                        <a:cs typeface="Times New Roman"/>
                      </a:endParaRPr>
                    </a:p>
                  </a:txBody>
                  <a:tcPr marL="22858" marR="22858" marT="0" marB="0"/>
                </a:tc>
                <a:tc hMerge="1">
                  <a:txBody>
                    <a:bodyPr/>
                    <a:lstStyle/>
                    <a:p>
                      <a:endParaRPr lang="en-US"/>
                    </a:p>
                  </a:txBody>
                  <a:tcPr/>
                </a:tc>
                <a:tc hMerge="1">
                  <a:txBody>
                    <a:bodyPr/>
                    <a:lstStyle/>
                    <a:p>
                      <a:endParaRPr lang="en-US"/>
                    </a:p>
                  </a:txBody>
                  <a:tcPr/>
                </a:tc>
              </a:tr>
              <a:tr h="613202">
                <a:tc>
                  <a:txBody>
                    <a:bodyPr/>
                    <a:lstStyle/>
                    <a:p>
                      <a:pPr marL="0" marR="0">
                        <a:spcBef>
                          <a:spcPts val="0"/>
                        </a:spcBef>
                        <a:spcAft>
                          <a:spcPts val="0"/>
                        </a:spcAft>
                      </a:pPr>
                      <a:r>
                        <a:rPr lang="en-US" sz="900">
                          <a:effectLst/>
                        </a:rPr>
                        <a:t>4:00–5:00 PM PST</a:t>
                      </a:r>
                    </a:p>
                    <a:p>
                      <a:pPr marL="0" marR="0">
                        <a:spcBef>
                          <a:spcPts val="0"/>
                        </a:spcBef>
                        <a:spcAft>
                          <a:spcPts val="0"/>
                        </a:spcAft>
                      </a:pPr>
                      <a:r>
                        <a:rPr lang="en-US" sz="900">
                          <a:effectLst/>
                        </a:rPr>
                        <a:t>7:00–8:00 PM EST</a:t>
                      </a:r>
                    </a:p>
                    <a:p>
                      <a:pPr marL="0" marR="0">
                        <a:spcBef>
                          <a:spcPts val="0"/>
                        </a:spcBef>
                        <a:spcAft>
                          <a:spcPts val="0"/>
                        </a:spcAft>
                      </a:pPr>
                      <a:r>
                        <a:rPr lang="en-US" sz="900">
                          <a:effectLst/>
                        </a:rPr>
                        <a:t>12:00–1:00 AM BST</a:t>
                      </a:r>
                      <a:endParaRPr lang="en-US" sz="900">
                        <a:effectLst/>
                        <a:latin typeface="Calibri"/>
                        <a:ea typeface="Calibri"/>
                        <a:cs typeface="Times New Roman"/>
                      </a:endParaRPr>
                    </a:p>
                  </a:txBody>
                  <a:tcPr marL="22858" marR="22858" marT="0" marB="0"/>
                </a:tc>
                <a:tc>
                  <a:txBody>
                    <a:bodyPr/>
                    <a:lstStyle/>
                    <a:p>
                      <a:pPr marL="0" marR="0">
                        <a:spcBef>
                          <a:spcPts val="0"/>
                        </a:spcBef>
                        <a:spcAft>
                          <a:spcPts val="0"/>
                        </a:spcAft>
                      </a:pPr>
                      <a:r>
                        <a:rPr lang="en-US" sz="1200" u="sng" dirty="0">
                          <a:effectLst/>
                        </a:rPr>
                        <a:t>Common questions for Windows Azure and Kentico CMS</a:t>
                      </a:r>
                      <a:endParaRPr lang="en-US" sz="1200" dirty="0">
                        <a:effectLst/>
                      </a:endParaRPr>
                    </a:p>
                    <a:p>
                      <a:pPr marL="0" marR="0">
                        <a:spcBef>
                          <a:spcPts val="0"/>
                        </a:spcBef>
                        <a:spcAft>
                          <a:spcPts val="0"/>
                        </a:spcAft>
                      </a:pPr>
                      <a:r>
                        <a:rPr lang="en-US" sz="1200" dirty="0">
                          <a:effectLst/>
                        </a:rPr>
                        <a:t> </a:t>
                      </a:r>
                    </a:p>
                    <a:p>
                      <a:pPr marL="0" marR="0">
                        <a:spcBef>
                          <a:spcPts val="0"/>
                        </a:spcBef>
                        <a:spcAft>
                          <a:spcPts val="0"/>
                        </a:spcAft>
                      </a:pPr>
                      <a:r>
                        <a:rPr lang="en-US" sz="1200" dirty="0" smtClean="0">
                          <a:effectLst/>
                        </a:rPr>
                        <a:t>Speaker</a:t>
                      </a:r>
                      <a:r>
                        <a:rPr lang="en-US" sz="1200" dirty="0">
                          <a:effectLst/>
                        </a:rPr>
                        <a:t>: Kentico Cloud and </a:t>
                      </a:r>
                      <a:r>
                        <a:rPr lang="en-US" sz="1200" dirty="0" err="1">
                          <a:effectLst/>
                        </a:rPr>
                        <a:t>SaaS</a:t>
                      </a:r>
                      <a:r>
                        <a:rPr lang="en-US" sz="1200" dirty="0">
                          <a:effectLst/>
                        </a:rPr>
                        <a:t> Development Group</a:t>
                      </a:r>
                    </a:p>
                    <a:p>
                      <a:pPr marL="0" marR="0">
                        <a:spcBef>
                          <a:spcPts val="0"/>
                        </a:spcBef>
                        <a:spcAft>
                          <a:spcPts val="0"/>
                        </a:spcAft>
                      </a:pPr>
                      <a:r>
                        <a:rPr lang="en-US" sz="1200" dirty="0">
                          <a:effectLst/>
                        </a:rPr>
                        <a:t> </a:t>
                      </a:r>
                      <a:endParaRPr lang="en-US" sz="1200" dirty="0">
                        <a:effectLst/>
                        <a:latin typeface="Calibri"/>
                        <a:ea typeface="Calibri"/>
                        <a:cs typeface="Times New Roman"/>
                      </a:endParaRPr>
                    </a:p>
                  </a:txBody>
                  <a:tcPr marL="22858" marR="22858" marT="0" marB="0"/>
                </a:tc>
                <a:tc>
                  <a:txBody>
                    <a:bodyPr/>
                    <a:lstStyle/>
                    <a:p>
                      <a:pPr marL="0" marR="0" algn="ctr">
                        <a:spcBef>
                          <a:spcPts val="0"/>
                        </a:spcBef>
                        <a:spcAft>
                          <a:spcPts val="0"/>
                        </a:spcAft>
                      </a:pPr>
                      <a:r>
                        <a:rPr lang="en-US" sz="1200" u="sng" dirty="0">
                          <a:effectLst/>
                          <a:hlinkClick r:id="rId15"/>
                        </a:rPr>
                        <a:t>Register me</a:t>
                      </a:r>
                      <a:endParaRPr lang="en-US" sz="1200" dirty="0">
                        <a:effectLst/>
                        <a:latin typeface="Calibri"/>
                        <a:ea typeface="Calibri"/>
                        <a:cs typeface="Times New Roman"/>
                      </a:endParaRPr>
                    </a:p>
                  </a:txBody>
                  <a:tcPr marL="22858" marR="22858" marT="0" marB="0" anchor="ctr"/>
                </a:tc>
              </a:tr>
            </a:tbl>
          </a:graphicData>
        </a:graphic>
      </p:graphicFrame>
    </p:spTree>
    <p:extLst>
      <p:ext uri="{BB962C8B-B14F-4D97-AF65-F5344CB8AC3E}">
        <p14:creationId xmlns:p14="http://schemas.microsoft.com/office/powerpoint/2010/main" val="32685302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Azure emulator</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226" y="3271285"/>
            <a:ext cx="2362200" cy="1228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995936" y="1844824"/>
            <a:ext cx="4680520" cy="1477328"/>
          </a:xfrm>
          <a:prstGeom prst="rect">
            <a:avLst/>
          </a:prstGeom>
          <a:noFill/>
        </p:spPr>
        <p:txBody>
          <a:bodyPr wrap="square" rtlCol="0">
            <a:spAutoFit/>
          </a:bodyPr>
          <a:lstStyle/>
          <a:p>
            <a:r>
              <a:rPr lang="en-US" dirty="0"/>
              <a:t>The </a:t>
            </a:r>
            <a:r>
              <a:rPr lang="en-US" dirty="0" smtClean="0"/>
              <a:t>Windows Azure </a:t>
            </a:r>
            <a:r>
              <a:rPr lang="en-US" b="1" u="sng" dirty="0" smtClean="0"/>
              <a:t>compute </a:t>
            </a:r>
            <a:r>
              <a:rPr lang="en-US" b="1" u="sng" dirty="0"/>
              <a:t>emulator </a:t>
            </a:r>
            <a:r>
              <a:rPr lang="en-US" dirty="0"/>
              <a:t>is a </a:t>
            </a:r>
            <a:r>
              <a:rPr lang="en-US" dirty="0" smtClean="0"/>
              <a:t>tool that locally emulates the environment that cloud services run.  Used to </a:t>
            </a:r>
            <a:r>
              <a:rPr lang="en-US" dirty="0"/>
              <a:t>build and test your application before deploying it to Windows Azure.</a:t>
            </a:r>
          </a:p>
        </p:txBody>
      </p:sp>
      <p:sp>
        <p:nvSpPr>
          <p:cNvPr id="5" name="TextBox 4"/>
          <p:cNvSpPr txBox="1"/>
          <p:nvPr/>
        </p:nvSpPr>
        <p:spPr>
          <a:xfrm>
            <a:off x="3700339" y="4293096"/>
            <a:ext cx="5184576" cy="1754326"/>
          </a:xfrm>
          <a:prstGeom prst="rect">
            <a:avLst/>
          </a:prstGeom>
          <a:noFill/>
        </p:spPr>
        <p:txBody>
          <a:bodyPr wrap="square" rtlCol="0">
            <a:spAutoFit/>
          </a:bodyPr>
          <a:lstStyle/>
          <a:p>
            <a:r>
              <a:rPr lang="en-US" dirty="0"/>
              <a:t>The Windows Azure </a:t>
            </a:r>
            <a:r>
              <a:rPr lang="en-US" b="1" u="sng" dirty="0"/>
              <a:t>storage emulator </a:t>
            </a:r>
            <a:r>
              <a:rPr lang="en-US" dirty="0"/>
              <a:t>provides a local environment that emulates the Windows Azure Blob, Queue, and Table services for development purposes. Using the storage emulator, you can test your application against the storage services locally, without incurring any cost.</a:t>
            </a:r>
          </a:p>
        </p:txBody>
      </p:sp>
      <p:sp>
        <p:nvSpPr>
          <p:cNvPr id="8" name="Right Arrow 7"/>
          <p:cNvSpPr/>
          <p:nvPr/>
        </p:nvSpPr>
        <p:spPr>
          <a:xfrm rot="20330269">
            <a:off x="2809979" y="2193380"/>
            <a:ext cx="864096" cy="7200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rot="1385831">
            <a:off x="2755814" y="4640638"/>
            <a:ext cx="864096" cy="7200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84673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Compute Emulator</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5" y="1268761"/>
            <a:ext cx="5256584" cy="2067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07505" y="3789040"/>
            <a:ext cx="8496943" cy="2031325"/>
          </a:xfrm>
          <a:prstGeom prst="rect">
            <a:avLst/>
          </a:prstGeom>
          <a:noFill/>
        </p:spPr>
        <p:txBody>
          <a:bodyPr wrap="square" rtlCol="0">
            <a:spAutoFit/>
          </a:bodyPr>
          <a:lstStyle/>
          <a:p>
            <a:r>
              <a:rPr lang="en-US" dirty="0" smtClean="0"/>
              <a:t>General differences:</a:t>
            </a:r>
          </a:p>
          <a:p>
            <a:pPr marL="285750" indent="-285750">
              <a:buFont typeface="Arial" pitchFamily="34" charset="0"/>
              <a:buChar char="•"/>
            </a:pPr>
            <a:r>
              <a:rPr lang="en-US" dirty="0" smtClean="0"/>
              <a:t>Local roles can access the Local Assembly Cache</a:t>
            </a:r>
          </a:p>
          <a:p>
            <a:pPr marL="285750" indent="-285750">
              <a:buFont typeface="Arial" pitchFamily="34" charset="0"/>
              <a:buChar char="•"/>
            </a:pPr>
            <a:r>
              <a:rPr lang="en-US" dirty="0" smtClean="0"/>
              <a:t>Logging information is captured by Windows Azure diagnostic and visible</a:t>
            </a:r>
          </a:p>
          <a:p>
            <a:pPr marL="285750" indent="-285750">
              <a:buFont typeface="Arial" pitchFamily="34" charset="0"/>
              <a:buChar char="•"/>
            </a:pPr>
            <a:r>
              <a:rPr lang="en-US" dirty="0" smtClean="0"/>
              <a:t>Local compute emulator runs with Administrator privileges</a:t>
            </a:r>
          </a:p>
          <a:p>
            <a:pPr marL="285750" indent="-285750">
              <a:buFont typeface="Arial" pitchFamily="34" charset="0"/>
              <a:buChar char="•"/>
            </a:pPr>
            <a:r>
              <a:rPr lang="en-US" dirty="0" smtClean="0"/>
              <a:t>Local compute instance doesn’t emulate load balancing</a:t>
            </a:r>
          </a:p>
          <a:p>
            <a:pPr marL="285750" indent="-285750">
              <a:buFont typeface="Arial" pitchFamily="34" charset="0"/>
              <a:buChar char="•"/>
            </a:pPr>
            <a:r>
              <a:rPr lang="en-US" dirty="0" smtClean="0"/>
              <a:t>Local compute deployment limited to 50 role instances</a:t>
            </a:r>
          </a:p>
          <a:p>
            <a:endParaRPr lang="en-US" dirty="0"/>
          </a:p>
        </p:txBody>
      </p:sp>
      <p:sp>
        <p:nvSpPr>
          <p:cNvPr id="5" name="TextBox 4"/>
          <p:cNvSpPr txBox="1"/>
          <p:nvPr/>
        </p:nvSpPr>
        <p:spPr>
          <a:xfrm>
            <a:off x="6012160" y="1628800"/>
            <a:ext cx="2664296" cy="369332"/>
          </a:xfrm>
          <a:prstGeom prst="rect">
            <a:avLst/>
          </a:prstGeom>
          <a:noFill/>
        </p:spPr>
        <p:txBody>
          <a:bodyPr wrap="square" rtlCol="0">
            <a:spAutoFit/>
          </a:bodyPr>
          <a:lstStyle/>
          <a:p>
            <a:r>
              <a:rPr lang="en-US" dirty="0" smtClean="0">
                <a:hlinkClick r:id="rId3"/>
              </a:rPr>
              <a:t>More information here</a:t>
            </a:r>
            <a:r>
              <a:rPr lang="en-US" dirty="0" smtClean="0"/>
              <a:t> </a:t>
            </a:r>
            <a:endParaRPr lang="en-US" dirty="0"/>
          </a:p>
        </p:txBody>
      </p:sp>
    </p:spTree>
    <p:extLst>
      <p:ext uri="{BB962C8B-B14F-4D97-AF65-F5344CB8AC3E}">
        <p14:creationId xmlns:p14="http://schemas.microsoft.com/office/powerpoint/2010/main" val="15938604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Storage emulator</a:t>
            </a:r>
            <a:endParaRPr lang="en-US" dirty="0"/>
          </a:p>
        </p:txBody>
      </p:sp>
      <p:pic>
        <p:nvPicPr>
          <p:cNvPr id="3074" name="Picture 2" descr="C:\Users\ThomR\AppData\Local\Temp\SNAGHTML5d907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212056"/>
            <a:ext cx="5743575" cy="19526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7504" y="3164681"/>
            <a:ext cx="9036496" cy="3693319"/>
          </a:xfrm>
          <a:prstGeom prst="rect">
            <a:avLst/>
          </a:prstGeom>
          <a:noFill/>
        </p:spPr>
        <p:txBody>
          <a:bodyPr wrap="square" rtlCol="0">
            <a:spAutoFit/>
          </a:bodyPr>
          <a:lstStyle/>
          <a:p>
            <a:r>
              <a:rPr lang="en-US" b="1" u="sng" dirty="0" smtClean="0"/>
              <a:t>General differences:</a:t>
            </a:r>
          </a:p>
          <a:p>
            <a:pPr marL="285750" indent="-285750">
              <a:buFont typeface="Arial" pitchFamily="34" charset="0"/>
              <a:buChar char="•"/>
            </a:pPr>
            <a:r>
              <a:rPr lang="en-US" dirty="0" smtClean="0"/>
              <a:t>Supports only a single fixed account and a well known authentication key (Not secure)</a:t>
            </a:r>
          </a:p>
          <a:p>
            <a:pPr marL="742950" lvl="1" indent="-285750">
              <a:buFont typeface="Arial" pitchFamily="34" charset="0"/>
              <a:buChar char="•"/>
            </a:pPr>
            <a:r>
              <a:rPr lang="en-US" dirty="0"/>
              <a:t>Account name: devstoreaccount1 </a:t>
            </a:r>
            <a:endParaRPr lang="en-US" dirty="0" smtClean="0"/>
          </a:p>
          <a:p>
            <a:pPr marL="742950" lvl="1" indent="-285750">
              <a:buFont typeface="Arial" pitchFamily="34" charset="0"/>
              <a:buChar char="•"/>
            </a:pPr>
            <a:r>
              <a:rPr lang="en-US" dirty="0" smtClean="0"/>
              <a:t>Account </a:t>
            </a:r>
            <a:r>
              <a:rPr lang="en-US" dirty="0"/>
              <a:t>key: Eby8vdM02xNOcqFlqUwJPLlmEtlCDXJ1OUzFT50uSRZ6IFsuFq2UVErCz4I6tq/K1SZFPTOtr/</a:t>
            </a:r>
            <a:r>
              <a:rPr lang="en-US" dirty="0" err="1"/>
              <a:t>KBHBeksoGMGw</a:t>
            </a:r>
            <a:r>
              <a:rPr lang="en-US" dirty="0"/>
              <a:t>==</a:t>
            </a:r>
          </a:p>
          <a:p>
            <a:pPr marL="285750" indent="-285750">
              <a:buFont typeface="Arial" pitchFamily="34" charset="0"/>
              <a:buChar char="•"/>
            </a:pPr>
            <a:r>
              <a:rPr lang="en-US" dirty="0" smtClean="0"/>
              <a:t>Not scalable or intended for a large number of concurrent clients</a:t>
            </a:r>
          </a:p>
          <a:p>
            <a:pPr marL="285750" indent="-285750">
              <a:buFont typeface="Arial" pitchFamily="34" charset="0"/>
              <a:buChar char="•"/>
            </a:pPr>
            <a:r>
              <a:rPr lang="en-US" dirty="0"/>
              <a:t>The URI scheme supported by the storage emulator differs from the URI scheme supported by the cloud storage services. The development URI scheme specifies the account name as part of the hierarchical path of the URI, rather than as part of the domain name. This difference is due to the fact that domain name resolution is available in the cloud but not on the local computer. </a:t>
            </a:r>
            <a:endParaRPr lang="en-US" dirty="0" smtClean="0"/>
          </a:p>
          <a:p>
            <a:pPr marL="285750" indent="-285750">
              <a:buFont typeface="Arial" pitchFamily="34" charset="0"/>
              <a:buChar char="•"/>
            </a:pPr>
            <a:endParaRPr lang="en-US" dirty="0"/>
          </a:p>
        </p:txBody>
      </p:sp>
      <p:sp>
        <p:nvSpPr>
          <p:cNvPr id="5" name="TextBox 4"/>
          <p:cNvSpPr txBox="1"/>
          <p:nvPr/>
        </p:nvSpPr>
        <p:spPr>
          <a:xfrm>
            <a:off x="6156176" y="2132856"/>
            <a:ext cx="2736304" cy="369332"/>
          </a:xfrm>
          <a:prstGeom prst="rect">
            <a:avLst/>
          </a:prstGeom>
          <a:noFill/>
        </p:spPr>
        <p:txBody>
          <a:bodyPr wrap="square" rtlCol="0">
            <a:spAutoFit/>
          </a:bodyPr>
          <a:lstStyle/>
          <a:p>
            <a:r>
              <a:rPr lang="en-US" dirty="0" smtClean="0">
                <a:hlinkClick r:id="rId3"/>
              </a:rPr>
              <a:t>More information here</a:t>
            </a:r>
            <a:endParaRPr lang="en-US" dirty="0"/>
          </a:p>
        </p:txBody>
      </p:sp>
    </p:spTree>
    <p:extLst>
      <p:ext uri="{BB962C8B-B14F-4D97-AF65-F5344CB8AC3E}">
        <p14:creationId xmlns:p14="http://schemas.microsoft.com/office/powerpoint/2010/main" val="12149201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little detour – Kentico+</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2420888"/>
            <a:ext cx="6876256" cy="26544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941427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Thanks! Still more to come!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96" y="1412776"/>
            <a:ext cx="3600400" cy="3136593"/>
          </a:xfrm>
          <a:prstGeom prst="rect">
            <a:avLst/>
          </a:prstGeom>
        </p:spPr>
      </p:pic>
      <p:sp>
        <p:nvSpPr>
          <p:cNvPr id="7" name="TextBox 6"/>
          <p:cNvSpPr txBox="1"/>
          <p:nvPr/>
        </p:nvSpPr>
        <p:spPr>
          <a:xfrm>
            <a:off x="3882714" y="1556792"/>
            <a:ext cx="4896544" cy="1815882"/>
          </a:xfrm>
          <a:prstGeom prst="rect">
            <a:avLst/>
          </a:prstGeom>
          <a:noFill/>
        </p:spPr>
        <p:txBody>
          <a:bodyPr wrap="square" rtlCol="0">
            <a:spAutoFit/>
          </a:bodyPr>
          <a:lstStyle/>
          <a:p>
            <a:r>
              <a:rPr lang="en-US" sz="2800" dirty="0" smtClean="0"/>
              <a:t>Thomas Robbins</a:t>
            </a:r>
          </a:p>
          <a:p>
            <a:r>
              <a:rPr lang="en-US" sz="2800" dirty="0" smtClean="0"/>
              <a:t>Chief Evangelist, Kentico CMS</a:t>
            </a:r>
          </a:p>
          <a:p>
            <a:r>
              <a:rPr lang="en-US" sz="2800" dirty="0" smtClean="0"/>
              <a:t>@</a:t>
            </a:r>
            <a:r>
              <a:rPr lang="en-US" sz="2800" dirty="0" err="1" smtClean="0"/>
              <a:t>trobbins</a:t>
            </a:r>
            <a:endParaRPr lang="en-US" sz="2800" dirty="0" smtClean="0"/>
          </a:p>
          <a:p>
            <a:r>
              <a:rPr lang="en-US" sz="2800" dirty="0" smtClean="0"/>
              <a:t>thomasr@kentico.com</a:t>
            </a:r>
            <a:endParaRPr lang="en-US" sz="2800" dirty="0"/>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696" y="4149080"/>
            <a:ext cx="5583317" cy="2522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70459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are we?</a:t>
            </a:r>
            <a:endParaRPr lang="en-US" dirty="0"/>
          </a:p>
        </p:txBody>
      </p:sp>
      <p:sp>
        <p:nvSpPr>
          <p:cNvPr id="4" name="TextBox 3"/>
          <p:cNvSpPr txBox="1">
            <a:spLocks noChangeArrowheads="1"/>
          </p:cNvSpPr>
          <p:nvPr/>
        </p:nvSpPr>
        <p:spPr bwMode="auto">
          <a:xfrm>
            <a:off x="179512" y="1412776"/>
            <a:ext cx="3312368"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000" b="1" dirty="0"/>
              <a:t>Kentico CMS </a:t>
            </a:r>
            <a:r>
              <a:rPr lang="en-US" sz="2000" dirty="0"/>
              <a:t>is one of the most powerful </a:t>
            </a:r>
            <a:r>
              <a:rPr lang="en-US" sz="2000" i="1" dirty="0"/>
              <a:t>Customer Experience Management Systems </a:t>
            </a:r>
            <a:r>
              <a:rPr lang="en-US" sz="2000" i="1" dirty="0" smtClean="0"/>
              <a:t> and Content </a:t>
            </a:r>
            <a:r>
              <a:rPr lang="en-US" sz="2000" i="1" dirty="0"/>
              <a:t>M</a:t>
            </a:r>
            <a:r>
              <a:rPr lang="en-US" sz="2000" i="1" dirty="0" smtClean="0"/>
              <a:t>anagement Systems</a:t>
            </a:r>
            <a:r>
              <a:rPr lang="en-US" sz="2000" dirty="0" smtClean="0"/>
              <a:t> on </a:t>
            </a:r>
            <a:r>
              <a:rPr lang="en-US" sz="2000" dirty="0"/>
              <a:t>the </a:t>
            </a:r>
            <a:r>
              <a:rPr lang="en-US" sz="2000" dirty="0" smtClean="0"/>
              <a:t>planet. </a:t>
            </a:r>
            <a:r>
              <a:rPr lang="en-US" sz="2000" i="1" dirty="0"/>
              <a:t>With over </a:t>
            </a:r>
            <a:r>
              <a:rPr lang="en-US" sz="2000" i="1" dirty="0" smtClean="0"/>
              <a:t>16,000 </a:t>
            </a:r>
            <a:r>
              <a:rPr lang="en-US" sz="2000" i="1" dirty="0"/>
              <a:t>web sites in </a:t>
            </a:r>
            <a:r>
              <a:rPr lang="en-US" sz="2000" i="1" dirty="0" smtClean="0"/>
              <a:t>90 </a:t>
            </a:r>
            <a:r>
              <a:rPr lang="en-US" sz="2000" i="1" dirty="0"/>
              <a:t>countries </a:t>
            </a:r>
            <a:r>
              <a:rPr lang="en-US" sz="2000" i="1" dirty="0" smtClean="0"/>
              <a:t> and backed by over 1,200 partners. </a:t>
            </a:r>
            <a:r>
              <a:rPr lang="en-US" sz="2000" dirty="0" smtClean="0"/>
              <a:t>it </a:t>
            </a:r>
            <a:r>
              <a:rPr lang="en-US" sz="2000" dirty="0"/>
              <a:t>is used for everything from simple web sites to complex applications. </a:t>
            </a:r>
            <a:endParaRPr lang="en-US" sz="2000" dirty="0" smtClean="0"/>
          </a:p>
          <a:p>
            <a:pPr eaLnBrk="1" hangingPunct="1"/>
            <a:endParaRPr lang="en-US" sz="2000" b="1" dirty="0"/>
          </a:p>
          <a:p>
            <a:pPr eaLnBrk="1" hangingPunct="1"/>
            <a:r>
              <a:rPr lang="en-US" sz="2000" b="1" dirty="0" smtClean="0"/>
              <a:t>Kentico </a:t>
            </a:r>
            <a:r>
              <a:rPr lang="en-US" sz="2000" b="1" dirty="0"/>
              <a:t>CMS </a:t>
            </a:r>
            <a:r>
              <a:rPr lang="en-US" sz="2000" dirty="0"/>
              <a:t>is easy to install, simple to manage and reliable.</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1880" y="1415455"/>
            <a:ext cx="5583317" cy="2522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3688" y="4149080"/>
            <a:ext cx="45339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38460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dirty="0" smtClean="0"/>
              <a:t>Understand the local Azure and Kentico CMS development environment</a:t>
            </a:r>
          </a:p>
          <a:p>
            <a:r>
              <a:rPr lang="en-US" dirty="0" smtClean="0"/>
              <a:t>Install Kentico CMS on your development machine (Windows Azure project)</a:t>
            </a:r>
          </a:p>
          <a:p>
            <a:r>
              <a:rPr lang="en-US" dirty="0" smtClean="0"/>
              <a:t>Look at the Azure </a:t>
            </a:r>
            <a:r>
              <a:rPr lang="en-US" dirty="0" smtClean="0"/>
              <a:t>Emulator</a:t>
            </a:r>
          </a:p>
          <a:p>
            <a:r>
              <a:rPr lang="en-US" dirty="0" smtClean="0"/>
              <a:t>Get going quickly with Kentico+</a:t>
            </a:r>
            <a:endParaRPr lang="en-US" dirty="0" smtClean="0"/>
          </a:p>
          <a:p>
            <a:pPr marL="0" indent="0">
              <a:buNone/>
            </a:pPr>
            <a:endParaRPr lang="en-US" dirty="0"/>
          </a:p>
        </p:txBody>
      </p:sp>
    </p:spTree>
    <p:extLst>
      <p:ext uri="{BB962C8B-B14F-4D97-AF65-F5344CB8AC3E}">
        <p14:creationId xmlns:p14="http://schemas.microsoft.com/office/powerpoint/2010/main" val="34455583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Azure Architecture 101</a:t>
            </a:r>
            <a:endParaRPr lang="en-US" dirty="0"/>
          </a:p>
        </p:txBody>
      </p:sp>
      <p:sp>
        <p:nvSpPr>
          <p:cNvPr id="4" name="Rectangle 3"/>
          <p:cNvSpPr/>
          <p:nvPr/>
        </p:nvSpPr>
        <p:spPr>
          <a:xfrm>
            <a:off x="323528" y="3255082"/>
            <a:ext cx="1944216"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ASP.NET Web role</a:t>
            </a:r>
            <a:endParaRPr lang="en-US" dirty="0"/>
          </a:p>
        </p:txBody>
      </p:sp>
      <p:sp>
        <p:nvSpPr>
          <p:cNvPr id="6" name="Rectangle 5"/>
          <p:cNvSpPr/>
          <p:nvPr/>
        </p:nvSpPr>
        <p:spPr>
          <a:xfrm>
            <a:off x="3923928" y="1484784"/>
            <a:ext cx="1368152" cy="1440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AppFabric</a:t>
            </a:r>
            <a:r>
              <a:rPr lang="en-US" dirty="0" smtClean="0"/>
              <a:t> cache</a:t>
            </a:r>
            <a:endParaRPr lang="en-US" dirty="0"/>
          </a:p>
        </p:txBody>
      </p:sp>
      <p:sp>
        <p:nvSpPr>
          <p:cNvPr id="7" name="Rectangle 6"/>
          <p:cNvSpPr/>
          <p:nvPr/>
        </p:nvSpPr>
        <p:spPr>
          <a:xfrm>
            <a:off x="3923928" y="3140968"/>
            <a:ext cx="1368152" cy="1440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SQL Azure</a:t>
            </a:r>
            <a:endParaRPr lang="en-US" dirty="0"/>
          </a:p>
        </p:txBody>
      </p:sp>
      <p:sp>
        <p:nvSpPr>
          <p:cNvPr id="8" name="Rectangle 7"/>
          <p:cNvSpPr/>
          <p:nvPr/>
        </p:nvSpPr>
        <p:spPr>
          <a:xfrm>
            <a:off x="3923928" y="4941168"/>
            <a:ext cx="1368152" cy="1440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AppFabric</a:t>
            </a:r>
            <a:r>
              <a:rPr lang="en-US" dirty="0" smtClean="0"/>
              <a:t> cache</a:t>
            </a:r>
            <a:endParaRPr lang="en-US" dirty="0"/>
          </a:p>
        </p:txBody>
      </p:sp>
      <p:sp>
        <p:nvSpPr>
          <p:cNvPr id="9" name="Rectangle 8"/>
          <p:cNvSpPr/>
          <p:nvPr/>
        </p:nvSpPr>
        <p:spPr>
          <a:xfrm>
            <a:off x="6804248" y="3255082"/>
            <a:ext cx="1944216"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Smart search worker role</a:t>
            </a:r>
            <a:endParaRPr lang="en-US" dirty="0"/>
          </a:p>
        </p:txBody>
      </p:sp>
      <p:sp>
        <p:nvSpPr>
          <p:cNvPr id="10" name="Left-Right Arrow 9"/>
          <p:cNvSpPr/>
          <p:nvPr/>
        </p:nvSpPr>
        <p:spPr>
          <a:xfrm rot="19929037">
            <a:off x="1670801" y="2301138"/>
            <a:ext cx="2103141" cy="43204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Left-Right Arrow 10"/>
          <p:cNvSpPr/>
          <p:nvPr/>
        </p:nvSpPr>
        <p:spPr>
          <a:xfrm>
            <a:off x="2525756" y="3505911"/>
            <a:ext cx="1085125" cy="355137"/>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Left-Right Arrow 11"/>
          <p:cNvSpPr/>
          <p:nvPr/>
        </p:nvSpPr>
        <p:spPr>
          <a:xfrm rot="1775641">
            <a:off x="1072773" y="4845866"/>
            <a:ext cx="2935976" cy="43204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Left-Right Arrow 12"/>
          <p:cNvSpPr/>
          <p:nvPr/>
        </p:nvSpPr>
        <p:spPr>
          <a:xfrm>
            <a:off x="5580112" y="3505911"/>
            <a:ext cx="1085125" cy="355137"/>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Left-Right Arrow 14"/>
          <p:cNvSpPr/>
          <p:nvPr/>
        </p:nvSpPr>
        <p:spPr>
          <a:xfrm rot="19586867">
            <a:off x="5166883" y="4822529"/>
            <a:ext cx="2935976" cy="43204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97685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CMS.IO namespace is your friend</a:t>
            </a:r>
            <a:endParaRPr lang="en-US" dirty="0"/>
          </a:p>
        </p:txBody>
      </p:sp>
      <p:sp>
        <p:nvSpPr>
          <p:cNvPr id="4" name="Rectangle 3"/>
          <p:cNvSpPr/>
          <p:nvPr/>
        </p:nvSpPr>
        <p:spPr>
          <a:xfrm>
            <a:off x="107504" y="2256309"/>
            <a:ext cx="2376264" cy="12241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Kentico CMS business layer</a:t>
            </a:r>
            <a:endParaRPr lang="en-US" dirty="0"/>
          </a:p>
        </p:txBody>
      </p:sp>
      <p:sp>
        <p:nvSpPr>
          <p:cNvPr id="5" name="Rectangle 4"/>
          <p:cNvSpPr/>
          <p:nvPr/>
        </p:nvSpPr>
        <p:spPr>
          <a:xfrm>
            <a:off x="3779912" y="2256309"/>
            <a:ext cx="1800200" cy="12241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CMS.IO</a:t>
            </a:r>
            <a:endParaRPr lang="en-US" dirty="0"/>
          </a:p>
        </p:txBody>
      </p:sp>
      <p:sp>
        <p:nvSpPr>
          <p:cNvPr id="6" name="Rectangle 5"/>
          <p:cNvSpPr/>
          <p:nvPr/>
        </p:nvSpPr>
        <p:spPr>
          <a:xfrm>
            <a:off x="6787430" y="1412776"/>
            <a:ext cx="2088232"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System.IO</a:t>
            </a:r>
            <a:endParaRPr lang="en-US" dirty="0"/>
          </a:p>
        </p:txBody>
      </p:sp>
      <p:sp>
        <p:nvSpPr>
          <p:cNvPr id="7" name="Rectangle 6"/>
          <p:cNvSpPr/>
          <p:nvPr/>
        </p:nvSpPr>
        <p:spPr>
          <a:xfrm>
            <a:off x="6787430" y="2528900"/>
            <a:ext cx="2088232"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Azure blob API</a:t>
            </a:r>
            <a:endParaRPr lang="en-US" dirty="0"/>
          </a:p>
        </p:txBody>
      </p:sp>
      <p:sp>
        <p:nvSpPr>
          <p:cNvPr id="8" name="Rectangle 7"/>
          <p:cNvSpPr/>
          <p:nvPr/>
        </p:nvSpPr>
        <p:spPr>
          <a:xfrm>
            <a:off x="6787430" y="3513584"/>
            <a:ext cx="2088232"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sp>
        <p:nvSpPr>
          <p:cNvPr id="9" name="Right Arrow 8"/>
          <p:cNvSpPr/>
          <p:nvPr/>
        </p:nvSpPr>
        <p:spPr>
          <a:xfrm>
            <a:off x="2771800" y="2312876"/>
            <a:ext cx="864096" cy="10801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rot="19730119">
            <a:off x="5617983" y="1986279"/>
            <a:ext cx="936104" cy="5400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rot="21424359">
            <a:off x="5676665" y="2660659"/>
            <a:ext cx="936104" cy="5400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rot="1350078">
            <a:off x="5676665" y="3382839"/>
            <a:ext cx="936104" cy="5400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481050" y="4377680"/>
            <a:ext cx="8244916" cy="2031325"/>
          </a:xfrm>
          <a:prstGeom prst="rect">
            <a:avLst/>
          </a:prstGeom>
          <a:noFill/>
        </p:spPr>
        <p:txBody>
          <a:bodyPr wrap="square" rtlCol="0">
            <a:spAutoFit/>
          </a:bodyPr>
          <a:lstStyle/>
          <a:p>
            <a:r>
              <a:rPr lang="en-US" dirty="0" smtClean="0"/>
              <a:t>The CMS.IO namespace is an intermediary between the Kentico CMS business layer and various file storage. On a standard Windows installation, CMS.IO only overrides the System.IO namespace. On Windows Azure the namespace uses a provider which works with the blog storage, creating an imitation of the Windows file system</a:t>
            </a:r>
          </a:p>
          <a:p>
            <a:endParaRPr lang="en-US" dirty="0"/>
          </a:p>
          <a:p>
            <a:r>
              <a:rPr lang="en-US" b="1" dirty="0" smtClean="0"/>
              <a:t>CMS.IO namespace can be extended to support other types of storage like the Amazon Cloud Drive. </a:t>
            </a:r>
            <a:endParaRPr lang="en-US" b="1" dirty="0"/>
          </a:p>
        </p:txBody>
      </p:sp>
    </p:spTree>
    <p:extLst>
      <p:ext uri="{BB962C8B-B14F-4D97-AF65-F5344CB8AC3E}">
        <p14:creationId xmlns:p14="http://schemas.microsoft.com/office/powerpoint/2010/main" val="26934710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 you ready?</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b="1" u="sng" dirty="0" smtClean="0"/>
              <a:t>Make sure you can answer yes to all of these before starting</a:t>
            </a:r>
          </a:p>
          <a:p>
            <a:r>
              <a:rPr lang="en-US" dirty="0" smtClean="0"/>
              <a:t>Do you have the Azure SDK/Emulator installed?</a:t>
            </a:r>
          </a:p>
          <a:p>
            <a:r>
              <a:rPr lang="en-US" dirty="0"/>
              <a:t>Do you have a SQL Azure server/ database available? </a:t>
            </a:r>
            <a:endParaRPr lang="en-US" dirty="0" smtClean="0"/>
          </a:p>
          <a:p>
            <a:r>
              <a:rPr lang="en-US" dirty="0" smtClean="0"/>
              <a:t>Cloud deployment requirements</a:t>
            </a:r>
          </a:p>
          <a:p>
            <a:pPr lvl="1"/>
            <a:r>
              <a:rPr lang="en-US" dirty="0" smtClean="0"/>
              <a:t>Do you have at least a Small Compute Instance size available?</a:t>
            </a:r>
          </a:p>
          <a:p>
            <a:pPr lvl="1"/>
            <a:r>
              <a:rPr lang="en-US" dirty="0" smtClean="0"/>
              <a:t>Do you have an Azure storage account?</a:t>
            </a:r>
          </a:p>
          <a:p>
            <a:pPr lvl="1"/>
            <a:r>
              <a:rPr lang="en-US" dirty="0" smtClean="0"/>
              <a:t>Do you have the </a:t>
            </a:r>
            <a:r>
              <a:rPr lang="en-US" dirty="0" err="1" smtClean="0"/>
              <a:t>AppFabric</a:t>
            </a:r>
            <a:r>
              <a:rPr lang="en-US" dirty="0" smtClean="0"/>
              <a:t> Caching Service (128mb or more)?</a:t>
            </a:r>
          </a:p>
          <a:p>
            <a:pPr marL="0" indent="0">
              <a:buNone/>
            </a:pPr>
            <a:endParaRPr lang="en-US" dirty="0"/>
          </a:p>
        </p:txBody>
      </p:sp>
    </p:spTree>
    <p:extLst>
      <p:ext uri="{BB962C8B-B14F-4D97-AF65-F5344CB8AC3E}">
        <p14:creationId xmlns:p14="http://schemas.microsoft.com/office/powerpoint/2010/main" val="19275422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Installation Overview (development machine)</a:t>
            </a:r>
            <a:endParaRPr lang="en-US" dirty="0"/>
          </a:p>
        </p:txBody>
      </p:sp>
      <p:sp>
        <p:nvSpPr>
          <p:cNvPr id="3" name="Content Placeholder 2"/>
          <p:cNvSpPr>
            <a:spLocks noGrp="1"/>
          </p:cNvSpPr>
          <p:nvPr>
            <p:ph idx="1"/>
          </p:nvPr>
        </p:nvSpPr>
        <p:spPr/>
        <p:txBody>
          <a:bodyPr>
            <a:normAutofit fontScale="92500" lnSpcReduction="10000"/>
          </a:bodyPr>
          <a:lstStyle/>
          <a:p>
            <a:pPr marL="514350" indent="-514350">
              <a:buFont typeface="+mj-lt"/>
              <a:buAutoNum type="arabicPeriod"/>
            </a:pPr>
            <a:r>
              <a:rPr lang="en-US" dirty="0" smtClean="0"/>
              <a:t>Setup (kenticocms.exe) – installs the basic files required to create the project</a:t>
            </a:r>
          </a:p>
          <a:p>
            <a:pPr marL="514350" indent="-514350">
              <a:buFont typeface="+mj-lt"/>
              <a:buAutoNum type="arabicPeriod"/>
            </a:pPr>
            <a:r>
              <a:rPr lang="en-US" dirty="0" smtClean="0"/>
              <a:t>Web installer-used to create the new project designed for Azure deployment</a:t>
            </a:r>
          </a:p>
          <a:p>
            <a:pPr marL="514350" indent="-514350">
              <a:buFont typeface="+mj-lt"/>
              <a:buAutoNum type="arabicPeriod"/>
            </a:pPr>
            <a:r>
              <a:rPr lang="en-US" dirty="0" smtClean="0"/>
              <a:t>Application structure and configuration – once installed you can run it locally on the Azure emulator and configure for preferences</a:t>
            </a:r>
          </a:p>
          <a:p>
            <a:pPr marL="514350" indent="-514350">
              <a:buFont typeface="+mj-lt"/>
              <a:buAutoNum type="arabicPeriod"/>
            </a:pPr>
            <a:r>
              <a:rPr lang="en-US" dirty="0" smtClean="0"/>
              <a:t>Database setup – when run the first time starts database installation creating required tables and scripts</a:t>
            </a:r>
            <a:endParaRPr lang="en-US" dirty="0"/>
          </a:p>
        </p:txBody>
      </p:sp>
    </p:spTree>
    <p:extLst>
      <p:ext uri="{BB962C8B-B14F-4D97-AF65-F5344CB8AC3E}">
        <p14:creationId xmlns:p14="http://schemas.microsoft.com/office/powerpoint/2010/main" val="11750849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Windows Azure SDK 2.0</a:t>
            </a:r>
            <a:endParaRPr lang="en-US" dirty="0"/>
          </a:p>
        </p:txBody>
      </p:sp>
      <p:sp>
        <p:nvSpPr>
          <p:cNvPr id="3" name="Content Placeholder 2"/>
          <p:cNvSpPr>
            <a:spLocks noGrp="1"/>
          </p:cNvSpPr>
          <p:nvPr>
            <p:ph idx="1"/>
          </p:nvPr>
        </p:nvSpPr>
        <p:spPr/>
        <p:txBody>
          <a:bodyPr>
            <a:normAutofit fontScale="70000" lnSpcReduction="20000"/>
          </a:bodyPr>
          <a:lstStyle/>
          <a:p>
            <a:r>
              <a:rPr lang="en-US" b="1" dirty="0"/>
              <a:t>Web Sites</a:t>
            </a:r>
            <a:r>
              <a:rPr lang="en-US" dirty="0"/>
              <a:t>: Visual Studio Tooling updates for Publishing, Management, and for Diagnostics </a:t>
            </a:r>
            <a:endParaRPr lang="en-US" dirty="0" smtClean="0"/>
          </a:p>
          <a:p>
            <a:r>
              <a:rPr lang="en-US" b="1" dirty="0" smtClean="0"/>
              <a:t>Cloud </a:t>
            </a:r>
            <a:r>
              <a:rPr lang="en-US" b="1" dirty="0"/>
              <a:t>Services:</a:t>
            </a:r>
            <a:r>
              <a:rPr lang="en-US" dirty="0"/>
              <a:t> Support for new high memory VM sizes, Faster Cloud Service publishing &amp; Visual Studio Tooling for configuring and viewing diagnostics data </a:t>
            </a:r>
            <a:endParaRPr lang="en-US" dirty="0" smtClean="0"/>
          </a:p>
          <a:p>
            <a:r>
              <a:rPr lang="en-US" b="1" dirty="0" smtClean="0"/>
              <a:t>Storage</a:t>
            </a:r>
            <a:r>
              <a:rPr lang="en-US" dirty="0"/>
              <a:t>: Storage Client 2.0 is now included in new projects &amp; Visual Studio Server Explorer now supports working with Storage Tables </a:t>
            </a:r>
            <a:endParaRPr lang="en-US" dirty="0" smtClean="0"/>
          </a:p>
          <a:p>
            <a:r>
              <a:rPr lang="en-US" b="1" dirty="0" smtClean="0"/>
              <a:t>Service </a:t>
            </a:r>
            <a:r>
              <a:rPr lang="en-US" b="1" dirty="0"/>
              <a:t>Bus</a:t>
            </a:r>
            <a:r>
              <a:rPr lang="en-US" dirty="0"/>
              <a:t>: Updated client library with message pump programming model support, support for browsing messages, and auto-deleting idle messaging entities </a:t>
            </a:r>
            <a:endParaRPr lang="en-US" dirty="0" smtClean="0"/>
          </a:p>
          <a:p>
            <a:r>
              <a:rPr lang="en-US" b="1" dirty="0" smtClean="0"/>
              <a:t>PowerShell </a:t>
            </a:r>
            <a:r>
              <a:rPr lang="en-US" b="1" dirty="0"/>
              <a:t>Automation</a:t>
            </a:r>
            <a:r>
              <a:rPr lang="en-US" dirty="0"/>
              <a:t>: Updated support for PowerShell 3.0, and lots of new PowerShell commands for automating Web Sites, Cloud Services, VMs and more</a:t>
            </a:r>
          </a:p>
        </p:txBody>
      </p:sp>
    </p:spTree>
    <p:extLst>
      <p:ext uri="{BB962C8B-B14F-4D97-AF65-F5344CB8AC3E}">
        <p14:creationId xmlns:p14="http://schemas.microsoft.com/office/powerpoint/2010/main" val="14181063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Installation</a:t>
            </a:r>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1" y="1340769"/>
            <a:ext cx="3168352" cy="38655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3928" y="1844824"/>
            <a:ext cx="4312034" cy="42850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47472126"/>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sentation-SquaresBlu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Presentation-SquaresBlue</Template>
  <TotalTime>7114</TotalTime>
  <Words>1674</Words>
  <Application>Microsoft Office PowerPoint</Application>
  <PresentationFormat>On-screen Show (4:3)</PresentationFormat>
  <Paragraphs>170</Paragraphs>
  <Slides>25</Slides>
  <Notes>1</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Presentation-SquaresBlue</vt:lpstr>
      <vt:lpstr>Go…Running Kentico CMS on Windows Azure</vt:lpstr>
      <vt:lpstr>Azure Kentico Virtual Conference Agenda</vt:lpstr>
      <vt:lpstr>Agenda</vt:lpstr>
      <vt:lpstr>Azure Architecture 101</vt:lpstr>
      <vt:lpstr>CMS.IO namespace is your friend</vt:lpstr>
      <vt:lpstr>Are you ready?</vt:lpstr>
      <vt:lpstr>Installation Overview (development machine)</vt:lpstr>
      <vt:lpstr>Windows Azure SDK 2.0</vt:lpstr>
      <vt:lpstr>Installation</vt:lpstr>
      <vt:lpstr>Open the project</vt:lpstr>
      <vt:lpstr>What happens when I upgrade</vt:lpstr>
      <vt:lpstr>Warnings are OK</vt:lpstr>
      <vt:lpstr>Determine the SDK Version</vt:lpstr>
      <vt:lpstr>Application Structure </vt:lpstr>
      <vt:lpstr>Roles</vt:lpstr>
      <vt:lpstr>Other important areas</vt:lpstr>
      <vt:lpstr>Finish the installation</vt:lpstr>
      <vt:lpstr>Database setup</vt:lpstr>
      <vt:lpstr>Ready to go!</vt:lpstr>
      <vt:lpstr>The Azure emulator</vt:lpstr>
      <vt:lpstr>Compute Emulator</vt:lpstr>
      <vt:lpstr>Storage emulator</vt:lpstr>
      <vt:lpstr>A little detour – Kentico+</vt:lpstr>
      <vt:lpstr>Thanks! Still more to come!</vt:lpstr>
      <vt:lpstr>Who are we?</vt:lpstr>
    </vt:vector>
  </TitlesOfParts>
  <Company>Kentico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Miro Remias</dc:creator>
  <cp:lastModifiedBy>ThomR</cp:lastModifiedBy>
  <cp:revision>595</cp:revision>
  <dcterms:created xsi:type="dcterms:W3CDTF">2011-12-19T12:41:48Z</dcterms:created>
  <dcterms:modified xsi:type="dcterms:W3CDTF">2013-06-11T17:58:10Z</dcterms:modified>
</cp:coreProperties>
</file>