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85"/>
  </p:notesMasterIdLst>
  <p:sldIdLst>
    <p:sldId id="339" r:id="rId9"/>
    <p:sldId id="389" r:id="rId10"/>
    <p:sldId id="256" r:id="rId11"/>
    <p:sldId id="388" r:id="rId12"/>
    <p:sldId id="340" r:id="rId13"/>
    <p:sldId id="283" r:id="rId14"/>
    <p:sldId id="275" r:id="rId15"/>
    <p:sldId id="313" r:id="rId16"/>
    <p:sldId id="304" r:id="rId17"/>
    <p:sldId id="305" r:id="rId18"/>
    <p:sldId id="284" r:id="rId19"/>
    <p:sldId id="274" r:id="rId20"/>
    <p:sldId id="270" r:id="rId21"/>
    <p:sldId id="273" r:id="rId22"/>
    <p:sldId id="316" r:id="rId23"/>
    <p:sldId id="335" r:id="rId24"/>
    <p:sldId id="336" r:id="rId25"/>
    <p:sldId id="341" r:id="rId26"/>
    <p:sldId id="272" r:id="rId27"/>
    <p:sldId id="353" r:id="rId28"/>
    <p:sldId id="352" r:id="rId29"/>
    <p:sldId id="344" r:id="rId30"/>
    <p:sldId id="354" r:id="rId31"/>
    <p:sldId id="317" r:id="rId32"/>
    <p:sldId id="321" r:id="rId33"/>
    <p:sldId id="318" r:id="rId34"/>
    <p:sldId id="355" r:id="rId35"/>
    <p:sldId id="315" r:id="rId36"/>
    <p:sldId id="356" r:id="rId37"/>
    <p:sldId id="357" r:id="rId38"/>
    <p:sldId id="358" r:id="rId39"/>
    <p:sldId id="359" r:id="rId40"/>
    <p:sldId id="326" r:id="rId41"/>
    <p:sldId id="360" r:id="rId42"/>
    <p:sldId id="363" r:id="rId43"/>
    <p:sldId id="366" r:id="rId44"/>
    <p:sldId id="367" r:id="rId45"/>
    <p:sldId id="368" r:id="rId46"/>
    <p:sldId id="369" r:id="rId47"/>
    <p:sldId id="370" r:id="rId48"/>
    <p:sldId id="371" r:id="rId49"/>
    <p:sldId id="372" r:id="rId50"/>
    <p:sldId id="373" r:id="rId51"/>
    <p:sldId id="374" r:id="rId52"/>
    <p:sldId id="375" r:id="rId53"/>
    <p:sldId id="365" r:id="rId54"/>
    <p:sldId id="376" r:id="rId55"/>
    <p:sldId id="377" r:id="rId56"/>
    <p:sldId id="378" r:id="rId57"/>
    <p:sldId id="379" r:id="rId58"/>
    <p:sldId id="380" r:id="rId59"/>
    <p:sldId id="364" r:id="rId60"/>
    <p:sldId id="381" r:id="rId61"/>
    <p:sldId id="382" r:id="rId62"/>
    <p:sldId id="383" r:id="rId63"/>
    <p:sldId id="384" r:id="rId64"/>
    <p:sldId id="385" r:id="rId65"/>
    <p:sldId id="386" r:id="rId66"/>
    <p:sldId id="387" r:id="rId67"/>
    <p:sldId id="346" r:id="rId68"/>
    <p:sldId id="361" r:id="rId69"/>
    <p:sldId id="351" r:id="rId70"/>
    <p:sldId id="391" r:id="rId71"/>
    <p:sldId id="309" r:id="rId72"/>
    <p:sldId id="295" r:id="rId73"/>
    <p:sldId id="285" r:id="rId74"/>
    <p:sldId id="269" r:id="rId75"/>
    <p:sldId id="312" r:id="rId76"/>
    <p:sldId id="290" r:id="rId77"/>
    <p:sldId id="311" r:id="rId78"/>
    <p:sldId id="303" r:id="rId79"/>
    <p:sldId id="329" r:id="rId80"/>
    <p:sldId id="266" r:id="rId81"/>
    <p:sldId id="260" r:id="rId82"/>
    <p:sldId id="298" r:id="rId83"/>
    <p:sldId id="390" r:id="rId8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80804" autoAdjust="0"/>
  </p:normalViewPr>
  <p:slideViewPr>
    <p:cSldViewPr>
      <p:cViewPr>
        <p:scale>
          <a:sx n="70" d="100"/>
          <a:sy n="70" d="100"/>
        </p:scale>
        <p:origin x="-2814" y="-612"/>
      </p:cViewPr>
      <p:guideLst>
        <p:guide orient="horz" pos="2160"/>
        <p:guide pos="2880"/>
      </p:guideLst>
    </p:cSldViewPr>
  </p:slideViewPr>
  <p:outlineViewPr>
    <p:cViewPr>
      <p:scale>
        <a:sx n="33" d="100"/>
        <a:sy n="33" d="100"/>
      </p:scale>
      <p:origin x="0" y="3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64"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F78B5-34CD-4A7E-B584-41E053F57ED6}" type="doc">
      <dgm:prSet loTypeId="urn:microsoft.com/office/officeart/2008/layout/VerticalCurvedList" loCatId="list" qsTypeId="urn:microsoft.com/office/officeart/2005/8/quickstyle/3d5" qsCatId="3D" csTypeId="urn:microsoft.com/office/officeart/2005/8/colors/accent1_2" csCatId="accent1" phldr="1"/>
      <dgm:spPr/>
      <dgm:t>
        <a:bodyPr/>
        <a:lstStyle/>
        <a:p>
          <a:endParaRPr lang="en-US"/>
        </a:p>
      </dgm:t>
    </dgm:pt>
    <dgm:pt modelId="{45EC5ACA-1530-41BA-9DE4-7BAFCB1DB6E5}">
      <dgm:prSet phldrT="[Text]"/>
      <dgm:spPr/>
      <dgm:t>
        <a:bodyPr/>
        <a:lstStyle/>
        <a:p>
          <a:r>
            <a:rPr lang="en-US" dirty="0" smtClean="0"/>
            <a:t>On Demand</a:t>
          </a:r>
          <a:endParaRPr lang="en-US" dirty="0"/>
        </a:p>
      </dgm:t>
    </dgm:pt>
    <dgm:pt modelId="{F04FBA50-4471-4604-8DE4-EAD1400294E0}" type="parTrans" cxnId="{2F60EDD7-AC8A-40BA-A0D5-777F64EEADA9}">
      <dgm:prSet/>
      <dgm:spPr/>
      <dgm:t>
        <a:bodyPr/>
        <a:lstStyle/>
        <a:p>
          <a:endParaRPr lang="en-US"/>
        </a:p>
      </dgm:t>
    </dgm:pt>
    <dgm:pt modelId="{DF868BA0-9F92-4789-A19D-C192E8B288B3}" type="sibTrans" cxnId="{2F60EDD7-AC8A-40BA-A0D5-777F64EEADA9}">
      <dgm:prSet/>
      <dgm:spPr/>
      <dgm:t>
        <a:bodyPr/>
        <a:lstStyle/>
        <a:p>
          <a:endParaRPr lang="en-US"/>
        </a:p>
      </dgm:t>
    </dgm:pt>
    <dgm:pt modelId="{43BFD359-5182-4681-9FA6-E0344FEB68E4}">
      <dgm:prSet phldrT="[Text]"/>
      <dgm:spPr/>
      <dgm:t>
        <a:bodyPr/>
        <a:lstStyle/>
        <a:p>
          <a:r>
            <a:rPr lang="en-US" dirty="0" smtClean="0"/>
            <a:t>Scalable / Rapid Elasticity</a:t>
          </a:r>
          <a:endParaRPr lang="en-US" dirty="0"/>
        </a:p>
      </dgm:t>
    </dgm:pt>
    <dgm:pt modelId="{23F97094-ABB2-44AE-B9F7-08F2BD275406}" type="parTrans" cxnId="{97AD14D3-597D-4792-9389-9BAA99CFC703}">
      <dgm:prSet/>
      <dgm:spPr/>
      <dgm:t>
        <a:bodyPr/>
        <a:lstStyle/>
        <a:p>
          <a:endParaRPr lang="en-US"/>
        </a:p>
      </dgm:t>
    </dgm:pt>
    <dgm:pt modelId="{46A8B702-CC1C-459A-830D-D3C89EFC99A3}" type="sibTrans" cxnId="{97AD14D3-597D-4792-9389-9BAA99CFC703}">
      <dgm:prSet/>
      <dgm:spPr/>
      <dgm:t>
        <a:bodyPr/>
        <a:lstStyle/>
        <a:p>
          <a:endParaRPr lang="en-US"/>
        </a:p>
      </dgm:t>
    </dgm:pt>
    <dgm:pt modelId="{22E2A13F-16E0-4BE7-8CBB-AF804B859C6E}">
      <dgm:prSet phldrT="[Text]"/>
      <dgm:spPr/>
      <dgm:t>
        <a:bodyPr/>
        <a:lstStyle/>
        <a:p>
          <a:r>
            <a:rPr lang="en-US" dirty="0" smtClean="0"/>
            <a:t>Multi-Tenant</a:t>
          </a:r>
          <a:endParaRPr lang="en-US" dirty="0"/>
        </a:p>
      </dgm:t>
    </dgm:pt>
    <dgm:pt modelId="{B52912EB-A132-48C1-AB79-F7FD3EB82D99}" type="parTrans" cxnId="{7E0324E5-CD42-469A-A00A-B530E7C23E4C}">
      <dgm:prSet/>
      <dgm:spPr/>
      <dgm:t>
        <a:bodyPr/>
        <a:lstStyle/>
        <a:p>
          <a:endParaRPr lang="en-US"/>
        </a:p>
      </dgm:t>
    </dgm:pt>
    <dgm:pt modelId="{F2CA4B0E-DB1D-4B3B-9764-023C9312A62D}" type="sibTrans" cxnId="{7E0324E5-CD42-469A-A00A-B530E7C23E4C}">
      <dgm:prSet/>
      <dgm:spPr/>
      <dgm:t>
        <a:bodyPr/>
        <a:lstStyle/>
        <a:p>
          <a:endParaRPr lang="en-US"/>
        </a:p>
      </dgm:t>
    </dgm:pt>
    <dgm:pt modelId="{1067298F-579F-4C58-BFA5-596FB41B8520}">
      <dgm:prSet phldrT="[Text]"/>
      <dgm:spPr/>
      <dgm:t>
        <a:bodyPr/>
        <a:lstStyle/>
        <a:p>
          <a:r>
            <a:rPr lang="en-US" dirty="0" smtClean="0"/>
            <a:t>Self Service</a:t>
          </a:r>
          <a:endParaRPr lang="en-US" dirty="0"/>
        </a:p>
      </dgm:t>
    </dgm:pt>
    <dgm:pt modelId="{D5ED6878-AED0-47C3-A658-3B67BC43BD1D}" type="parTrans" cxnId="{FC30C68D-F611-43B8-B9BA-A7456D0C1227}">
      <dgm:prSet/>
      <dgm:spPr/>
      <dgm:t>
        <a:bodyPr/>
        <a:lstStyle/>
        <a:p>
          <a:endParaRPr lang="en-US"/>
        </a:p>
      </dgm:t>
    </dgm:pt>
    <dgm:pt modelId="{47258393-EAB2-4388-90D2-CEAFA27FE293}" type="sibTrans" cxnId="{FC30C68D-F611-43B8-B9BA-A7456D0C1227}">
      <dgm:prSet/>
      <dgm:spPr/>
      <dgm:t>
        <a:bodyPr/>
        <a:lstStyle/>
        <a:p>
          <a:endParaRPr lang="en-US"/>
        </a:p>
      </dgm:t>
    </dgm:pt>
    <dgm:pt modelId="{29EF05B0-4980-4734-814D-CEA29C623E1B}">
      <dgm:prSet phldrT="[Text]"/>
      <dgm:spPr/>
      <dgm:t>
        <a:bodyPr/>
        <a:lstStyle/>
        <a:p>
          <a:r>
            <a:rPr lang="en-US" dirty="0" smtClean="0"/>
            <a:t>Reliability</a:t>
          </a:r>
          <a:endParaRPr lang="en-US" dirty="0"/>
        </a:p>
      </dgm:t>
    </dgm:pt>
    <dgm:pt modelId="{B3C44A2F-81E7-42BE-9F4C-EEA7A4282086}" type="parTrans" cxnId="{8FA18F18-4FA6-4C53-9EFC-1A3A8CF4A94D}">
      <dgm:prSet/>
      <dgm:spPr/>
      <dgm:t>
        <a:bodyPr/>
        <a:lstStyle/>
        <a:p>
          <a:endParaRPr lang="en-US"/>
        </a:p>
      </dgm:t>
    </dgm:pt>
    <dgm:pt modelId="{2AE356EE-874D-4B45-B082-869B1AE1AA83}" type="sibTrans" cxnId="{8FA18F18-4FA6-4C53-9EFC-1A3A8CF4A94D}">
      <dgm:prSet/>
      <dgm:spPr/>
      <dgm:t>
        <a:bodyPr/>
        <a:lstStyle/>
        <a:p>
          <a:endParaRPr lang="en-US"/>
        </a:p>
      </dgm:t>
    </dgm:pt>
    <dgm:pt modelId="{320039E8-1F34-4154-A93A-A54833402F13}">
      <dgm:prSet phldrT="[Text]"/>
      <dgm:spPr/>
      <dgm:t>
        <a:bodyPr/>
        <a:lstStyle/>
        <a:p>
          <a:r>
            <a:rPr lang="en-US" dirty="0" smtClean="0"/>
            <a:t>Utility Based Subscription</a:t>
          </a:r>
          <a:endParaRPr lang="en-US" dirty="0"/>
        </a:p>
      </dgm:t>
    </dgm:pt>
    <dgm:pt modelId="{1AF9ED22-E71A-4918-B61F-53B280246B74}" type="parTrans" cxnId="{BB306D56-5713-45B3-95E4-A362EEB9508B}">
      <dgm:prSet/>
      <dgm:spPr/>
      <dgm:t>
        <a:bodyPr/>
        <a:lstStyle/>
        <a:p>
          <a:endParaRPr lang="en-US"/>
        </a:p>
      </dgm:t>
    </dgm:pt>
    <dgm:pt modelId="{03AA3B9D-95A3-47C6-B4A4-86B846DC71E7}" type="sibTrans" cxnId="{BB306D56-5713-45B3-95E4-A362EEB9508B}">
      <dgm:prSet/>
      <dgm:spPr/>
      <dgm:t>
        <a:bodyPr/>
        <a:lstStyle/>
        <a:p>
          <a:endParaRPr lang="en-US"/>
        </a:p>
      </dgm:t>
    </dgm:pt>
    <dgm:pt modelId="{92D89C6A-387E-4EA7-B6E2-68F6C527D0DF}" type="pres">
      <dgm:prSet presAssocID="{171F78B5-34CD-4A7E-B584-41E053F57ED6}" presName="Name0" presStyleCnt="0">
        <dgm:presLayoutVars>
          <dgm:chMax val="7"/>
          <dgm:chPref val="7"/>
          <dgm:dir/>
        </dgm:presLayoutVars>
      </dgm:prSet>
      <dgm:spPr/>
      <dgm:t>
        <a:bodyPr/>
        <a:lstStyle/>
        <a:p>
          <a:endParaRPr lang="en-US"/>
        </a:p>
      </dgm:t>
    </dgm:pt>
    <dgm:pt modelId="{045FBB59-4B8A-425E-AFBE-1AAFEB19C745}" type="pres">
      <dgm:prSet presAssocID="{171F78B5-34CD-4A7E-B584-41E053F57ED6}" presName="Name1" presStyleCnt="0"/>
      <dgm:spPr/>
    </dgm:pt>
    <dgm:pt modelId="{C0530036-0562-4506-8B8E-BE8CED4786B6}" type="pres">
      <dgm:prSet presAssocID="{171F78B5-34CD-4A7E-B584-41E053F57ED6}" presName="cycle" presStyleCnt="0"/>
      <dgm:spPr/>
    </dgm:pt>
    <dgm:pt modelId="{D60FF075-DC13-4187-9703-5A8DFC3957C5}" type="pres">
      <dgm:prSet presAssocID="{171F78B5-34CD-4A7E-B584-41E053F57ED6}" presName="srcNode" presStyleLbl="node1" presStyleIdx="0" presStyleCnt="6"/>
      <dgm:spPr/>
    </dgm:pt>
    <dgm:pt modelId="{81E4CFC0-2627-4932-934B-E3105D293534}" type="pres">
      <dgm:prSet presAssocID="{171F78B5-34CD-4A7E-B584-41E053F57ED6}" presName="conn" presStyleLbl="parChTrans1D2" presStyleIdx="0" presStyleCnt="1"/>
      <dgm:spPr/>
      <dgm:t>
        <a:bodyPr/>
        <a:lstStyle/>
        <a:p>
          <a:endParaRPr lang="en-US"/>
        </a:p>
      </dgm:t>
    </dgm:pt>
    <dgm:pt modelId="{89CD3F1F-0AF1-471D-8350-36080AF33745}" type="pres">
      <dgm:prSet presAssocID="{171F78B5-34CD-4A7E-B584-41E053F57ED6}" presName="extraNode" presStyleLbl="node1" presStyleIdx="0" presStyleCnt="6"/>
      <dgm:spPr/>
    </dgm:pt>
    <dgm:pt modelId="{D48C3C08-09EF-4A3F-808A-2F024DFFAEA3}" type="pres">
      <dgm:prSet presAssocID="{171F78B5-34CD-4A7E-B584-41E053F57ED6}" presName="dstNode" presStyleLbl="node1" presStyleIdx="0" presStyleCnt="6"/>
      <dgm:spPr/>
    </dgm:pt>
    <dgm:pt modelId="{C9F2FF96-62D5-4601-BCF4-6DB81A7277AF}" type="pres">
      <dgm:prSet presAssocID="{45EC5ACA-1530-41BA-9DE4-7BAFCB1DB6E5}" presName="text_1" presStyleLbl="node1" presStyleIdx="0" presStyleCnt="6" custLinFactNeighborY="-2967">
        <dgm:presLayoutVars>
          <dgm:bulletEnabled val="1"/>
        </dgm:presLayoutVars>
      </dgm:prSet>
      <dgm:spPr/>
      <dgm:t>
        <a:bodyPr/>
        <a:lstStyle/>
        <a:p>
          <a:endParaRPr lang="en-US"/>
        </a:p>
      </dgm:t>
    </dgm:pt>
    <dgm:pt modelId="{54512F77-B383-4DFC-AE56-45A806EF5BF3}" type="pres">
      <dgm:prSet presAssocID="{45EC5ACA-1530-41BA-9DE4-7BAFCB1DB6E5}" presName="accent_1" presStyleCnt="0"/>
      <dgm:spPr/>
    </dgm:pt>
    <dgm:pt modelId="{B7C5EC7D-28F3-425E-8733-9572666E732D}" type="pres">
      <dgm:prSet presAssocID="{45EC5ACA-1530-41BA-9DE4-7BAFCB1DB6E5}" presName="accentRepeatNode" presStyleLbl="solidFgAcc1" presStyleIdx="0" presStyleCnt="6"/>
      <dgm:spPr/>
    </dgm:pt>
    <dgm:pt modelId="{B6E84B4A-FA44-4B38-B4B0-8B7C5C44DFD8}" type="pres">
      <dgm:prSet presAssocID="{43BFD359-5182-4681-9FA6-E0344FEB68E4}" presName="text_2" presStyleLbl="node1" presStyleIdx="1" presStyleCnt="6">
        <dgm:presLayoutVars>
          <dgm:bulletEnabled val="1"/>
        </dgm:presLayoutVars>
      </dgm:prSet>
      <dgm:spPr/>
      <dgm:t>
        <a:bodyPr/>
        <a:lstStyle/>
        <a:p>
          <a:endParaRPr lang="en-US"/>
        </a:p>
      </dgm:t>
    </dgm:pt>
    <dgm:pt modelId="{2B784E71-75D5-44C4-9284-67A1CF5F7369}" type="pres">
      <dgm:prSet presAssocID="{43BFD359-5182-4681-9FA6-E0344FEB68E4}" presName="accent_2" presStyleCnt="0"/>
      <dgm:spPr/>
    </dgm:pt>
    <dgm:pt modelId="{B27D82C9-5F75-437F-BC13-8A77072EE7B7}" type="pres">
      <dgm:prSet presAssocID="{43BFD359-5182-4681-9FA6-E0344FEB68E4}" presName="accentRepeatNode" presStyleLbl="solidFgAcc1" presStyleIdx="1" presStyleCnt="6"/>
      <dgm:spPr/>
    </dgm:pt>
    <dgm:pt modelId="{E02178A6-732D-404A-97BE-6E8696FBC0A5}" type="pres">
      <dgm:prSet presAssocID="{22E2A13F-16E0-4BE7-8CBB-AF804B859C6E}" presName="text_3" presStyleLbl="node1" presStyleIdx="2" presStyleCnt="6">
        <dgm:presLayoutVars>
          <dgm:bulletEnabled val="1"/>
        </dgm:presLayoutVars>
      </dgm:prSet>
      <dgm:spPr/>
      <dgm:t>
        <a:bodyPr/>
        <a:lstStyle/>
        <a:p>
          <a:endParaRPr lang="en-US"/>
        </a:p>
      </dgm:t>
    </dgm:pt>
    <dgm:pt modelId="{0981B6E9-C659-4E16-9E39-6E7B8BC3B1A2}" type="pres">
      <dgm:prSet presAssocID="{22E2A13F-16E0-4BE7-8CBB-AF804B859C6E}" presName="accent_3" presStyleCnt="0"/>
      <dgm:spPr/>
    </dgm:pt>
    <dgm:pt modelId="{26226756-CBD8-4C39-BF9C-D09C363E0DCE}" type="pres">
      <dgm:prSet presAssocID="{22E2A13F-16E0-4BE7-8CBB-AF804B859C6E}" presName="accentRepeatNode" presStyleLbl="solidFgAcc1" presStyleIdx="2" presStyleCnt="6"/>
      <dgm:spPr/>
    </dgm:pt>
    <dgm:pt modelId="{5166A86C-54A1-4F7A-A11F-5185E91FA548}" type="pres">
      <dgm:prSet presAssocID="{1067298F-579F-4C58-BFA5-596FB41B8520}" presName="text_4" presStyleLbl="node1" presStyleIdx="3" presStyleCnt="6">
        <dgm:presLayoutVars>
          <dgm:bulletEnabled val="1"/>
        </dgm:presLayoutVars>
      </dgm:prSet>
      <dgm:spPr/>
      <dgm:t>
        <a:bodyPr/>
        <a:lstStyle/>
        <a:p>
          <a:endParaRPr lang="en-US"/>
        </a:p>
      </dgm:t>
    </dgm:pt>
    <dgm:pt modelId="{6B2AC6E7-A43B-407E-B109-F0FAE68D84BD}" type="pres">
      <dgm:prSet presAssocID="{1067298F-579F-4C58-BFA5-596FB41B8520}" presName="accent_4" presStyleCnt="0"/>
      <dgm:spPr/>
    </dgm:pt>
    <dgm:pt modelId="{72011C72-9CDB-4234-9F13-D09ABCC625DB}" type="pres">
      <dgm:prSet presAssocID="{1067298F-579F-4C58-BFA5-596FB41B8520}" presName="accentRepeatNode" presStyleLbl="solidFgAcc1" presStyleIdx="3" presStyleCnt="6"/>
      <dgm:spPr/>
    </dgm:pt>
    <dgm:pt modelId="{37DBA50A-51C4-481F-9532-EC7E12EEBAE4}" type="pres">
      <dgm:prSet presAssocID="{29EF05B0-4980-4734-814D-CEA29C623E1B}" presName="text_5" presStyleLbl="node1" presStyleIdx="4" presStyleCnt="6">
        <dgm:presLayoutVars>
          <dgm:bulletEnabled val="1"/>
        </dgm:presLayoutVars>
      </dgm:prSet>
      <dgm:spPr/>
      <dgm:t>
        <a:bodyPr/>
        <a:lstStyle/>
        <a:p>
          <a:endParaRPr lang="en-US"/>
        </a:p>
      </dgm:t>
    </dgm:pt>
    <dgm:pt modelId="{0678D11E-D0ED-4C70-9FC8-6062ADFD678E}" type="pres">
      <dgm:prSet presAssocID="{29EF05B0-4980-4734-814D-CEA29C623E1B}" presName="accent_5" presStyleCnt="0"/>
      <dgm:spPr/>
    </dgm:pt>
    <dgm:pt modelId="{E65FDDD9-12ED-4AB9-8B9E-E20E83E549A0}" type="pres">
      <dgm:prSet presAssocID="{29EF05B0-4980-4734-814D-CEA29C623E1B}" presName="accentRepeatNode" presStyleLbl="solidFgAcc1" presStyleIdx="4" presStyleCnt="6"/>
      <dgm:spPr/>
    </dgm:pt>
    <dgm:pt modelId="{1DEAD8A7-67C5-4855-8E96-F8C58A0CAD99}" type="pres">
      <dgm:prSet presAssocID="{320039E8-1F34-4154-A93A-A54833402F13}" presName="text_6" presStyleLbl="node1" presStyleIdx="5" presStyleCnt="6">
        <dgm:presLayoutVars>
          <dgm:bulletEnabled val="1"/>
        </dgm:presLayoutVars>
      </dgm:prSet>
      <dgm:spPr/>
      <dgm:t>
        <a:bodyPr/>
        <a:lstStyle/>
        <a:p>
          <a:endParaRPr lang="en-US"/>
        </a:p>
      </dgm:t>
    </dgm:pt>
    <dgm:pt modelId="{2A142A94-D7B7-44D4-BA04-AB5BD32321EC}" type="pres">
      <dgm:prSet presAssocID="{320039E8-1F34-4154-A93A-A54833402F13}" presName="accent_6" presStyleCnt="0"/>
      <dgm:spPr/>
    </dgm:pt>
    <dgm:pt modelId="{B92E5697-86D8-45D6-98B3-5770A2C71303}" type="pres">
      <dgm:prSet presAssocID="{320039E8-1F34-4154-A93A-A54833402F13}" presName="accentRepeatNode" presStyleLbl="solidFgAcc1" presStyleIdx="5" presStyleCnt="6"/>
      <dgm:spPr/>
    </dgm:pt>
  </dgm:ptLst>
  <dgm:cxnLst>
    <dgm:cxn modelId="{E219E33A-2B9A-4BFD-917C-6A14DF9AEA63}" type="presOf" srcId="{22E2A13F-16E0-4BE7-8CBB-AF804B859C6E}" destId="{E02178A6-732D-404A-97BE-6E8696FBC0A5}" srcOrd="0" destOrd="0" presId="urn:microsoft.com/office/officeart/2008/layout/VerticalCurvedList"/>
    <dgm:cxn modelId="{1E01C5A2-F88C-4EE4-915A-6E00F224406E}" type="presOf" srcId="{45EC5ACA-1530-41BA-9DE4-7BAFCB1DB6E5}" destId="{C9F2FF96-62D5-4601-BCF4-6DB81A7277AF}" srcOrd="0" destOrd="0" presId="urn:microsoft.com/office/officeart/2008/layout/VerticalCurvedList"/>
    <dgm:cxn modelId="{2F60EDD7-AC8A-40BA-A0D5-777F64EEADA9}" srcId="{171F78B5-34CD-4A7E-B584-41E053F57ED6}" destId="{45EC5ACA-1530-41BA-9DE4-7BAFCB1DB6E5}" srcOrd="0" destOrd="0" parTransId="{F04FBA50-4471-4604-8DE4-EAD1400294E0}" sibTransId="{DF868BA0-9F92-4789-A19D-C192E8B288B3}"/>
    <dgm:cxn modelId="{A01241E6-8B0F-4DB5-BEEA-B6BEB3C3CA5C}" type="presOf" srcId="{320039E8-1F34-4154-A93A-A54833402F13}" destId="{1DEAD8A7-67C5-4855-8E96-F8C58A0CAD99}" srcOrd="0" destOrd="0" presId="urn:microsoft.com/office/officeart/2008/layout/VerticalCurvedList"/>
    <dgm:cxn modelId="{8FA18F18-4FA6-4C53-9EFC-1A3A8CF4A94D}" srcId="{171F78B5-34CD-4A7E-B584-41E053F57ED6}" destId="{29EF05B0-4980-4734-814D-CEA29C623E1B}" srcOrd="4" destOrd="0" parTransId="{B3C44A2F-81E7-42BE-9F4C-EEA7A4282086}" sibTransId="{2AE356EE-874D-4B45-B082-869B1AE1AA83}"/>
    <dgm:cxn modelId="{7E0324E5-CD42-469A-A00A-B530E7C23E4C}" srcId="{171F78B5-34CD-4A7E-B584-41E053F57ED6}" destId="{22E2A13F-16E0-4BE7-8CBB-AF804B859C6E}" srcOrd="2" destOrd="0" parTransId="{B52912EB-A132-48C1-AB79-F7FD3EB82D99}" sibTransId="{F2CA4B0E-DB1D-4B3B-9764-023C9312A62D}"/>
    <dgm:cxn modelId="{E6937355-BDDA-4365-8DA7-81E296093AAC}" type="presOf" srcId="{29EF05B0-4980-4734-814D-CEA29C623E1B}" destId="{37DBA50A-51C4-481F-9532-EC7E12EEBAE4}" srcOrd="0" destOrd="0" presId="urn:microsoft.com/office/officeart/2008/layout/VerticalCurvedList"/>
    <dgm:cxn modelId="{BB306D56-5713-45B3-95E4-A362EEB9508B}" srcId="{171F78B5-34CD-4A7E-B584-41E053F57ED6}" destId="{320039E8-1F34-4154-A93A-A54833402F13}" srcOrd="5" destOrd="0" parTransId="{1AF9ED22-E71A-4918-B61F-53B280246B74}" sibTransId="{03AA3B9D-95A3-47C6-B4A4-86B846DC71E7}"/>
    <dgm:cxn modelId="{FC30C68D-F611-43B8-B9BA-A7456D0C1227}" srcId="{171F78B5-34CD-4A7E-B584-41E053F57ED6}" destId="{1067298F-579F-4C58-BFA5-596FB41B8520}" srcOrd="3" destOrd="0" parTransId="{D5ED6878-AED0-47C3-A658-3B67BC43BD1D}" sibTransId="{47258393-EAB2-4388-90D2-CEAFA27FE293}"/>
    <dgm:cxn modelId="{E9DB2DCC-F09A-45CE-B62E-A021148C05F5}" type="presOf" srcId="{171F78B5-34CD-4A7E-B584-41E053F57ED6}" destId="{92D89C6A-387E-4EA7-B6E2-68F6C527D0DF}" srcOrd="0" destOrd="0" presId="urn:microsoft.com/office/officeart/2008/layout/VerticalCurvedList"/>
    <dgm:cxn modelId="{71275D17-976F-47B9-9450-EBCDB5A78FEC}" type="presOf" srcId="{1067298F-579F-4C58-BFA5-596FB41B8520}" destId="{5166A86C-54A1-4F7A-A11F-5185E91FA548}" srcOrd="0" destOrd="0" presId="urn:microsoft.com/office/officeart/2008/layout/VerticalCurvedList"/>
    <dgm:cxn modelId="{67D33478-F392-4AFB-8DF4-E046074D881F}" type="presOf" srcId="{43BFD359-5182-4681-9FA6-E0344FEB68E4}" destId="{B6E84B4A-FA44-4B38-B4B0-8B7C5C44DFD8}" srcOrd="0" destOrd="0" presId="urn:microsoft.com/office/officeart/2008/layout/VerticalCurvedList"/>
    <dgm:cxn modelId="{97AD14D3-597D-4792-9389-9BAA99CFC703}" srcId="{171F78B5-34CD-4A7E-B584-41E053F57ED6}" destId="{43BFD359-5182-4681-9FA6-E0344FEB68E4}" srcOrd="1" destOrd="0" parTransId="{23F97094-ABB2-44AE-B9F7-08F2BD275406}" sibTransId="{46A8B702-CC1C-459A-830D-D3C89EFC99A3}"/>
    <dgm:cxn modelId="{1F919508-B4E8-4E89-9C26-E62E54907428}" type="presOf" srcId="{DF868BA0-9F92-4789-A19D-C192E8B288B3}" destId="{81E4CFC0-2627-4932-934B-E3105D293534}" srcOrd="0" destOrd="0" presId="urn:microsoft.com/office/officeart/2008/layout/VerticalCurvedList"/>
    <dgm:cxn modelId="{38446C25-A4D5-4376-B052-AE9FEE966FB5}" type="presParOf" srcId="{92D89C6A-387E-4EA7-B6E2-68F6C527D0DF}" destId="{045FBB59-4B8A-425E-AFBE-1AAFEB19C745}" srcOrd="0" destOrd="0" presId="urn:microsoft.com/office/officeart/2008/layout/VerticalCurvedList"/>
    <dgm:cxn modelId="{51D3812F-2C43-43C8-B59F-A22E88DB7E39}" type="presParOf" srcId="{045FBB59-4B8A-425E-AFBE-1AAFEB19C745}" destId="{C0530036-0562-4506-8B8E-BE8CED4786B6}" srcOrd="0" destOrd="0" presId="urn:microsoft.com/office/officeart/2008/layout/VerticalCurvedList"/>
    <dgm:cxn modelId="{D58CBF7C-72F2-4758-9B7D-848557784D1C}" type="presParOf" srcId="{C0530036-0562-4506-8B8E-BE8CED4786B6}" destId="{D60FF075-DC13-4187-9703-5A8DFC3957C5}" srcOrd="0" destOrd="0" presId="urn:microsoft.com/office/officeart/2008/layout/VerticalCurvedList"/>
    <dgm:cxn modelId="{B36B20EF-A473-4126-B472-8806FCB58277}" type="presParOf" srcId="{C0530036-0562-4506-8B8E-BE8CED4786B6}" destId="{81E4CFC0-2627-4932-934B-E3105D293534}" srcOrd="1" destOrd="0" presId="urn:microsoft.com/office/officeart/2008/layout/VerticalCurvedList"/>
    <dgm:cxn modelId="{77E8AEC5-EE69-4DC2-8B5B-478EC1E11D15}" type="presParOf" srcId="{C0530036-0562-4506-8B8E-BE8CED4786B6}" destId="{89CD3F1F-0AF1-471D-8350-36080AF33745}" srcOrd="2" destOrd="0" presId="urn:microsoft.com/office/officeart/2008/layout/VerticalCurvedList"/>
    <dgm:cxn modelId="{39B1EDC0-886A-4E71-A6A6-83398951EC3D}" type="presParOf" srcId="{C0530036-0562-4506-8B8E-BE8CED4786B6}" destId="{D48C3C08-09EF-4A3F-808A-2F024DFFAEA3}" srcOrd="3" destOrd="0" presId="urn:microsoft.com/office/officeart/2008/layout/VerticalCurvedList"/>
    <dgm:cxn modelId="{0A2D1FEF-51AA-41D1-A3ED-6319587065D1}" type="presParOf" srcId="{045FBB59-4B8A-425E-AFBE-1AAFEB19C745}" destId="{C9F2FF96-62D5-4601-BCF4-6DB81A7277AF}" srcOrd="1" destOrd="0" presId="urn:microsoft.com/office/officeart/2008/layout/VerticalCurvedList"/>
    <dgm:cxn modelId="{BBF0E2DA-9432-42CC-9E7E-D01BC1901AAF}" type="presParOf" srcId="{045FBB59-4B8A-425E-AFBE-1AAFEB19C745}" destId="{54512F77-B383-4DFC-AE56-45A806EF5BF3}" srcOrd="2" destOrd="0" presId="urn:microsoft.com/office/officeart/2008/layout/VerticalCurvedList"/>
    <dgm:cxn modelId="{9C1622BD-0606-4A1E-AB75-ED41686DDFD0}" type="presParOf" srcId="{54512F77-B383-4DFC-AE56-45A806EF5BF3}" destId="{B7C5EC7D-28F3-425E-8733-9572666E732D}" srcOrd="0" destOrd="0" presId="urn:microsoft.com/office/officeart/2008/layout/VerticalCurvedList"/>
    <dgm:cxn modelId="{0B3440AE-92C6-44A3-B5FB-C92359F8148A}" type="presParOf" srcId="{045FBB59-4B8A-425E-AFBE-1AAFEB19C745}" destId="{B6E84B4A-FA44-4B38-B4B0-8B7C5C44DFD8}" srcOrd="3" destOrd="0" presId="urn:microsoft.com/office/officeart/2008/layout/VerticalCurvedList"/>
    <dgm:cxn modelId="{CBE28EB6-AA4C-4342-B0FE-A12C47934258}" type="presParOf" srcId="{045FBB59-4B8A-425E-AFBE-1AAFEB19C745}" destId="{2B784E71-75D5-44C4-9284-67A1CF5F7369}" srcOrd="4" destOrd="0" presId="urn:microsoft.com/office/officeart/2008/layout/VerticalCurvedList"/>
    <dgm:cxn modelId="{B0C14CD0-E8C3-4BC1-A4E2-C0D7BE631313}" type="presParOf" srcId="{2B784E71-75D5-44C4-9284-67A1CF5F7369}" destId="{B27D82C9-5F75-437F-BC13-8A77072EE7B7}" srcOrd="0" destOrd="0" presId="urn:microsoft.com/office/officeart/2008/layout/VerticalCurvedList"/>
    <dgm:cxn modelId="{F111AD55-50E0-46A8-BD27-C8BA821CA372}" type="presParOf" srcId="{045FBB59-4B8A-425E-AFBE-1AAFEB19C745}" destId="{E02178A6-732D-404A-97BE-6E8696FBC0A5}" srcOrd="5" destOrd="0" presId="urn:microsoft.com/office/officeart/2008/layout/VerticalCurvedList"/>
    <dgm:cxn modelId="{BEEB74C1-BF46-48B1-96E0-FCBF4958598E}" type="presParOf" srcId="{045FBB59-4B8A-425E-AFBE-1AAFEB19C745}" destId="{0981B6E9-C659-4E16-9E39-6E7B8BC3B1A2}" srcOrd="6" destOrd="0" presId="urn:microsoft.com/office/officeart/2008/layout/VerticalCurvedList"/>
    <dgm:cxn modelId="{51DA5010-7931-4C92-9F2E-F1FE60BF8739}" type="presParOf" srcId="{0981B6E9-C659-4E16-9E39-6E7B8BC3B1A2}" destId="{26226756-CBD8-4C39-BF9C-D09C363E0DCE}" srcOrd="0" destOrd="0" presId="urn:microsoft.com/office/officeart/2008/layout/VerticalCurvedList"/>
    <dgm:cxn modelId="{A0AFA775-AC33-4C40-91B1-89F1C24E8BAF}" type="presParOf" srcId="{045FBB59-4B8A-425E-AFBE-1AAFEB19C745}" destId="{5166A86C-54A1-4F7A-A11F-5185E91FA548}" srcOrd="7" destOrd="0" presId="urn:microsoft.com/office/officeart/2008/layout/VerticalCurvedList"/>
    <dgm:cxn modelId="{8B2181E0-A361-4C3A-BF28-1304721A4386}" type="presParOf" srcId="{045FBB59-4B8A-425E-AFBE-1AAFEB19C745}" destId="{6B2AC6E7-A43B-407E-B109-F0FAE68D84BD}" srcOrd="8" destOrd="0" presId="urn:microsoft.com/office/officeart/2008/layout/VerticalCurvedList"/>
    <dgm:cxn modelId="{9A6BBB25-6012-47D9-B0A8-F483F025E094}" type="presParOf" srcId="{6B2AC6E7-A43B-407E-B109-F0FAE68D84BD}" destId="{72011C72-9CDB-4234-9F13-D09ABCC625DB}" srcOrd="0" destOrd="0" presId="urn:microsoft.com/office/officeart/2008/layout/VerticalCurvedList"/>
    <dgm:cxn modelId="{ACF1D35C-52C0-41F9-BC1E-7EEFF3767896}" type="presParOf" srcId="{045FBB59-4B8A-425E-AFBE-1AAFEB19C745}" destId="{37DBA50A-51C4-481F-9532-EC7E12EEBAE4}" srcOrd="9" destOrd="0" presId="urn:microsoft.com/office/officeart/2008/layout/VerticalCurvedList"/>
    <dgm:cxn modelId="{E53B551C-A0CB-4732-8E59-92BABFE99FDA}" type="presParOf" srcId="{045FBB59-4B8A-425E-AFBE-1AAFEB19C745}" destId="{0678D11E-D0ED-4C70-9FC8-6062ADFD678E}" srcOrd="10" destOrd="0" presId="urn:microsoft.com/office/officeart/2008/layout/VerticalCurvedList"/>
    <dgm:cxn modelId="{791E47B8-0901-48FD-84B6-C0392DF06C8C}" type="presParOf" srcId="{0678D11E-D0ED-4C70-9FC8-6062ADFD678E}" destId="{E65FDDD9-12ED-4AB9-8B9E-E20E83E549A0}" srcOrd="0" destOrd="0" presId="urn:microsoft.com/office/officeart/2008/layout/VerticalCurvedList"/>
    <dgm:cxn modelId="{32A8D007-C322-4AE7-B073-86AA681EB8FF}" type="presParOf" srcId="{045FBB59-4B8A-425E-AFBE-1AAFEB19C745}" destId="{1DEAD8A7-67C5-4855-8E96-F8C58A0CAD99}" srcOrd="11" destOrd="0" presId="urn:microsoft.com/office/officeart/2008/layout/VerticalCurvedList"/>
    <dgm:cxn modelId="{4C38886A-675E-4063-B116-2AFB0A271BB5}" type="presParOf" srcId="{045FBB59-4B8A-425E-AFBE-1AAFEB19C745}" destId="{2A142A94-D7B7-44D4-BA04-AB5BD32321EC}" srcOrd="12" destOrd="0" presId="urn:microsoft.com/office/officeart/2008/layout/VerticalCurvedList"/>
    <dgm:cxn modelId="{C5E9C4A9-66F1-4F75-9AB4-F9EEFD799CC5}" type="presParOf" srcId="{2A142A94-D7B7-44D4-BA04-AB5BD32321EC}" destId="{B92E5697-86D8-45D6-98B3-5770A2C7130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36C423-C1A2-4F05-9084-CD3456E5C251}" type="doc">
      <dgm:prSet loTypeId="urn:diagrams.loki3.com/VaryingWidthList+Icon" loCatId="list" qsTypeId="urn:microsoft.com/office/officeart/2005/8/quickstyle/simple1" qsCatId="simple" csTypeId="urn:microsoft.com/office/officeart/2005/8/colors/accent1_2" csCatId="accent1" phldr="1"/>
      <dgm:spPr/>
    </dgm:pt>
    <dgm:pt modelId="{912031C3-7F41-4266-B673-E64E825DD747}">
      <dgm:prSet phldrT="[Text]"/>
      <dgm:spPr>
        <a:solidFill>
          <a:schemeClr val="tx2"/>
        </a:solidFill>
      </dgm:spPr>
      <dgm:t>
        <a:bodyPr/>
        <a:lstStyle/>
        <a:p>
          <a:r>
            <a:rPr lang="en-US" dirty="0" smtClean="0"/>
            <a:t>Infrastructure as a Service</a:t>
          </a:r>
        </a:p>
        <a:p>
          <a:r>
            <a:rPr lang="en-US" dirty="0" smtClean="0"/>
            <a:t>(</a:t>
          </a:r>
          <a:r>
            <a:rPr lang="en-US" dirty="0" err="1" smtClean="0"/>
            <a:t>IaaS</a:t>
          </a:r>
          <a:r>
            <a:rPr lang="en-US" dirty="0" smtClean="0"/>
            <a:t>)</a:t>
          </a:r>
          <a:endParaRPr lang="en-US" dirty="0"/>
        </a:p>
      </dgm:t>
    </dgm:pt>
    <dgm:pt modelId="{525BE1FB-11A1-42C8-AEC9-C4EFC8D04E3B}" type="parTrans" cxnId="{50F5FD1B-4D17-429C-B9BC-88587B5929C6}">
      <dgm:prSet/>
      <dgm:spPr/>
      <dgm:t>
        <a:bodyPr/>
        <a:lstStyle/>
        <a:p>
          <a:endParaRPr lang="en-US"/>
        </a:p>
      </dgm:t>
    </dgm:pt>
    <dgm:pt modelId="{9A06D308-B5E9-41BA-977C-F4D7B3FB49D3}" type="sibTrans" cxnId="{50F5FD1B-4D17-429C-B9BC-88587B5929C6}">
      <dgm:prSet/>
      <dgm:spPr/>
      <dgm:t>
        <a:bodyPr/>
        <a:lstStyle/>
        <a:p>
          <a:endParaRPr lang="en-US"/>
        </a:p>
      </dgm:t>
    </dgm:pt>
    <dgm:pt modelId="{E9312818-8B4E-4F70-AFE9-85A0E82B8F5F}">
      <dgm:prSet phldrT="[Text]"/>
      <dgm:spPr>
        <a:solidFill>
          <a:schemeClr val="accent2"/>
        </a:solidFill>
      </dgm:spPr>
      <dgm:t>
        <a:bodyPr/>
        <a:lstStyle/>
        <a:p>
          <a:r>
            <a:rPr lang="en-US" dirty="0" smtClean="0"/>
            <a:t>Platform as a Service   </a:t>
          </a:r>
        </a:p>
        <a:p>
          <a:r>
            <a:rPr lang="en-US" dirty="0" err="1" smtClean="0"/>
            <a:t>PaaS</a:t>
          </a:r>
          <a:endParaRPr lang="en-US" dirty="0"/>
        </a:p>
      </dgm:t>
    </dgm:pt>
    <dgm:pt modelId="{C8DDC85D-7168-412C-BC18-6D2B407B2237}" type="parTrans" cxnId="{A03BF730-3D4C-4932-B469-7542AFE2E67A}">
      <dgm:prSet/>
      <dgm:spPr/>
      <dgm:t>
        <a:bodyPr/>
        <a:lstStyle/>
        <a:p>
          <a:endParaRPr lang="en-US"/>
        </a:p>
      </dgm:t>
    </dgm:pt>
    <dgm:pt modelId="{95DCCEAB-2265-47B7-8B9A-C50D9733F876}" type="sibTrans" cxnId="{A03BF730-3D4C-4932-B469-7542AFE2E67A}">
      <dgm:prSet/>
      <dgm:spPr/>
      <dgm:t>
        <a:bodyPr/>
        <a:lstStyle/>
        <a:p>
          <a:endParaRPr lang="en-US"/>
        </a:p>
      </dgm:t>
    </dgm:pt>
    <dgm:pt modelId="{6B65229E-28E1-4397-9BCC-ABCDED15FF60}">
      <dgm:prSet phldrT="[Text]"/>
      <dgm:spPr>
        <a:solidFill>
          <a:schemeClr val="accent3"/>
        </a:solidFill>
      </dgm:spPr>
      <dgm:t>
        <a:bodyPr/>
        <a:lstStyle/>
        <a:p>
          <a:r>
            <a:rPr lang="en-US" dirty="0" smtClean="0"/>
            <a:t>Software as a Service</a:t>
          </a:r>
        </a:p>
        <a:p>
          <a:r>
            <a:rPr lang="en-US" dirty="0" err="1" smtClean="0"/>
            <a:t>SaaS</a:t>
          </a:r>
          <a:endParaRPr lang="en-US" dirty="0"/>
        </a:p>
      </dgm:t>
    </dgm:pt>
    <dgm:pt modelId="{0B14FB11-D4AD-4494-8970-627F09AC5177}" type="parTrans" cxnId="{797C5D50-5805-4740-9F08-76CC01047BDE}">
      <dgm:prSet/>
      <dgm:spPr/>
      <dgm:t>
        <a:bodyPr/>
        <a:lstStyle/>
        <a:p>
          <a:endParaRPr lang="en-US"/>
        </a:p>
      </dgm:t>
    </dgm:pt>
    <dgm:pt modelId="{7B1B44AB-81DF-41AC-B2B1-7288427794C5}" type="sibTrans" cxnId="{797C5D50-5805-4740-9F08-76CC01047BDE}">
      <dgm:prSet/>
      <dgm:spPr/>
      <dgm:t>
        <a:bodyPr/>
        <a:lstStyle/>
        <a:p>
          <a:endParaRPr lang="en-US"/>
        </a:p>
      </dgm:t>
    </dgm:pt>
    <dgm:pt modelId="{4F789BEF-F5D7-46B8-A28F-F6EBBAE515C5}" type="pres">
      <dgm:prSet presAssocID="{1436C423-C1A2-4F05-9084-CD3456E5C251}" presName="Name0" presStyleCnt="0">
        <dgm:presLayoutVars>
          <dgm:resizeHandles/>
        </dgm:presLayoutVars>
      </dgm:prSet>
      <dgm:spPr/>
    </dgm:pt>
    <dgm:pt modelId="{9CB780D2-E860-42C6-BEE8-5A261AE1173D}" type="pres">
      <dgm:prSet presAssocID="{912031C3-7F41-4266-B673-E64E825DD747}" presName="text" presStyleLbl="node1" presStyleIdx="0" presStyleCnt="3" custScaleX="102034">
        <dgm:presLayoutVars>
          <dgm:bulletEnabled val="1"/>
        </dgm:presLayoutVars>
      </dgm:prSet>
      <dgm:spPr/>
      <dgm:t>
        <a:bodyPr/>
        <a:lstStyle/>
        <a:p>
          <a:endParaRPr lang="en-US"/>
        </a:p>
      </dgm:t>
    </dgm:pt>
    <dgm:pt modelId="{FF2F9E8D-6B5B-45E0-ADF9-CDA44522C629}" type="pres">
      <dgm:prSet presAssocID="{9A06D308-B5E9-41BA-977C-F4D7B3FB49D3}" presName="space" presStyleCnt="0"/>
      <dgm:spPr/>
    </dgm:pt>
    <dgm:pt modelId="{5705C249-58CE-40ED-81FB-E9F4F4ADA403}" type="pres">
      <dgm:prSet presAssocID="{E9312818-8B4E-4F70-AFE9-85A0E82B8F5F}" presName="text" presStyleLbl="node1" presStyleIdx="1" presStyleCnt="3" custScaleX="126328">
        <dgm:presLayoutVars>
          <dgm:bulletEnabled val="1"/>
        </dgm:presLayoutVars>
      </dgm:prSet>
      <dgm:spPr/>
      <dgm:t>
        <a:bodyPr/>
        <a:lstStyle/>
        <a:p>
          <a:endParaRPr lang="en-US"/>
        </a:p>
      </dgm:t>
    </dgm:pt>
    <dgm:pt modelId="{0D7A54B8-C919-4F28-A300-1D5778CD1822}" type="pres">
      <dgm:prSet presAssocID="{95DCCEAB-2265-47B7-8B9A-C50D9733F876}" presName="space" presStyleCnt="0"/>
      <dgm:spPr/>
    </dgm:pt>
    <dgm:pt modelId="{841ED75F-1FE1-4EBF-AC9D-50E8BF34EF5D}" type="pres">
      <dgm:prSet presAssocID="{6B65229E-28E1-4397-9BCC-ABCDED15FF60}" presName="text" presStyleLbl="node1" presStyleIdx="2" presStyleCnt="3" custScaleX="124354">
        <dgm:presLayoutVars>
          <dgm:bulletEnabled val="1"/>
        </dgm:presLayoutVars>
      </dgm:prSet>
      <dgm:spPr/>
      <dgm:t>
        <a:bodyPr/>
        <a:lstStyle/>
        <a:p>
          <a:endParaRPr lang="en-US"/>
        </a:p>
      </dgm:t>
    </dgm:pt>
  </dgm:ptLst>
  <dgm:cxnLst>
    <dgm:cxn modelId="{797C5D50-5805-4740-9F08-76CC01047BDE}" srcId="{1436C423-C1A2-4F05-9084-CD3456E5C251}" destId="{6B65229E-28E1-4397-9BCC-ABCDED15FF60}" srcOrd="2" destOrd="0" parTransId="{0B14FB11-D4AD-4494-8970-627F09AC5177}" sibTransId="{7B1B44AB-81DF-41AC-B2B1-7288427794C5}"/>
    <dgm:cxn modelId="{E7F68F80-E9FE-465F-BF03-EA979D99ED67}" type="presOf" srcId="{E9312818-8B4E-4F70-AFE9-85A0E82B8F5F}" destId="{5705C249-58CE-40ED-81FB-E9F4F4ADA403}" srcOrd="0" destOrd="0" presId="urn:diagrams.loki3.com/VaryingWidthList+Icon"/>
    <dgm:cxn modelId="{060675CF-5398-4D23-A9D7-4FCC3704F978}" type="presOf" srcId="{1436C423-C1A2-4F05-9084-CD3456E5C251}" destId="{4F789BEF-F5D7-46B8-A28F-F6EBBAE515C5}" srcOrd="0" destOrd="0" presId="urn:diagrams.loki3.com/VaryingWidthList+Icon"/>
    <dgm:cxn modelId="{A03BF730-3D4C-4932-B469-7542AFE2E67A}" srcId="{1436C423-C1A2-4F05-9084-CD3456E5C251}" destId="{E9312818-8B4E-4F70-AFE9-85A0E82B8F5F}" srcOrd="1" destOrd="0" parTransId="{C8DDC85D-7168-412C-BC18-6D2B407B2237}" sibTransId="{95DCCEAB-2265-47B7-8B9A-C50D9733F876}"/>
    <dgm:cxn modelId="{F0383556-ADFB-45AF-8C4B-6F5BE4D09FB6}" type="presOf" srcId="{6B65229E-28E1-4397-9BCC-ABCDED15FF60}" destId="{841ED75F-1FE1-4EBF-AC9D-50E8BF34EF5D}" srcOrd="0" destOrd="0" presId="urn:diagrams.loki3.com/VaryingWidthList+Icon"/>
    <dgm:cxn modelId="{BD3D1649-B48A-4D6E-8DA8-B6DFC7FDE6FA}" type="presOf" srcId="{912031C3-7F41-4266-B673-E64E825DD747}" destId="{9CB780D2-E860-42C6-BEE8-5A261AE1173D}" srcOrd="0" destOrd="0" presId="urn:diagrams.loki3.com/VaryingWidthList+Icon"/>
    <dgm:cxn modelId="{50F5FD1B-4D17-429C-B9BC-88587B5929C6}" srcId="{1436C423-C1A2-4F05-9084-CD3456E5C251}" destId="{912031C3-7F41-4266-B673-E64E825DD747}" srcOrd="0" destOrd="0" parTransId="{525BE1FB-11A1-42C8-AEC9-C4EFC8D04E3B}" sibTransId="{9A06D308-B5E9-41BA-977C-F4D7B3FB49D3}"/>
    <dgm:cxn modelId="{AC83CE58-3BCB-4C6B-9B8A-BA4ACB1698DB}" type="presParOf" srcId="{4F789BEF-F5D7-46B8-A28F-F6EBBAE515C5}" destId="{9CB780D2-E860-42C6-BEE8-5A261AE1173D}" srcOrd="0" destOrd="0" presId="urn:diagrams.loki3.com/VaryingWidthList+Icon"/>
    <dgm:cxn modelId="{70716BE7-F6A4-47C8-8069-2784BC466EE3}" type="presParOf" srcId="{4F789BEF-F5D7-46B8-A28F-F6EBBAE515C5}" destId="{FF2F9E8D-6B5B-45E0-ADF9-CDA44522C629}" srcOrd="1" destOrd="0" presId="urn:diagrams.loki3.com/VaryingWidthList+Icon"/>
    <dgm:cxn modelId="{3B318B23-3B45-4607-8062-AA336B92843E}" type="presParOf" srcId="{4F789BEF-F5D7-46B8-A28F-F6EBBAE515C5}" destId="{5705C249-58CE-40ED-81FB-E9F4F4ADA403}" srcOrd="2" destOrd="0" presId="urn:diagrams.loki3.com/VaryingWidthList+Icon"/>
    <dgm:cxn modelId="{5AB05C2E-3C18-40E2-A393-8F082C412CC7}" type="presParOf" srcId="{4F789BEF-F5D7-46B8-A28F-F6EBBAE515C5}" destId="{0D7A54B8-C919-4F28-A300-1D5778CD1822}" srcOrd="3" destOrd="0" presId="urn:diagrams.loki3.com/VaryingWidthList+Icon"/>
    <dgm:cxn modelId="{745D19AF-32C6-4130-B7A2-5ABB5DEFF4F5}" type="presParOf" srcId="{4F789BEF-F5D7-46B8-A28F-F6EBBAE515C5}" destId="{841ED75F-1FE1-4EBF-AC9D-50E8BF34EF5D}" srcOrd="4" destOrd="0" presId="urn:diagrams.loki3.com/VaryingWidth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36C423-C1A2-4F05-9084-CD3456E5C251}" type="doc">
      <dgm:prSet loTypeId="urn:diagrams.loki3.com/VaryingWidthList+Icon" loCatId="list" qsTypeId="urn:microsoft.com/office/officeart/2005/8/quickstyle/simple1" qsCatId="simple" csTypeId="urn:microsoft.com/office/officeart/2005/8/colors/accent1_2" csCatId="accent1" phldr="1"/>
      <dgm:spPr/>
    </dgm:pt>
    <dgm:pt modelId="{912031C3-7F41-4266-B673-E64E825DD747}">
      <dgm:prSet phldrT="[Text]"/>
      <dgm:spPr>
        <a:solidFill>
          <a:schemeClr val="tx2"/>
        </a:solidFill>
      </dgm:spPr>
      <dgm:t>
        <a:bodyPr/>
        <a:lstStyle/>
        <a:p>
          <a:r>
            <a:rPr lang="en-US" dirty="0" smtClean="0"/>
            <a:t>Private Cloud</a:t>
          </a:r>
          <a:endParaRPr lang="en-US" dirty="0"/>
        </a:p>
      </dgm:t>
    </dgm:pt>
    <dgm:pt modelId="{525BE1FB-11A1-42C8-AEC9-C4EFC8D04E3B}" type="parTrans" cxnId="{50F5FD1B-4D17-429C-B9BC-88587B5929C6}">
      <dgm:prSet/>
      <dgm:spPr/>
      <dgm:t>
        <a:bodyPr/>
        <a:lstStyle/>
        <a:p>
          <a:endParaRPr lang="en-US"/>
        </a:p>
      </dgm:t>
    </dgm:pt>
    <dgm:pt modelId="{9A06D308-B5E9-41BA-977C-F4D7B3FB49D3}" type="sibTrans" cxnId="{50F5FD1B-4D17-429C-B9BC-88587B5929C6}">
      <dgm:prSet/>
      <dgm:spPr/>
      <dgm:t>
        <a:bodyPr/>
        <a:lstStyle/>
        <a:p>
          <a:endParaRPr lang="en-US"/>
        </a:p>
      </dgm:t>
    </dgm:pt>
    <dgm:pt modelId="{6B65229E-28E1-4397-9BCC-ABCDED15FF60}">
      <dgm:prSet phldrT="[Text]"/>
      <dgm:spPr>
        <a:solidFill>
          <a:schemeClr val="accent3"/>
        </a:solidFill>
      </dgm:spPr>
      <dgm:t>
        <a:bodyPr/>
        <a:lstStyle/>
        <a:p>
          <a:r>
            <a:rPr lang="en-US" dirty="0" smtClean="0"/>
            <a:t>Public Cloud</a:t>
          </a:r>
          <a:endParaRPr lang="en-US" dirty="0"/>
        </a:p>
      </dgm:t>
    </dgm:pt>
    <dgm:pt modelId="{0B14FB11-D4AD-4494-8970-627F09AC5177}" type="parTrans" cxnId="{797C5D50-5805-4740-9F08-76CC01047BDE}">
      <dgm:prSet/>
      <dgm:spPr/>
      <dgm:t>
        <a:bodyPr/>
        <a:lstStyle/>
        <a:p>
          <a:endParaRPr lang="en-US"/>
        </a:p>
      </dgm:t>
    </dgm:pt>
    <dgm:pt modelId="{7B1B44AB-81DF-41AC-B2B1-7288427794C5}" type="sibTrans" cxnId="{797C5D50-5805-4740-9F08-76CC01047BDE}">
      <dgm:prSet/>
      <dgm:spPr/>
      <dgm:t>
        <a:bodyPr/>
        <a:lstStyle/>
        <a:p>
          <a:endParaRPr lang="en-US"/>
        </a:p>
      </dgm:t>
    </dgm:pt>
    <dgm:pt modelId="{2CDE46BA-47FF-4709-9FCB-B9A22B98AA85}">
      <dgm:prSet phldrT="[Text]"/>
      <dgm:spPr>
        <a:solidFill>
          <a:schemeClr val="accent6"/>
        </a:solidFill>
      </dgm:spPr>
      <dgm:t>
        <a:bodyPr/>
        <a:lstStyle/>
        <a:p>
          <a:r>
            <a:rPr lang="en-US" dirty="0" smtClean="0"/>
            <a:t>Hybrid Cloud</a:t>
          </a:r>
          <a:endParaRPr lang="en-US" dirty="0"/>
        </a:p>
      </dgm:t>
    </dgm:pt>
    <dgm:pt modelId="{8CE452BA-F2A0-4154-8DD5-B035C80B9EB8}" type="parTrans" cxnId="{16F91901-8513-42A5-8954-DD5F7811E094}">
      <dgm:prSet/>
      <dgm:spPr/>
      <dgm:t>
        <a:bodyPr/>
        <a:lstStyle/>
        <a:p>
          <a:endParaRPr lang="en-US"/>
        </a:p>
      </dgm:t>
    </dgm:pt>
    <dgm:pt modelId="{D2B0233D-19AC-42FE-9BAB-AED8CE7BCDDB}" type="sibTrans" cxnId="{16F91901-8513-42A5-8954-DD5F7811E094}">
      <dgm:prSet/>
      <dgm:spPr/>
      <dgm:t>
        <a:bodyPr/>
        <a:lstStyle/>
        <a:p>
          <a:endParaRPr lang="en-US"/>
        </a:p>
      </dgm:t>
    </dgm:pt>
    <dgm:pt modelId="{4F789BEF-F5D7-46B8-A28F-F6EBBAE515C5}" type="pres">
      <dgm:prSet presAssocID="{1436C423-C1A2-4F05-9084-CD3456E5C251}" presName="Name0" presStyleCnt="0">
        <dgm:presLayoutVars>
          <dgm:resizeHandles/>
        </dgm:presLayoutVars>
      </dgm:prSet>
      <dgm:spPr/>
    </dgm:pt>
    <dgm:pt modelId="{9CB780D2-E860-42C6-BEE8-5A261AE1173D}" type="pres">
      <dgm:prSet presAssocID="{912031C3-7F41-4266-B673-E64E825DD747}" presName="text" presStyleLbl="node1" presStyleIdx="0" presStyleCnt="3" custScaleX="212656">
        <dgm:presLayoutVars>
          <dgm:bulletEnabled val="1"/>
        </dgm:presLayoutVars>
      </dgm:prSet>
      <dgm:spPr/>
      <dgm:t>
        <a:bodyPr/>
        <a:lstStyle/>
        <a:p>
          <a:endParaRPr lang="en-US"/>
        </a:p>
      </dgm:t>
    </dgm:pt>
    <dgm:pt modelId="{FF2F9E8D-6B5B-45E0-ADF9-CDA44522C629}" type="pres">
      <dgm:prSet presAssocID="{9A06D308-B5E9-41BA-977C-F4D7B3FB49D3}" presName="space" presStyleCnt="0"/>
      <dgm:spPr/>
    </dgm:pt>
    <dgm:pt modelId="{841ED75F-1FE1-4EBF-AC9D-50E8BF34EF5D}" type="pres">
      <dgm:prSet presAssocID="{6B65229E-28E1-4397-9BCC-ABCDED15FF60}" presName="text" presStyleLbl="node1" presStyleIdx="1" presStyleCnt="3" custScaleX="153206">
        <dgm:presLayoutVars>
          <dgm:bulletEnabled val="1"/>
        </dgm:presLayoutVars>
      </dgm:prSet>
      <dgm:spPr/>
      <dgm:t>
        <a:bodyPr/>
        <a:lstStyle/>
        <a:p>
          <a:endParaRPr lang="en-US"/>
        </a:p>
      </dgm:t>
    </dgm:pt>
    <dgm:pt modelId="{CD143AEC-9A13-4752-800B-8981EE37492A}" type="pres">
      <dgm:prSet presAssocID="{7B1B44AB-81DF-41AC-B2B1-7288427794C5}" presName="space" presStyleCnt="0"/>
      <dgm:spPr/>
    </dgm:pt>
    <dgm:pt modelId="{4E263E7B-27FD-40D7-8DC3-2188DAEADC08}" type="pres">
      <dgm:prSet presAssocID="{2CDE46BA-47FF-4709-9FCB-B9A22B98AA85}" presName="text" presStyleLbl="node1" presStyleIdx="2" presStyleCnt="3" custScaleX="147033">
        <dgm:presLayoutVars>
          <dgm:bulletEnabled val="1"/>
        </dgm:presLayoutVars>
      </dgm:prSet>
      <dgm:spPr/>
      <dgm:t>
        <a:bodyPr/>
        <a:lstStyle/>
        <a:p>
          <a:endParaRPr lang="en-US"/>
        </a:p>
      </dgm:t>
    </dgm:pt>
  </dgm:ptLst>
  <dgm:cxnLst>
    <dgm:cxn modelId="{797C5D50-5805-4740-9F08-76CC01047BDE}" srcId="{1436C423-C1A2-4F05-9084-CD3456E5C251}" destId="{6B65229E-28E1-4397-9BCC-ABCDED15FF60}" srcOrd="1" destOrd="0" parTransId="{0B14FB11-D4AD-4494-8970-627F09AC5177}" sibTransId="{7B1B44AB-81DF-41AC-B2B1-7288427794C5}"/>
    <dgm:cxn modelId="{16F91901-8513-42A5-8954-DD5F7811E094}" srcId="{1436C423-C1A2-4F05-9084-CD3456E5C251}" destId="{2CDE46BA-47FF-4709-9FCB-B9A22B98AA85}" srcOrd="2" destOrd="0" parTransId="{8CE452BA-F2A0-4154-8DD5-B035C80B9EB8}" sibTransId="{D2B0233D-19AC-42FE-9BAB-AED8CE7BCDDB}"/>
    <dgm:cxn modelId="{85A6131E-F216-4AC9-9466-C5F6565EF085}" type="presOf" srcId="{6B65229E-28E1-4397-9BCC-ABCDED15FF60}" destId="{841ED75F-1FE1-4EBF-AC9D-50E8BF34EF5D}" srcOrd="0" destOrd="0" presId="urn:diagrams.loki3.com/VaryingWidthList+Icon"/>
    <dgm:cxn modelId="{3CE00094-0D32-474C-964E-0F817BD45364}" type="presOf" srcId="{1436C423-C1A2-4F05-9084-CD3456E5C251}" destId="{4F789BEF-F5D7-46B8-A28F-F6EBBAE515C5}" srcOrd="0" destOrd="0" presId="urn:diagrams.loki3.com/VaryingWidthList+Icon"/>
    <dgm:cxn modelId="{50F5FD1B-4D17-429C-B9BC-88587B5929C6}" srcId="{1436C423-C1A2-4F05-9084-CD3456E5C251}" destId="{912031C3-7F41-4266-B673-E64E825DD747}" srcOrd="0" destOrd="0" parTransId="{525BE1FB-11A1-42C8-AEC9-C4EFC8D04E3B}" sibTransId="{9A06D308-B5E9-41BA-977C-F4D7B3FB49D3}"/>
    <dgm:cxn modelId="{494A2622-64CA-44E8-A2FC-7AADD219E873}" type="presOf" srcId="{2CDE46BA-47FF-4709-9FCB-B9A22B98AA85}" destId="{4E263E7B-27FD-40D7-8DC3-2188DAEADC08}" srcOrd="0" destOrd="0" presId="urn:diagrams.loki3.com/VaryingWidthList+Icon"/>
    <dgm:cxn modelId="{FBE4451F-77CD-448C-A30B-22A482661CC9}" type="presOf" srcId="{912031C3-7F41-4266-B673-E64E825DD747}" destId="{9CB780D2-E860-42C6-BEE8-5A261AE1173D}" srcOrd="0" destOrd="0" presId="urn:diagrams.loki3.com/VaryingWidthList+Icon"/>
    <dgm:cxn modelId="{C1989F75-65CF-4FD9-AA69-8DF69BA940E6}" type="presParOf" srcId="{4F789BEF-F5D7-46B8-A28F-F6EBBAE515C5}" destId="{9CB780D2-E860-42C6-BEE8-5A261AE1173D}" srcOrd="0" destOrd="0" presId="urn:diagrams.loki3.com/VaryingWidthList+Icon"/>
    <dgm:cxn modelId="{4C0B83BC-C70B-46AE-AC39-5C6E5B74D178}" type="presParOf" srcId="{4F789BEF-F5D7-46B8-A28F-F6EBBAE515C5}" destId="{FF2F9E8D-6B5B-45E0-ADF9-CDA44522C629}" srcOrd="1" destOrd="0" presId="urn:diagrams.loki3.com/VaryingWidthList+Icon"/>
    <dgm:cxn modelId="{B7E75222-F268-4C22-AC7A-FFC621E6B7AE}" type="presParOf" srcId="{4F789BEF-F5D7-46B8-A28F-F6EBBAE515C5}" destId="{841ED75F-1FE1-4EBF-AC9D-50E8BF34EF5D}" srcOrd="2" destOrd="0" presId="urn:diagrams.loki3.com/VaryingWidthList+Icon"/>
    <dgm:cxn modelId="{3C0D2D0C-3996-4186-B5F4-87B985A8316E}" type="presParOf" srcId="{4F789BEF-F5D7-46B8-A28F-F6EBBAE515C5}" destId="{CD143AEC-9A13-4752-800B-8981EE37492A}" srcOrd="3" destOrd="0" presId="urn:diagrams.loki3.com/VaryingWidthList+Icon"/>
    <dgm:cxn modelId="{E7921711-DB43-41AA-B20C-D73E0BF77808}" type="presParOf" srcId="{4F789BEF-F5D7-46B8-A28F-F6EBBAE515C5}" destId="{4E263E7B-27FD-40D7-8DC3-2188DAEADC08}" srcOrd="4" destOrd="0" presId="urn:diagrams.loki3.com/VaryingWidthList+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FF72FA0A-2AD1-4E9E-9399-1AF5D65E4B8A}" type="datetimeFigureOut">
              <a:rPr lang="en-US" smtClean="0"/>
              <a:t>6/20/2013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2214C02C-11C7-4FB3-AE88-745A659E68F2}" type="slidenum">
              <a:rPr lang="en-US" smtClean="0"/>
              <a:t>‹#›</a:t>
            </a:fld>
            <a:endParaRPr lang="en-US"/>
          </a:p>
        </p:txBody>
      </p:sp>
    </p:spTree>
    <p:extLst>
      <p:ext uri="{BB962C8B-B14F-4D97-AF65-F5344CB8AC3E}">
        <p14:creationId xmlns:p14="http://schemas.microsoft.com/office/powerpoint/2010/main" val="143225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microsoft.com/downloads/details.aspx?familyid=56ad557c-03e6-4369-9c1d-e81b33d8026b&amp;displaylang=en"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8.hp.com/us/en/solutions/solutions-detail.html?compURI=tcm:245-300983&amp;pageTitle=cloud-computing&amp;contentView=business" TargetMode="External"/><Relationship Id="rId13" Type="http://schemas.openxmlformats.org/officeDocument/2006/relationships/hyperlink" Target="http://www.office365.com/" TargetMode="External"/><Relationship Id="rId3" Type="http://schemas.openxmlformats.org/officeDocument/2006/relationships/hyperlink" Target="http://www.microsoft.com/windowsazure/" TargetMode="External"/><Relationship Id="rId7" Type="http://schemas.openxmlformats.org/officeDocument/2006/relationships/hyperlink" Target="http://www.ibm.com/cloud-computing/us/en/" TargetMode="External"/><Relationship Id="rId12" Type="http://schemas.openxmlformats.org/officeDocument/2006/relationships/hyperlink" Target="http://www.force.co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gmail.com/" TargetMode="External"/><Relationship Id="rId11" Type="http://schemas.openxmlformats.org/officeDocument/2006/relationships/hyperlink" Target="http://www.vmware.com/products/vcloud/overview.html" TargetMode="External"/><Relationship Id="rId5" Type="http://schemas.openxmlformats.org/officeDocument/2006/relationships/hyperlink" Target="http://code.google.com/appengine/" TargetMode="External"/><Relationship Id="rId10" Type="http://schemas.openxmlformats.org/officeDocument/2006/relationships/hyperlink" Target="http://www.rackspace.com/" TargetMode="External"/><Relationship Id="rId4" Type="http://schemas.openxmlformats.org/officeDocument/2006/relationships/hyperlink" Target="http://aws.amazon.com/" TargetMode="External"/><Relationship Id="rId9" Type="http://schemas.openxmlformats.org/officeDocument/2006/relationships/hyperlink" Target="http://www.microsoft.com/en-us/server-cloud/private-cloud/" TargetMode="External"/><Relationship Id="rId14" Type="http://schemas.openxmlformats.org/officeDocument/2006/relationships/hyperlink" Target="https://docs.google.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00105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11</a:t>
            </a:fld>
            <a:endParaRPr lang="en-US"/>
          </a:p>
        </p:txBody>
      </p:sp>
    </p:spTree>
    <p:extLst>
      <p:ext uri="{BB962C8B-B14F-4D97-AF65-F5344CB8AC3E}">
        <p14:creationId xmlns:p14="http://schemas.microsoft.com/office/powerpoint/2010/main" val="118246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12</a:t>
            </a:fld>
            <a:endParaRPr lang="en-US"/>
          </a:p>
        </p:txBody>
      </p:sp>
    </p:spTree>
    <p:extLst>
      <p:ext uri="{BB962C8B-B14F-4D97-AF65-F5344CB8AC3E}">
        <p14:creationId xmlns:p14="http://schemas.microsoft.com/office/powerpoint/2010/main" val="3727848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13</a:t>
            </a:fld>
            <a:endParaRPr lang="en-US"/>
          </a:p>
        </p:txBody>
      </p:sp>
    </p:spTree>
    <p:extLst>
      <p:ext uri="{BB962C8B-B14F-4D97-AF65-F5344CB8AC3E}">
        <p14:creationId xmlns:p14="http://schemas.microsoft.com/office/powerpoint/2010/main" val="136432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14</a:t>
            </a:fld>
            <a:endParaRPr lang="en-US"/>
          </a:p>
        </p:txBody>
      </p:sp>
    </p:spTree>
    <p:extLst>
      <p:ext uri="{BB962C8B-B14F-4D97-AF65-F5344CB8AC3E}">
        <p14:creationId xmlns:p14="http://schemas.microsoft.com/office/powerpoint/2010/main" val="375433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15</a:t>
            </a:fld>
            <a:endParaRPr lang="en-US"/>
          </a:p>
        </p:txBody>
      </p:sp>
    </p:spTree>
    <p:extLst>
      <p:ext uri="{BB962C8B-B14F-4D97-AF65-F5344CB8AC3E}">
        <p14:creationId xmlns:p14="http://schemas.microsoft.com/office/powerpoint/2010/main" val="260698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16</a:t>
            </a:fld>
            <a:endParaRPr lang="en-US"/>
          </a:p>
        </p:txBody>
      </p:sp>
    </p:spTree>
    <p:extLst>
      <p:ext uri="{BB962C8B-B14F-4D97-AF65-F5344CB8AC3E}">
        <p14:creationId xmlns:p14="http://schemas.microsoft.com/office/powerpoint/2010/main" val="260698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17</a:t>
            </a:fld>
            <a:endParaRPr lang="en-US"/>
          </a:p>
        </p:txBody>
      </p:sp>
    </p:spTree>
    <p:extLst>
      <p:ext uri="{BB962C8B-B14F-4D97-AF65-F5344CB8AC3E}">
        <p14:creationId xmlns:p14="http://schemas.microsoft.com/office/powerpoint/2010/main" val="260698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06986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19</a:t>
            </a:fld>
            <a:endParaRPr lang="en-US"/>
          </a:p>
        </p:txBody>
      </p:sp>
    </p:spTree>
    <p:extLst>
      <p:ext uri="{BB962C8B-B14F-4D97-AF65-F5344CB8AC3E}">
        <p14:creationId xmlns:p14="http://schemas.microsoft.com/office/powerpoint/2010/main" val="2460681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20</a:t>
            </a:fld>
            <a:endParaRPr lang="en-US"/>
          </a:p>
        </p:txBody>
      </p:sp>
    </p:spTree>
    <p:extLst>
      <p:ext uri="{BB962C8B-B14F-4D97-AF65-F5344CB8AC3E}">
        <p14:creationId xmlns:p14="http://schemas.microsoft.com/office/powerpoint/2010/main" val="162996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3</a:t>
            </a:fld>
            <a:endParaRPr lang="en-US"/>
          </a:p>
        </p:txBody>
      </p:sp>
    </p:spTree>
    <p:extLst>
      <p:ext uri="{BB962C8B-B14F-4D97-AF65-F5344CB8AC3E}">
        <p14:creationId xmlns:p14="http://schemas.microsoft.com/office/powerpoint/2010/main" val="2668129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2945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06986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23</a:t>
            </a:fld>
            <a:endParaRPr lang="en-US"/>
          </a:p>
        </p:txBody>
      </p:sp>
    </p:spTree>
    <p:extLst>
      <p:ext uri="{BB962C8B-B14F-4D97-AF65-F5344CB8AC3E}">
        <p14:creationId xmlns:p14="http://schemas.microsoft.com/office/powerpoint/2010/main" val="1866703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24</a:t>
            </a:fld>
            <a:endParaRPr lang="en-US"/>
          </a:p>
        </p:txBody>
      </p:sp>
    </p:spTree>
    <p:extLst>
      <p:ext uri="{BB962C8B-B14F-4D97-AF65-F5344CB8AC3E}">
        <p14:creationId xmlns:p14="http://schemas.microsoft.com/office/powerpoint/2010/main" val="2606986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25</a:t>
            </a:fld>
            <a:endParaRPr lang="en-US"/>
          </a:p>
        </p:txBody>
      </p:sp>
    </p:spTree>
    <p:extLst>
      <p:ext uri="{BB962C8B-B14F-4D97-AF65-F5344CB8AC3E}">
        <p14:creationId xmlns:p14="http://schemas.microsoft.com/office/powerpoint/2010/main" val="2606986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26</a:t>
            </a:fld>
            <a:endParaRPr lang="en-US"/>
          </a:p>
        </p:txBody>
      </p:sp>
    </p:spTree>
    <p:extLst>
      <p:ext uri="{BB962C8B-B14F-4D97-AF65-F5344CB8AC3E}">
        <p14:creationId xmlns:p14="http://schemas.microsoft.com/office/powerpoint/2010/main" val="2460681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65">
              <a:defRPr/>
            </a:pPr>
            <a:r>
              <a:rPr lang="en-US" dirty="0">
                <a:solidFill>
                  <a:schemeClr val="bg1"/>
                </a:solidFill>
              </a:rPr>
              <a:t>This slide shows how the various options compare, then explicitly illustrates where the Windows Azure platform fits in. It’s meant to make clear in the audience’s mind the exact place in this broad area that we’re about to dig into more deeply.</a:t>
            </a:r>
          </a:p>
          <a:p>
            <a:endParaRPr lang="en-US" dirty="0">
              <a:solidFill>
                <a:schemeClr val="bg1"/>
              </a:solidFill>
            </a:endParaRPr>
          </a:p>
          <a:p>
            <a:r>
              <a:rPr lang="en-US" dirty="0">
                <a:solidFill>
                  <a:schemeClr val="bg1"/>
                </a:solidFill>
              </a:rPr>
              <a:t>Before we can understand the Microsoft cloud computing strategy, we must understand how the industry sees the landscape.</a:t>
            </a:r>
          </a:p>
          <a:p>
            <a:endParaRPr lang="en-US" dirty="0">
              <a:solidFill>
                <a:schemeClr val="bg1"/>
              </a:solidFill>
              <a:latin typeface="Segoe UI" pitchFamily="34" charset="0"/>
            </a:endParaRPr>
          </a:p>
          <a:p>
            <a:r>
              <a:rPr lang="en-US" dirty="0">
                <a:solidFill>
                  <a:schemeClr val="bg1"/>
                </a:solidFill>
                <a:latin typeface="Segoe UI" pitchFamily="34" charset="0"/>
              </a:rPr>
              <a:t>Traditionally all information technology was managed by customers on their own premises. This model provides the customer with a high degree of control, but at a high cost of capital expenditure and maintenance.</a:t>
            </a:r>
          </a:p>
          <a:p>
            <a:endParaRPr lang="en-US" dirty="0">
              <a:solidFill>
                <a:schemeClr val="bg1"/>
              </a:solidFill>
              <a:latin typeface="Segoe UI" pitchFamily="34" charset="0"/>
            </a:endParaRPr>
          </a:p>
          <a:p>
            <a:r>
              <a:rPr lang="en-US" dirty="0">
                <a:solidFill>
                  <a:schemeClr val="bg1"/>
                </a:solidFill>
                <a:latin typeface="Segoe UI" pitchFamily="34" charset="0"/>
              </a:rPr>
              <a:t>Another model is known as “infrastructure as a service ,” or </a:t>
            </a:r>
            <a:r>
              <a:rPr lang="en-US" dirty="0" err="1">
                <a:solidFill>
                  <a:schemeClr val="bg1"/>
                </a:solidFill>
                <a:latin typeface="Segoe UI" pitchFamily="34" charset="0"/>
              </a:rPr>
              <a:t>IaaS</a:t>
            </a:r>
            <a:r>
              <a:rPr lang="en-US" dirty="0">
                <a:solidFill>
                  <a:schemeClr val="bg1"/>
                </a:solidFill>
                <a:latin typeface="Segoe UI" pitchFamily="34" charset="0"/>
              </a:rPr>
              <a:t>,</a:t>
            </a:r>
            <a:r>
              <a:rPr lang="en-US" dirty="0">
                <a:solidFill>
                  <a:schemeClr val="bg1"/>
                </a:solidFill>
              </a:rPr>
              <a:t> a</a:t>
            </a:r>
            <a:r>
              <a:rPr lang="en-US" dirty="0">
                <a:solidFill>
                  <a:schemeClr val="bg1"/>
                </a:solidFill>
                <a:latin typeface="Segoe UI" pitchFamily="34" charset="0"/>
              </a:rPr>
              <a:t>nd is defined by hardware, either physical or virtual. In this model, a provider uses services in the cloud to offer the end user hardware for computing or storage needs. The end user maintains control of the operating system and applications on the hardware.</a:t>
            </a:r>
            <a:endParaRPr lang="en-US" dirty="0">
              <a:solidFill>
                <a:schemeClr val="bg1"/>
              </a:solidFill>
            </a:endParaRPr>
          </a:p>
          <a:p>
            <a:endParaRPr lang="en-US" dirty="0">
              <a:solidFill>
                <a:schemeClr val="bg1"/>
              </a:solidFill>
            </a:endParaRPr>
          </a:p>
          <a:p>
            <a:pPr defTabSz="931736">
              <a:lnSpc>
                <a:spcPct val="90000"/>
              </a:lnSpc>
              <a:spcAft>
                <a:spcPts val="339"/>
              </a:spcAft>
              <a:defRPr/>
            </a:pPr>
            <a:r>
              <a:rPr lang="en-US" dirty="0">
                <a:solidFill>
                  <a:schemeClr val="bg1"/>
                </a:solidFill>
                <a:latin typeface="Segoe UI" pitchFamily="34" charset="0"/>
              </a:rPr>
              <a:t>The second model is “platform as a service,” or </a:t>
            </a:r>
            <a:r>
              <a:rPr lang="en-US" dirty="0" err="1">
                <a:solidFill>
                  <a:schemeClr val="bg1"/>
                </a:solidFill>
                <a:latin typeface="Segoe UI" pitchFamily="34" charset="0"/>
              </a:rPr>
              <a:t>PaaS</a:t>
            </a:r>
            <a:r>
              <a:rPr lang="en-US" dirty="0">
                <a:solidFill>
                  <a:schemeClr val="bg1"/>
                </a:solidFill>
                <a:latin typeface="Segoe UI" pitchFamily="34" charset="0"/>
              </a:rPr>
              <a:t>, and is used to facilitate the development, testing, deployment, and ongoing maintenance of applications. In this model, the provider maintains and administers the underlying infrastructure for the end user.</a:t>
            </a:r>
          </a:p>
          <a:p>
            <a:endParaRPr lang="en-US" dirty="0">
              <a:solidFill>
                <a:schemeClr val="bg1"/>
              </a:solidFill>
            </a:endParaRPr>
          </a:p>
          <a:p>
            <a:pPr defTabSz="931736">
              <a:lnSpc>
                <a:spcPct val="90000"/>
              </a:lnSpc>
              <a:spcAft>
                <a:spcPts val="339"/>
              </a:spcAft>
              <a:defRPr/>
            </a:pPr>
            <a:r>
              <a:rPr lang="en-US" dirty="0">
                <a:solidFill>
                  <a:schemeClr val="bg1"/>
                </a:solidFill>
                <a:latin typeface="Segoe UI" pitchFamily="34" charset="0"/>
              </a:rPr>
              <a:t>The third model is “software as a service,” or </a:t>
            </a:r>
            <a:r>
              <a:rPr lang="en-US" dirty="0" err="1">
                <a:solidFill>
                  <a:schemeClr val="bg1"/>
                </a:solidFill>
                <a:latin typeface="Segoe UI" pitchFamily="34" charset="0"/>
              </a:rPr>
              <a:t>SaaS</a:t>
            </a:r>
            <a:r>
              <a:rPr lang="en-US" dirty="0">
                <a:solidFill>
                  <a:schemeClr val="bg1"/>
                </a:solidFill>
                <a:latin typeface="Segoe UI" pitchFamily="34" charset="0"/>
              </a:rPr>
              <a:t>. </a:t>
            </a:r>
            <a:r>
              <a:rPr lang="en-US" dirty="0" err="1">
                <a:solidFill>
                  <a:schemeClr val="bg1"/>
                </a:solidFill>
                <a:latin typeface="Segoe UI" pitchFamily="34" charset="0"/>
              </a:rPr>
              <a:t>SaaS</a:t>
            </a:r>
            <a:r>
              <a:rPr lang="en-US" dirty="0">
                <a:solidFill>
                  <a:schemeClr val="bg1"/>
                </a:solidFill>
                <a:latin typeface="Segoe UI" pitchFamily="34" charset="0"/>
              </a:rPr>
              <a:t> supplies finished services and applications over the Internet to customers who pay on a per-use basis. This is the most common form of cloud computing delivered today. </a:t>
            </a:r>
            <a:endParaRPr lang="en-US" dirty="0">
              <a:solidFill>
                <a:schemeClr val="bg1"/>
              </a:solidFill>
            </a:endParaRPr>
          </a:p>
          <a:p>
            <a:endParaRPr lang="en-US" dirty="0">
              <a:solidFill>
                <a:schemeClr val="bg1"/>
              </a:solidFill>
            </a:endParaRPr>
          </a:p>
          <a:p>
            <a:pPr>
              <a:defRPr/>
            </a:pPr>
            <a:r>
              <a:rPr lang="en-US" dirty="0">
                <a:solidFill>
                  <a:schemeClr val="bg1"/>
                </a:solidFill>
              </a:rPr>
              <a:t>Windows Azure Platform is a </a:t>
            </a:r>
            <a:r>
              <a:rPr lang="en-US" dirty="0" err="1">
                <a:solidFill>
                  <a:schemeClr val="bg1"/>
                </a:solidFill>
              </a:rPr>
              <a:t>Paas</a:t>
            </a:r>
            <a:r>
              <a:rPr lang="en-US" dirty="0">
                <a:solidFill>
                  <a:schemeClr val="bg1"/>
                </a:solidFill>
              </a:rPr>
              <a:t>. Think of Windows Azure and the Platform as the operating system of the cloud.  You have Windows Client which is your client PC Operating System, Windows Server which is your Operating system for your data centers and Windows Azure is your operating system for the cloud. With Windows Azure Platform, however, Microsoft manages and maintains the platform, freeing up your IT resources to focus on business objectives. Also, because Windows Azure Platform provides dynamic capacity that can scale up or down to meet your changing needs, you achieve better resources utilization and lower costs.</a:t>
            </a:r>
            <a:endParaRPr lang="en-US" dirty="0">
              <a:solidFill>
                <a:schemeClr val="bg1"/>
              </a:solidFill>
              <a:latin typeface="Segoe UI" pitchFamily="34" charset="0"/>
            </a:endParaRPr>
          </a:p>
          <a:p>
            <a:pPr marL="931774" lvl="2"/>
            <a:endParaRPr lang="en-US" dirty="0" smtClean="0"/>
          </a:p>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27</a:t>
            </a:fld>
            <a:endParaRPr lang="en-US"/>
          </a:p>
        </p:txBody>
      </p:sp>
    </p:spTree>
    <p:extLst>
      <p:ext uri="{BB962C8B-B14F-4D97-AF65-F5344CB8AC3E}">
        <p14:creationId xmlns:p14="http://schemas.microsoft.com/office/powerpoint/2010/main" val="1027264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28</a:t>
            </a:fld>
            <a:endParaRPr lang="en-US"/>
          </a:p>
        </p:txBody>
      </p:sp>
    </p:spTree>
    <p:extLst>
      <p:ext uri="{BB962C8B-B14F-4D97-AF65-F5344CB8AC3E}">
        <p14:creationId xmlns:p14="http://schemas.microsoft.com/office/powerpoint/2010/main" val="2606986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29</a:t>
            </a:fld>
            <a:endParaRPr lang="en-US"/>
          </a:p>
        </p:txBody>
      </p:sp>
    </p:spTree>
    <p:extLst>
      <p:ext uri="{BB962C8B-B14F-4D97-AF65-F5344CB8AC3E}">
        <p14:creationId xmlns:p14="http://schemas.microsoft.com/office/powerpoint/2010/main" val="3364235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30</a:t>
            </a:fld>
            <a:endParaRPr lang="en-US"/>
          </a:p>
        </p:txBody>
      </p:sp>
    </p:spTree>
    <p:extLst>
      <p:ext uri="{BB962C8B-B14F-4D97-AF65-F5344CB8AC3E}">
        <p14:creationId xmlns:p14="http://schemas.microsoft.com/office/powerpoint/2010/main" val="426784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4</a:t>
            </a:fld>
            <a:endParaRPr lang="en-US"/>
          </a:p>
        </p:txBody>
      </p:sp>
    </p:spTree>
    <p:extLst>
      <p:ext uri="{BB962C8B-B14F-4D97-AF65-F5344CB8AC3E}">
        <p14:creationId xmlns:p14="http://schemas.microsoft.com/office/powerpoint/2010/main" val="1317062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31</a:t>
            </a:fld>
            <a:endParaRPr lang="en-US"/>
          </a:p>
        </p:txBody>
      </p:sp>
    </p:spTree>
    <p:extLst>
      <p:ext uri="{BB962C8B-B14F-4D97-AF65-F5344CB8AC3E}">
        <p14:creationId xmlns:p14="http://schemas.microsoft.com/office/powerpoint/2010/main" val="1309006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32</a:t>
            </a:fld>
            <a:endParaRPr lang="en-US"/>
          </a:p>
        </p:txBody>
      </p:sp>
    </p:spTree>
    <p:extLst>
      <p:ext uri="{BB962C8B-B14F-4D97-AF65-F5344CB8AC3E}">
        <p14:creationId xmlns:p14="http://schemas.microsoft.com/office/powerpoint/2010/main" val="3151638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bg1"/>
              </a:solidFill>
              <a:latin typeface="Segoe UI" pitchFamily="34" charset="0"/>
            </a:endParaRPr>
          </a:p>
        </p:txBody>
      </p:sp>
      <p:sp>
        <p:nvSpPr>
          <p:cNvPr id="4" name="Slide Number Placeholder 3"/>
          <p:cNvSpPr>
            <a:spLocks noGrp="1"/>
          </p:cNvSpPr>
          <p:nvPr>
            <p:ph type="sldNum" sz="quarter" idx="10"/>
          </p:nvPr>
        </p:nvSpPr>
        <p:spPr/>
        <p:txBody>
          <a:bodyPr/>
          <a:lstStyle/>
          <a:p>
            <a:fld id="{2214C02C-11C7-4FB3-AE88-745A659E68F2}" type="slidenum">
              <a:rPr lang="en-US" smtClean="0"/>
              <a:t>33</a:t>
            </a:fld>
            <a:endParaRPr lang="en-US"/>
          </a:p>
        </p:txBody>
      </p:sp>
    </p:spTree>
    <p:extLst>
      <p:ext uri="{BB962C8B-B14F-4D97-AF65-F5344CB8AC3E}">
        <p14:creationId xmlns:p14="http://schemas.microsoft.com/office/powerpoint/2010/main" val="2606986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34</a:t>
            </a:fld>
            <a:endParaRPr lang="en-US"/>
          </a:p>
        </p:txBody>
      </p:sp>
    </p:spTree>
    <p:extLst>
      <p:ext uri="{BB962C8B-B14F-4D97-AF65-F5344CB8AC3E}">
        <p14:creationId xmlns:p14="http://schemas.microsoft.com/office/powerpoint/2010/main" val="2322925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 Notes:</a:t>
            </a:r>
          </a:p>
          <a:p>
            <a:pPr marL="171450" indent="-171450">
              <a:buFont typeface="Arial" pitchFamily="34" charset="0"/>
              <a:buChar char="•"/>
            </a:pPr>
            <a:r>
              <a:rPr lang="en-US" dirty="0" smtClean="0"/>
              <a:t>As you saw you can use both Windows Server or Linux</a:t>
            </a:r>
          </a:p>
          <a:p>
            <a:pPr marL="171450" indent="-171450">
              <a:buFont typeface="Arial" pitchFamily="34" charset="0"/>
              <a:buChar char="•"/>
            </a:pPr>
            <a:r>
              <a:rPr lang="en-US" dirty="0" smtClean="0"/>
              <a:t>You can install any software</a:t>
            </a:r>
            <a:r>
              <a:rPr lang="en-US" baseline="0" dirty="0" smtClean="0"/>
              <a:t> you want in the virtual machine.  It’s your virtual machine</a:t>
            </a:r>
          </a:p>
          <a:p>
            <a:pPr marL="171450" indent="-171450">
              <a:buFont typeface="Arial" pitchFamily="34" charset="0"/>
              <a:buChar char="•"/>
            </a:pPr>
            <a:r>
              <a:rPr lang="en-US" baseline="0" dirty="0" smtClean="0"/>
              <a:t>You can also setup a virtual private network to connect VMs to your on-premises infrastructure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35</a:t>
            </a:fld>
            <a:endParaRPr lang="en-US"/>
          </a:p>
        </p:txBody>
      </p:sp>
    </p:spTree>
    <p:extLst>
      <p:ext uri="{BB962C8B-B14F-4D97-AF65-F5344CB8AC3E}">
        <p14:creationId xmlns:p14="http://schemas.microsoft.com/office/powerpoint/2010/main" val="4118406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Speaker Notes:</a:t>
            </a:r>
          </a:p>
          <a:p>
            <a:pPr marL="171450" indent="-171450">
              <a:buFont typeface="Arial" pitchFamily="34" charset="0"/>
              <a:buChar char="•"/>
            </a:pPr>
            <a:r>
              <a:rPr lang="en-US" sz="1100" dirty="0" smtClean="0"/>
              <a:t>There are a few aspects of</a:t>
            </a:r>
            <a:r>
              <a:rPr lang="en-US" sz="1100" baseline="0" dirty="0" smtClean="0"/>
              <a:t> the Windows Azure Virtual machines feature that I want to talk more about.</a:t>
            </a:r>
          </a:p>
          <a:p>
            <a:pPr marL="171450" indent="-171450">
              <a:buFont typeface="Arial" pitchFamily="34" charset="0"/>
              <a:buChar char="•"/>
            </a:pPr>
            <a:r>
              <a:rPr lang="en-US" sz="1100" baseline="0" dirty="0" smtClean="0"/>
              <a:t>One of the ability to have Virtual Machine Portability between Windows Azure and different environments.  </a:t>
            </a:r>
          </a:p>
          <a:p>
            <a:pPr marL="171450" indent="-171450">
              <a:buFont typeface="Arial" pitchFamily="34" charset="0"/>
              <a:buChar char="•"/>
            </a:pPr>
            <a:r>
              <a:rPr lang="en-US" sz="1100" baseline="0" dirty="0" smtClean="0"/>
              <a:t>All of the virtual machines running in Windows Azure are using what we call the VHD file format.  </a:t>
            </a:r>
          </a:p>
          <a:p>
            <a:pPr marL="171450" indent="-171450">
              <a:buFont typeface="Arial" pitchFamily="34" charset="0"/>
              <a:buChar char="•"/>
            </a:pPr>
            <a:r>
              <a:rPr lang="en-US" sz="1100" baseline="0" dirty="0" smtClean="0"/>
              <a:t>VHD is an open specification that we’ve released.  </a:t>
            </a:r>
          </a:p>
          <a:p>
            <a:pPr marL="171450" indent="-171450">
              <a:buFont typeface="Arial" pitchFamily="34" charset="0"/>
              <a:buChar char="•"/>
            </a:pPr>
            <a:r>
              <a:rPr lang="en-US" sz="1100" baseline="0" dirty="0" smtClean="0"/>
              <a:t>We use VHDs in a variety of other products including Windows Server virtualization.</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493449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r>
              <a:rPr lang="en-US" sz="1100" b="1" baseline="0" dirty="0" smtClean="0"/>
              <a:t>Speaker Notes:</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1100" baseline="0" dirty="0" smtClean="0"/>
              <a:t>The benefit of using the same file format is that it’s really easy open file format is that it’s really easy …</a:t>
            </a:r>
          </a:p>
          <a:p>
            <a:pPr marL="171450" indent="-171450">
              <a:buFont typeface="Arial" pitchFamily="34" charset="0"/>
              <a:buChar char="•"/>
            </a:pPr>
            <a:r>
              <a:rPr lang="en-US" sz="1100" baseline="0" dirty="0" smtClean="0"/>
              <a:t>The benefit is that since we’re using an open file format, you have the ability to take a VM from your own data center and upload it to Windows Azure</a:t>
            </a:r>
          </a:p>
          <a:p>
            <a:pPr marL="171450" indent="-171450">
              <a:buFont typeface="Arial" pitchFamily="34" charset="0"/>
              <a:buChar char="•"/>
            </a:pPr>
            <a:r>
              <a:rPr lang="en-US" sz="1100" baseline="0" dirty="0" smtClean="0"/>
              <a:t>You don’t have to run an import / export process.  You simply upload it and it works</a:t>
            </a:r>
          </a:p>
          <a:p>
            <a:pPr marL="171450" indent="-171450">
              <a:buFont typeface="Arial" pitchFamily="34" charset="0"/>
              <a:buChar char="•"/>
            </a:pPr>
            <a:r>
              <a:rPr lang="en-US" sz="1100" baseline="0" dirty="0" smtClean="0"/>
              <a:t>There’s no conversion tools or agent you have to install in the VM, it just works. </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1100" b="0" i="1" baseline="0" dirty="0" smtClean="0"/>
              <a:t>[Transit to next slide]</a:t>
            </a:r>
          </a:p>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561918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r>
              <a:rPr lang="en-US" sz="1100" b="1" baseline="0" dirty="0" smtClean="0"/>
              <a:t>Speaker Notes:</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1100" baseline="0" dirty="0" smtClean="0"/>
              <a:t>You can also take, for example, either the Windows or Linux VMs that we created in Windows Azure and we make it really easy for you to download the VHD locally and you can then boot it up on a local server in whatever environment that you want. </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1100" baseline="0" dirty="0" smtClean="0"/>
              <a:t>Again you don’t have to export it or convert it, just click and download it.  </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1100" baseline="0" dirty="0" smtClean="0"/>
              <a:t>It’s not a one way street</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1100" i="1" baseline="0" dirty="0" smtClean="0"/>
              <a:t>[Transit to next slide]</a:t>
            </a:r>
          </a:p>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865063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r>
              <a:rPr lang="en-US" sz="1100" b="1" baseline="0" dirty="0" smtClean="0"/>
              <a:t>Speaker Notes:</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1100" baseline="0" dirty="0" smtClean="0"/>
              <a:t>The other thing this offers is that it not only allows you to run in Windows Azure as a data center but it also allows you to run in other service providers as well.</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1100" baseline="0" dirty="0" smtClean="0"/>
              <a:t>You can take VMs from any of these locations and move them into another data center</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1100" b="0" i="1" baseline="0" dirty="0" smtClean="0"/>
              <a:t>[Transit to next slide]</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46589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Speaker Notes:</a:t>
            </a:r>
          </a:p>
          <a:p>
            <a:pPr marL="171450" marR="0" indent="-1714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t>The end result is that you have a lot of flexibility, a lot of portability, and ensures that you have no lock-in</a:t>
            </a:r>
          </a:p>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5038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00105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Speaker Notes:</a:t>
            </a:r>
          </a:p>
          <a:p>
            <a:pPr marL="171450" indent="-171450">
              <a:buFont typeface="Arial" pitchFamily="34" charset="0"/>
              <a:buChar char="•"/>
            </a:pPr>
            <a:r>
              <a:rPr lang="en-US" sz="1100" dirty="0" smtClean="0"/>
              <a:t>The other</a:t>
            </a:r>
            <a:r>
              <a:rPr lang="en-US" sz="1100" baseline="0" dirty="0" smtClean="0"/>
              <a:t> neat thing that we’re doing with Windows Azure now is making it possible for you to mount durable drives to your virtual machine.  </a:t>
            </a:r>
          </a:p>
          <a:p>
            <a:pPr marL="171450" indent="-171450">
              <a:buFont typeface="Arial" pitchFamily="34" charset="0"/>
              <a:buChar char="•"/>
            </a:pPr>
            <a:r>
              <a:rPr lang="en-US" sz="1100" baseline="0" dirty="0" smtClean="0"/>
              <a:t>We’re trying to do it in way that it is very reliable, consistent, and delivers a high performance.</a:t>
            </a:r>
          </a:p>
          <a:p>
            <a:pPr marL="171450" indent="-171450">
              <a:buFont typeface="Arial" pitchFamily="34" charset="0"/>
              <a:buChar char="•"/>
            </a:pPr>
            <a:r>
              <a:rPr lang="en-US" sz="1100" baseline="0" dirty="0" smtClean="0"/>
              <a:t>One of the things that’s different about how we enabled it is that when you mount a drive either in the portal or in the command line we are backing the disk with the Windows Azure Storage system that we’re running in the cloud today</a:t>
            </a:r>
          </a:p>
          <a:p>
            <a:pPr marL="171450" indent="-171450">
              <a:buFont typeface="Arial" pitchFamily="34" charset="0"/>
              <a:buChar char="•"/>
            </a:pPr>
            <a:r>
              <a:rPr lang="en-US" sz="1100" baseline="0" dirty="0" smtClean="0"/>
              <a:t>There are a couple nice characteristics about the storage system.</a:t>
            </a:r>
          </a:p>
          <a:p>
            <a:pPr marL="171450" lvl="0" indent="-171450">
              <a:buFont typeface="Arial" pitchFamily="34" charset="0"/>
              <a:buChar char="•"/>
            </a:pPr>
            <a:r>
              <a:rPr lang="en-US" sz="1100" b="1" baseline="0" dirty="0" smtClean="0"/>
              <a:t>Replication </a:t>
            </a:r>
          </a:p>
          <a:p>
            <a:pPr marL="384431" lvl="1" indent="-171450">
              <a:buFont typeface="Arial" pitchFamily="34" charset="0"/>
              <a:buChar char="•"/>
            </a:pPr>
            <a:r>
              <a:rPr lang="en-US" sz="1100" baseline="0" dirty="0" smtClean="0"/>
              <a:t>One is that we triple replicate the content within the data center. </a:t>
            </a:r>
          </a:p>
          <a:p>
            <a:pPr marL="384431" lvl="1" indent="-171450">
              <a:buFont typeface="Arial" pitchFamily="34" charset="0"/>
              <a:buChar char="•"/>
            </a:pPr>
            <a:r>
              <a:rPr lang="en-US" sz="1100" baseline="0" dirty="0" smtClean="0"/>
              <a:t>If a disk ever goes bad that you data is on then we have two other copies of the data that we can work with and we do not have any interruption of service</a:t>
            </a:r>
          </a:p>
          <a:p>
            <a:pPr marL="384431" lvl="1" indent="-171450">
              <a:buFont typeface="Arial" pitchFamily="34" charset="0"/>
              <a:buChar char="•"/>
            </a:pPr>
            <a:r>
              <a:rPr lang="en-US" sz="1100" baseline="0" dirty="0" smtClean="0"/>
              <a:t>We can then spin up a new replica once we detect a disk is bad</a:t>
            </a:r>
          </a:p>
          <a:p>
            <a:pPr marL="384431" lvl="1" indent="-171450">
              <a:buFont typeface="Arial" pitchFamily="34" charset="0"/>
              <a:buChar char="•"/>
            </a:pPr>
            <a:r>
              <a:rPr lang="en-US" sz="1100" baseline="0" dirty="0" smtClean="0"/>
              <a:t>From your VMs perspective you never know that an issue actually occurred</a:t>
            </a:r>
          </a:p>
          <a:p>
            <a:pPr marL="384431" lvl="1" indent="-171450">
              <a:buFont typeface="Arial" pitchFamily="34" charset="0"/>
              <a:buChar char="•"/>
            </a:pPr>
            <a:r>
              <a:rPr lang="en-US" sz="1100" b="0" i="1" baseline="0" dirty="0" smtClean="0"/>
              <a:t>[Transit to next slide]</a:t>
            </a:r>
          </a:p>
          <a:p>
            <a:pPr marL="384431" lvl="1" indent="-171450">
              <a:buFont typeface="Arial" pitchFamily="34" charset="0"/>
              <a:buChar char="•"/>
            </a:pPr>
            <a:r>
              <a:rPr lang="en-US" sz="1100" baseline="0" dirty="0" smtClean="0"/>
              <a:t>So you get much more reliability and an always on experience even when hardware fails</a:t>
            </a:r>
          </a:p>
          <a:p>
            <a:endParaRPr lang="en-US" sz="1100" baseline="0" dirty="0" smtClean="0"/>
          </a:p>
          <a:p>
            <a:r>
              <a:rPr lang="en-US" sz="1100" b="1" baseline="0" dirty="0" smtClean="0"/>
              <a:t>Notes:</a:t>
            </a:r>
            <a:endParaRPr lang="en-US" sz="1100" dirty="0" smtClean="0"/>
          </a:p>
          <a:p>
            <a:pPr marL="171450" indent="-171450">
              <a:buFont typeface="Arial" pitchFamily="34" charset="0"/>
              <a:buChar char="•"/>
            </a:pPr>
            <a:r>
              <a:rPr lang="en-US" sz="1100" dirty="0" smtClean="0"/>
              <a:t>Mentioned that Windows</a:t>
            </a:r>
            <a:r>
              <a:rPr lang="en-US" sz="1100" baseline="0" dirty="0" smtClean="0"/>
              <a:t> Azure Virtual Machines are backed by a durable store.  Let’s spend a few minutes talking about how this works. </a:t>
            </a:r>
          </a:p>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31069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107566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95245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562679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Speaker Notes:</a:t>
            </a:r>
            <a:endParaRPr lang="en-US" sz="1100" dirty="0" smtClean="0"/>
          </a:p>
          <a:p>
            <a:pPr marL="171450" indent="-171450">
              <a:buFont typeface="Arial" pitchFamily="34" charset="0"/>
              <a:buChar char="•"/>
            </a:pPr>
            <a:r>
              <a:rPr lang="en-US" sz="1100" dirty="0" smtClean="0"/>
              <a:t>Another thing that is nice</a:t>
            </a:r>
            <a:r>
              <a:rPr lang="en-US" sz="1100" baseline="0" dirty="0" smtClean="0"/>
              <a:t> about the Windows Azure Storage solution is that we have support for </a:t>
            </a:r>
            <a:r>
              <a:rPr lang="en-US" sz="1100" dirty="0" smtClean="0"/>
              <a:t>Continuous storage geo-replication</a:t>
            </a:r>
          </a:p>
          <a:p>
            <a:pPr marL="171450" indent="-171450">
              <a:buFont typeface="Arial" pitchFamily="34" charset="0"/>
              <a:buChar char="•"/>
            </a:pPr>
            <a:r>
              <a:rPr lang="en-US" sz="1100" dirty="0" smtClean="0"/>
              <a:t>What this means is that whenever you save something in the storage system, in the background we can automatically replicate the</a:t>
            </a:r>
            <a:r>
              <a:rPr lang="en-US" sz="1100" baseline="0" dirty="0" smtClean="0"/>
              <a:t> data to </a:t>
            </a:r>
            <a:r>
              <a:rPr lang="en-US" sz="1100" dirty="0" smtClean="0"/>
              <a:t>another</a:t>
            </a:r>
            <a:r>
              <a:rPr lang="en-US" sz="1100" baseline="0" dirty="0" smtClean="0"/>
              <a:t> datacenter.  </a:t>
            </a:r>
          </a:p>
          <a:p>
            <a:pPr marL="171450" indent="-171450">
              <a:buFont typeface="Arial" pitchFamily="34" charset="0"/>
              <a:buChar char="•"/>
            </a:pPr>
            <a:r>
              <a:rPr lang="en-US" sz="1100" baseline="0" dirty="0" smtClean="0"/>
              <a:t>We guarantee that these data centers are several hundred miles apart so that in the case of a natural disaster or a complete data center failure you can be ensured that a copy of your data exists somewhere else.  </a:t>
            </a:r>
          </a:p>
          <a:p>
            <a:pPr marL="171450" indent="-171450">
              <a:buFont typeface="Arial" pitchFamily="34" charset="0"/>
              <a:buChar char="•"/>
            </a:pPr>
            <a:r>
              <a:rPr lang="en-US" sz="1100" baseline="0" dirty="0" smtClean="0"/>
              <a:t>You don’t have to set anything up to enable it. It’s automatically enabled by default.</a:t>
            </a:r>
          </a:p>
          <a:p>
            <a:pPr marL="171450" indent="-171450">
              <a:buFont typeface="Arial" pitchFamily="34" charset="0"/>
              <a:buChar char="•"/>
            </a:pPr>
            <a:r>
              <a:rPr lang="en-US" sz="1100" baseline="0" dirty="0" smtClean="0"/>
              <a:t>You can turn it off if there are policy reasons why you wouldn’t want it enabled.  </a:t>
            </a:r>
          </a:p>
          <a:p>
            <a:pPr marL="171450" indent="-171450">
              <a:buFont typeface="Arial" pitchFamily="34" charset="0"/>
              <a:buChar char="•"/>
            </a:pPr>
            <a:r>
              <a:rPr lang="en-US" sz="1100" baseline="0" dirty="0" smtClean="0"/>
              <a:t>The end result is that you can deliver more robust solutions with even greater integrity</a:t>
            </a:r>
          </a:p>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526502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a:t>
            </a:r>
            <a:r>
              <a:rPr lang="en-US" b="1" baseline="0" dirty="0" smtClean="0"/>
              <a:t> Notes:</a:t>
            </a:r>
          </a:p>
          <a:p>
            <a:pPr marL="171450" indent="-171450">
              <a:buFont typeface="Arial" pitchFamily="34" charset="0"/>
              <a:buChar char="•"/>
            </a:pPr>
            <a:r>
              <a:rPr lang="en-US" dirty="0" smtClean="0"/>
              <a:t>Transition</a:t>
            </a:r>
          </a:p>
          <a:p>
            <a:pPr marL="384431" lvl="1" indent="-171450">
              <a:buFont typeface="Arial" pitchFamily="34" charset="0"/>
              <a:buChar char="•"/>
            </a:pPr>
            <a:r>
              <a:rPr lang="en-US" dirty="0" smtClean="0"/>
              <a:t>Virtual machine capabilities</a:t>
            </a:r>
            <a:r>
              <a:rPr lang="en-US" baseline="0" dirty="0" smtClean="0"/>
              <a:t> are one of the great features as part of this Azure release.</a:t>
            </a:r>
          </a:p>
          <a:p>
            <a:pPr marL="384431" lvl="1" indent="-171450">
              <a:buFont typeface="Arial" pitchFamily="34" charset="0"/>
              <a:buChar char="•"/>
            </a:pPr>
            <a:r>
              <a:rPr lang="en-US" baseline="0" dirty="0" smtClean="0"/>
              <a:t>Next one I want to talk about are Windows Azure Web Sites</a:t>
            </a:r>
          </a:p>
          <a:p>
            <a:pPr marL="171450" indent="-171450">
              <a:buFont typeface="Arial" pitchFamily="34" charset="0"/>
              <a:buChar char="•"/>
            </a:pPr>
            <a:r>
              <a:rPr lang="en-US" baseline="0" dirty="0" smtClean="0"/>
              <a:t>Basically with Windows Azure Web Sites there is a managed service that you can use to run web sites and web APIs.  </a:t>
            </a:r>
          </a:p>
          <a:p>
            <a:pPr marL="171450" indent="-171450">
              <a:buFont typeface="Arial" pitchFamily="34" charset="0"/>
              <a:buChar char="•"/>
            </a:pPr>
            <a:r>
              <a:rPr lang="en-US" baseline="0" dirty="0" smtClean="0"/>
              <a:t>You don’t have to worry or think about VMs, servers, or infrastructure.   </a:t>
            </a:r>
          </a:p>
          <a:p>
            <a:pPr marL="171450" indent="-171450">
              <a:buFont typeface="Arial" pitchFamily="34" charset="0"/>
              <a:buChar char="•"/>
            </a:pPr>
            <a:r>
              <a:rPr lang="en-US" baseline="0" dirty="0" smtClean="0"/>
              <a:t>You can simply focus on building and deploying HTTP based applications.</a:t>
            </a:r>
          </a:p>
          <a:p>
            <a:pPr marL="171450" indent="-171450">
              <a:buFont typeface="Arial" pitchFamily="34" charset="0"/>
              <a:buChar char="•"/>
            </a:pPr>
            <a:r>
              <a:rPr lang="en-US" baseline="0" dirty="0" smtClean="0"/>
              <a:t>Enables you to build web sites using ASP.NET, Node.js, or PHP</a:t>
            </a:r>
          </a:p>
          <a:p>
            <a:pPr marL="171450" indent="-171450">
              <a:buFont typeface="Arial" pitchFamily="34" charset="0"/>
              <a:buChar char="•"/>
            </a:pPr>
            <a:r>
              <a:rPr lang="en-US" baseline="0" dirty="0" smtClean="0"/>
              <a:t>Allows you to use any tool and any operating system to build these sites including Windows, OS X, and Linux. </a:t>
            </a:r>
          </a:p>
          <a:p>
            <a:pPr marL="171450" indent="-171450">
              <a:buFont typeface="Arial" pitchFamily="34" charset="0"/>
              <a:buChar char="•"/>
            </a:pPr>
            <a:r>
              <a:rPr lang="en-US" baseline="0" dirty="0" smtClean="0"/>
              <a:t>You can easily deploy these sites using the tools and infrastructure you know. </a:t>
            </a:r>
          </a:p>
          <a:p>
            <a:pPr marL="171450" indent="-171450">
              <a:buFont typeface="Arial" pitchFamily="34" charset="0"/>
              <a:buChar char="•"/>
            </a:pPr>
            <a:r>
              <a:rPr lang="en-US" baseline="0" dirty="0" smtClean="0"/>
              <a:t>We support several flexible deployment options including FTP, GIT, and Team Foundation Services</a:t>
            </a:r>
          </a:p>
          <a:p>
            <a:pPr marL="171450" indent="-171450">
              <a:buFont typeface="Arial" pitchFamily="34" charset="0"/>
              <a:buChar char="•"/>
            </a:pPr>
            <a:r>
              <a:rPr lang="en-US" baseline="0" dirty="0" smtClean="0"/>
              <a:t>What is nice about this offering is that not only does it enable to very quickly get going, but it also allows you to start with a free offer in a shared environment.  </a:t>
            </a:r>
          </a:p>
          <a:p>
            <a:pPr marL="171450" indent="-171450">
              <a:buFont typeface="Arial" pitchFamily="34" charset="0"/>
              <a:buChar char="•"/>
            </a:pPr>
            <a:r>
              <a:rPr lang="en-US" baseline="0" dirty="0" smtClean="0"/>
              <a:t>You can then scale up these sites using reserved instances for higher performance and isolation and scale out these sites as your web site becomes successful and you have increased load.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46</a:t>
            </a:fld>
            <a:endParaRPr lang="en-US"/>
          </a:p>
        </p:txBody>
      </p:sp>
    </p:spTree>
    <p:extLst>
      <p:ext uri="{BB962C8B-B14F-4D97-AF65-F5344CB8AC3E}">
        <p14:creationId xmlns:p14="http://schemas.microsoft.com/office/powerpoint/2010/main" val="3604900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878336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18436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553618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83955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6</a:t>
            </a:fld>
            <a:endParaRPr lang="en-US"/>
          </a:p>
        </p:txBody>
      </p:sp>
    </p:spTree>
    <p:extLst>
      <p:ext uri="{BB962C8B-B14F-4D97-AF65-F5344CB8AC3E}">
        <p14:creationId xmlns:p14="http://schemas.microsoft.com/office/powerpoint/2010/main" val="39193648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1058451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 Notes:</a:t>
            </a:r>
          </a:p>
          <a:p>
            <a:pPr marL="171450" indent="-171450">
              <a:buFont typeface="Arial" pitchFamily="34" charset="0"/>
              <a:buChar char="•"/>
            </a:pPr>
            <a:r>
              <a:rPr lang="en-US" dirty="0" smtClean="0"/>
              <a:t>We’ve talked about Virtual Machines and we’ve talked about Web Sites, now</a:t>
            </a:r>
            <a:r>
              <a:rPr lang="en-US" baseline="0" dirty="0" smtClean="0"/>
              <a:t> let’s talk about Cloud Services</a:t>
            </a:r>
          </a:p>
          <a:p>
            <a:pPr marL="171450" indent="-171450">
              <a:buFont typeface="Arial" pitchFamily="34" charset="0"/>
              <a:buChar char="•"/>
            </a:pPr>
            <a:r>
              <a:rPr lang="en-US" baseline="0" dirty="0" smtClean="0"/>
              <a:t>Cloud Services is another model we support for building applications.  </a:t>
            </a:r>
          </a:p>
          <a:p>
            <a:pPr marL="171450" indent="-171450">
              <a:buFont typeface="Arial" pitchFamily="34" charset="0"/>
              <a:buChar char="•"/>
            </a:pPr>
            <a:r>
              <a:rPr lang="en-US" baseline="0" dirty="0" smtClean="0"/>
              <a:t>Enables you to build what we sometimes refer to as infinitely scalable applications.  They can support 1 to hundreds or thousands of course</a:t>
            </a:r>
          </a:p>
          <a:p>
            <a:pPr marL="171450" indent="-171450">
              <a:buFont typeface="Arial" pitchFamily="34" charset="0"/>
              <a:buChar char="•"/>
            </a:pPr>
            <a:r>
              <a:rPr lang="en-US" baseline="0" dirty="0" smtClean="0"/>
              <a:t>Support not only web based deployments, but also multi-tier architectures where you might have a combination of front ends, middle tiers, as well as virtual machines running as part of your solution.</a:t>
            </a:r>
          </a:p>
          <a:p>
            <a:pPr marL="171450" indent="-171450">
              <a:buFont typeface="Arial" pitchFamily="34" charset="0"/>
              <a:buChar char="•"/>
            </a:pPr>
            <a:r>
              <a:rPr lang="en-US" baseline="0" dirty="0" smtClean="0"/>
              <a:t>Supports automated application management, so it is really easy to deploy, scale out, isolate, and recover from any type of hardware failure.  As well as support for automated updates.</a:t>
            </a:r>
          </a:p>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52</a:t>
            </a:fld>
            <a:endParaRPr lang="en-US"/>
          </a:p>
        </p:txBody>
      </p:sp>
    </p:spTree>
    <p:extLst>
      <p:ext uri="{BB962C8B-B14F-4D97-AF65-F5344CB8AC3E}">
        <p14:creationId xmlns:p14="http://schemas.microsoft.com/office/powerpoint/2010/main" val="1885719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Transition:</a:t>
            </a:r>
          </a:p>
          <a:p>
            <a:pPr marL="171450" indent="-171450">
              <a:buFont typeface="Arial" pitchFamily="34" charset="0"/>
              <a:buChar char="•"/>
            </a:pPr>
            <a:r>
              <a:rPr lang="en-US" dirty="0" smtClean="0"/>
              <a:t>Let’s spend</a:t>
            </a:r>
            <a:r>
              <a:rPr lang="en-US" baseline="0" dirty="0" smtClean="0"/>
              <a:t> a few minutes talking about what happens when we deploy a cloud service in Windows Azure.</a:t>
            </a:r>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77547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502572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503389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5402659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Speaker Notes:</a:t>
            </a:r>
          </a:p>
          <a:p>
            <a:pPr marL="171450" indent="-171450">
              <a:buFont typeface="Arial" pitchFamily="34" charset="0"/>
              <a:buChar char="•"/>
            </a:pPr>
            <a:r>
              <a:rPr lang="en-US" sz="1200" dirty="0" smtClean="0"/>
              <a:t>One of the other things we do</a:t>
            </a:r>
            <a:r>
              <a:rPr lang="en-US" sz="1200" baseline="0" dirty="0" smtClean="0"/>
              <a:t> with Windows Azure to enable that is provide a bunch of Application Building Blocks</a:t>
            </a:r>
          </a:p>
          <a:p>
            <a:pPr marL="171450" indent="-171450">
              <a:buFont typeface="Arial" pitchFamily="34" charset="0"/>
              <a:buChar char="•"/>
            </a:pPr>
            <a:r>
              <a:rPr lang="en-US" sz="1200" baseline="0" dirty="0" smtClean="0"/>
              <a:t>These are managed services that we run that provide a lot of value so you can avoid standing up the infrastructure for common capabilities</a:t>
            </a:r>
          </a:p>
          <a:p>
            <a:pPr marL="171450" indent="-171450">
              <a:buFont typeface="Arial" pitchFamily="34" charset="0"/>
              <a:buChar char="•"/>
            </a:pPr>
            <a:r>
              <a:rPr lang="en-US" sz="1200" baseline="0" dirty="0" smtClean="0"/>
              <a:t>You always can stand up VMs and put anything you want in it</a:t>
            </a:r>
          </a:p>
          <a:p>
            <a:pPr marL="171450" indent="-171450">
              <a:buFont typeface="Arial" pitchFamily="34" charset="0"/>
              <a:buChar char="•"/>
            </a:pPr>
            <a:r>
              <a:rPr lang="en-US" sz="1200" baseline="0" dirty="0" smtClean="0"/>
              <a:t>But in a lot of cases you will find that we have built in services that we deliver or that are delivered by our partners</a:t>
            </a:r>
          </a:p>
          <a:p>
            <a:pPr marL="171450" indent="-171450">
              <a:buFont typeface="Arial" pitchFamily="34" charset="0"/>
              <a:buChar char="•"/>
            </a:pPr>
            <a:r>
              <a:rPr lang="en-US" sz="1200" baseline="0" dirty="0" smtClean="0"/>
              <a:t>What’s cool is that you can use any of these services with a VM, with a Web Site, or with a Cloud Service – so you have flexibility in how you will consume them.</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59</a:t>
            </a:fld>
            <a:endParaRPr lang="en-US"/>
          </a:p>
        </p:txBody>
      </p:sp>
    </p:spTree>
    <p:extLst>
      <p:ext uri="{BB962C8B-B14F-4D97-AF65-F5344CB8AC3E}">
        <p14:creationId xmlns:p14="http://schemas.microsoft.com/office/powerpoint/2010/main" val="3041096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606986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bg1"/>
              </a:solidFill>
              <a:latin typeface="Segoe UI" pitchFamily="34" charset="0"/>
            </a:endParaRPr>
          </a:p>
        </p:txBody>
      </p:sp>
      <p:sp>
        <p:nvSpPr>
          <p:cNvPr id="4" name="Slide Number Placeholder 3"/>
          <p:cNvSpPr>
            <a:spLocks noGrp="1"/>
          </p:cNvSpPr>
          <p:nvPr>
            <p:ph type="sldNum" sz="quarter" idx="10"/>
          </p:nvPr>
        </p:nvSpPr>
        <p:spPr/>
        <p:txBody>
          <a:bodyPr/>
          <a:lstStyle/>
          <a:p>
            <a:fld id="{2214C02C-11C7-4FB3-AE88-745A659E68F2}"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0232075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7. SQL Azure Requires Clustered Indexes</a:t>
            </a:r>
            <a:endParaRPr lang="en-US" sz="1100" dirty="0" smtClean="0"/>
          </a:p>
          <a:p>
            <a:r>
              <a:rPr lang="en-US" sz="1100" dirty="0" smtClean="0"/>
              <a:t>When you first attempt to migrate your applications to SQL Azure, the first thing you’re likely to notice is that SQL Azure requires all tables to have clustered indexes. You can accommodate this by building clustered indexes for tables that don’t have them. However, this usually means that most databases that are migrated to SQL Azure will usually require some changes before they can be ported to SQL Azure.</a:t>
            </a:r>
          </a:p>
          <a:p>
            <a:r>
              <a:rPr lang="en-US" sz="1100" b="1" dirty="0" smtClean="0"/>
              <a:t>6. SQL Azure Lacks Access to System Tables</a:t>
            </a:r>
            <a:endParaRPr lang="en-US" sz="1100" dirty="0" smtClean="0"/>
          </a:p>
          <a:p>
            <a:r>
              <a:rPr lang="en-US" sz="1100" dirty="0" smtClean="0"/>
              <a:t>Because you don’t have access to the underlying hardware platform, there’s no access to system tables in SQL Azure. System tables are typically used to help manage the underlying server and SQL Azure does not require or allow this level of management. There's also no access to system views and stored procedures.</a:t>
            </a:r>
          </a:p>
          <a:p>
            <a:r>
              <a:rPr lang="en-US" sz="1100" b="1" dirty="0" smtClean="0"/>
              <a:t>5. SQL Azure Requires SQL Server Management Studio 2008 R2</a:t>
            </a:r>
            <a:endParaRPr lang="en-US" sz="1100" dirty="0" smtClean="0"/>
          </a:p>
          <a:p>
            <a:r>
              <a:rPr lang="en-US" sz="1100" dirty="0" smtClean="0"/>
              <a:t>To manage SQL Azure databases, you must use the new SQL Server Management Studio (SSMS) 2008 R2. Older versions of SSMS can connect to SQL Azure, but the Object Browser won’t work. Fortunately, you don’t need to buy SQL Server 2008 R2. You can use the free version of SSMS Express 2008 R2, downloadable from </a:t>
            </a:r>
            <a:r>
              <a:rPr lang="en-US" sz="1100" dirty="0" smtClean="0">
                <a:hlinkClick r:id="rId3"/>
              </a:rPr>
              <a:t>Microsoft's website</a:t>
            </a:r>
            <a:r>
              <a:rPr lang="en-US" sz="1100" dirty="0" smtClean="0"/>
              <a:t>.</a:t>
            </a:r>
          </a:p>
          <a:p>
            <a:r>
              <a:rPr lang="en-US" sz="1100" b="1" dirty="0" smtClean="0"/>
              <a:t>4. SQL Azure Doesn't Support Database Mirroring or Failover Clustering</a:t>
            </a:r>
            <a:endParaRPr lang="en-US" sz="1100" dirty="0" smtClean="0"/>
          </a:p>
          <a:p>
            <a:r>
              <a:rPr lang="en-US" sz="1100" dirty="0" smtClean="0"/>
              <a:t>SQL Azure is built on the Windows Azure platform which provides built-in high availability. SQL Azure data is automatically replicated and the SQL Azure platform provides redundant copies of the data. Therefore SQL Server high availability features such as database mirroring and failover cluster aren't needed and aren't supported.</a:t>
            </a:r>
          </a:p>
          <a:p>
            <a:r>
              <a:rPr lang="en-US" sz="1100" b="1" dirty="0" smtClean="0"/>
              <a:t>3. No SQL Azure Support for Analysis Services, Replication, Reporting Services, or SQL Server Service Broker</a:t>
            </a:r>
            <a:endParaRPr lang="en-US" sz="1100" dirty="0" smtClean="0"/>
          </a:p>
          <a:p>
            <a:r>
              <a:rPr lang="en-US" sz="1100" dirty="0" smtClean="0"/>
              <a:t>The current release of SQL Azure provides support for the SQL Server relational database engine. This allows SQL Azure to be used as a backend database for your applications. However, the other subsystems found in the on-premises version of SQL Server, such as Analysis Services, Integration Services, Reporting Services, and replication, aren't included in SQL Azure. But you can use SQL Azure as a data source for the on-premises version of Analysis Services, Integration Services, and Reporting Services.</a:t>
            </a:r>
          </a:p>
          <a:p>
            <a:r>
              <a:rPr lang="en-US" sz="1100" b="1" dirty="0" smtClean="0"/>
              <a:t>2. SQL Azure Offers No SQL CLR Support</a:t>
            </a:r>
            <a:endParaRPr lang="en-US" sz="1100" dirty="0" smtClean="0"/>
          </a:p>
          <a:p>
            <a:r>
              <a:rPr lang="en-US" sz="1100" dirty="0" smtClean="0"/>
              <a:t>Another limitation in SQL Azure is in the area of programmability: It doesn't provide support for the CLR. Any databases that are built using CLR objects will not be able to be moved to SQL Azure without modification.</a:t>
            </a:r>
          </a:p>
          <a:p>
            <a:r>
              <a:rPr lang="en-US" sz="1100" b="1" dirty="0" smtClean="0"/>
              <a:t>1. SQL Azure Doesn't Support Backup and Restore</a:t>
            </a:r>
            <a:endParaRPr lang="en-US" sz="1100" dirty="0" smtClean="0"/>
          </a:p>
          <a:p>
            <a:r>
              <a:rPr lang="en-US" sz="1100" dirty="0" smtClean="0"/>
              <a:t>To me, one of the biggest issues with SQL Azure is the fact that there no support for performing backup and restore operations. Although SQL Azure itself is built on a highly available platform so you don’t have to worry about data loss, user error and database corruption caused by application errors are still a concern. To address this limitation, you could use </a:t>
            </a:r>
            <a:r>
              <a:rPr lang="en-US" sz="1100" dirty="0" err="1" smtClean="0"/>
              <a:t>bcp</a:t>
            </a:r>
            <a:r>
              <a:rPr lang="en-US" sz="1100" dirty="0" smtClean="0"/>
              <a:t>, Integration Services, or the SQL Azure Migration Wizard to copy critical database tables.</a:t>
            </a:r>
          </a:p>
          <a:p>
            <a:endParaRPr lang="en-US" sz="1100" dirty="0">
              <a:solidFill>
                <a:schemeClr val="bg1"/>
              </a:solidFill>
              <a:latin typeface="Segoe UI" pitchFamily="34" charset="0"/>
            </a:endParaRPr>
          </a:p>
        </p:txBody>
      </p:sp>
      <p:sp>
        <p:nvSpPr>
          <p:cNvPr id="4" name="Slide Number Placeholder 3"/>
          <p:cNvSpPr>
            <a:spLocks noGrp="1"/>
          </p:cNvSpPr>
          <p:nvPr>
            <p:ph type="sldNum" sz="quarter" idx="10"/>
          </p:nvPr>
        </p:nvSpPr>
        <p:spPr/>
        <p:txBody>
          <a:bodyPr/>
          <a:lstStyle/>
          <a:p>
            <a:fld id="{2214C02C-11C7-4FB3-AE88-745A659E68F2}"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60698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7</a:t>
            </a:fld>
            <a:endParaRPr lang="en-US"/>
          </a:p>
        </p:txBody>
      </p:sp>
    </p:spTree>
    <p:extLst>
      <p:ext uri="{BB962C8B-B14F-4D97-AF65-F5344CB8AC3E}">
        <p14:creationId xmlns:p14="http://schemas.microsoft.com/office/powerpoint/2010/main" val="13609595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extLst>
      <p:ext uri="{BB962C8B-B14F-4D97-AF65-F5344CB8AC3E}">
        <p14:creationId xmlns:p14="http://schemas.microsoft.com/office/powerpoint/2010/main" val="18906669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the Cloud Difficult to Embrace - </a:t>
            </a:r>
            <a:r>
              <a:rPr lang="en-US" dirty="0" smtClean="0"/>
              <a:t>We Have a Need to Own Stuff!</a:t>
            </a:r>
          </a:p>
          <a:p>
            <a:endParaRPr lang="en-US" dirty="0" smtClean="0"/>
          </a:p>
          <a:p>
            <a:r>
              <a:rPr lang="en-US" dirty="0" smtClean="0"/>
              <a:t>60% of our Computing Resources</a:t>
            </a:r>
            <a:r>
              <a:rPr lang="en-US" baseline="0" dirty="0" smtClean="0"/>
              <a:t> Never Get Used</a:t>
            </a:r>
            <a:endParaRPr lang="en-US" dirty="0" smtClean="0"/>
          </a:p>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64</a:t>
            </a:fld>
            <a:endParaRPr lang="en-US"/>
          </a:p>
        </p:txBody>
      </p:sp>
    </p:spTree>
    <p:extLst>
      <p:ext uri="{BB962C8B-B14F-4D97-AF65-F5344CB8AC3E}">
        <p14:creationId xmlns:p14="http://schemas.microsoft.com/office/powerpoint/2010/main" val="23011119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65</a:t>
            </a:fld>
            <a:endParaRPr lang="en-US"/>
          </a:p>
        </p:txBody>
      </p:sp>
    </p:spTree>
    <p:extLst>
      <p:ext uri="{BB962C8B-B14F-4D97-AF65-F5344CB8AC3E}">
        <p14:creationId xmlns:p14="http://schemas.microsoft.com/office/powerpoint/2010/main" val="37785955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66</a:t>
            </a:fld>
            <a:endParaRPr lang="en-US"/>
          </a:p>
        </p:txBody>
      </p:sp>
    </p:spTree>
    <p:extLst>
      <p:ext uri="{BB962C8B-B14F-4D97-AF65-F5344CB8AC3E}">
        <p14:creationId xmlns:p14="http://schemas.microsoft.com/office/powerpoint/2010/main" val="3942026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67</a:t>
            </a:fld>
            <a:endParaRPr lang="en-US"/>
          </a:p>
        </p:txBody>
      </p:sp>
    </p:spTree>
    <p:extLst>
      <p:ext uri="{BB962C8B-B14F-4D97-AF65-F5344CB8AC3E}">
        <p14:creationId xmlns:p14="http://schemas.microsoft.com/office/powerpoint/2010/main" val="29945468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68</a:t>
            </a:fld>
            <a:endParaRPr lang="en-US"/>
          </a:p>
        </p:txBody>
      </p:sp>
    </p:spTree>
    <p:extLst>
      <p:ext uri="{BB962C8B-B14F-4D97-AF65-F5344CB8AC3E}">
        <p14:creationId xmlns:p14="http://schemas.microsoft.com/office/powerpoint/2010/main" val="2994546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69</a:t>
            </a:fld>
            <a:endParaRPr lang="en-US"/>
          </a:p>
        </p:txBody>
      </p:sp>
    </p:spTree>
    <p:extLst>
      <p:ext uri="{BB962C8B-B14F-4D97-AF65-F5344CB8AC3E}">
        <p14:creationId xmlns:p14="http://schemas.microsoft.com/office/powerpoint/2010/main" val="1710767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70</a:t>
            </a:fld>
            <a:endParaRPr lang="en-US"/>
          </a:p>
        </p:txBody>
      </p:sp>
    </p:spTree>
    <p:extLst>
      <p:ext uri="{BB962C8B-B14F-4D97-AF65-F5344CB8AC3E}">
        <p14:creationId xmlns:p14="http://schemas.microsoft.com/office/powerpoint/2010/main" val="17107676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71</a:t>
            </a:fld>
            <a:endParaRPr lang="en-US"/>
          </a:p>
        </p:txBody>
      </p:sp>
    </p:spTree>
    <p:extLst>
      <p:ext uri="{BB962C8B-B14F-4D97-AF65-F5344CB8AC3E}">
        <p14:creationId xmlns:p14="http://schemas.microsoft.com/office/powerpoint/2010/main" val="15550404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72</a:t>
            </a:fld>
            <a:endParaRPr lang="en-US"/>
          </a:p>
        </p:txBody>
      </p:sp>
    </p:spTree>
    <p:extLst>
      <p:ext uri="{BB962C8B-B14F-4D97-AF65-F5344CB8AC3E}">
        <p14:creationId xmlns:p14="http://schemas.microsoft.com/office/powerpoint/2010/main" val="200010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8</a:t>
            </a:fld>
            <a:endParaRPr lang="en-US"/>
          </a:p>
        </p:txBody>
      </p:sp>
    </p:spTree>
    <p:extLst>
      <p:ext uri="{BB962C8B-B14F-4D97-AF65-F5344CB8AC3E}">
        <p14:creationId xmlns:p14="http://schemas.microsoft.com/office/powerpoint/2010/main" val="226154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73</a:t>
            </a:fld>
            <a:endParaRPr lang="en-US"/>
          </a:p>
        </p:txBody>
      </p:sp>
    </p:spTree>
    <p:extLst>
      <p:ext uri="{BB962C8B-B14F-4D97-AF65-F5344CB8AC3E}">
        <p14:creationId xmlns:p14="http://schemas.microsoft.com/office/powerpoint/2010/main" val="36364308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sz="1600" dirty="0"/>
              <a:t>Introduce Yourself</a:t>
            </a:r>
          </a:p>
          <a:p>
            <a:pPr marL="174708" indent="-174708">
              <a:buFont typeface="Arial" pitchFamily="34" charset="0"/>
              <a:buChar char="•"/>
            </a:pPr>
            <a:r>
              <a:rPr lang="en-US" sz="1600" dirty="0"/>
              <a:t>Thank Everyone </a:t>
            </a:r>
          </a:p>
          <a:p>
            <a:pPr marL="174708" indent="-174708">
              <a:buFont typeface="Arial" pitchFamily="34" charset="0"/>
              <a:buChar char="•"/>
            </a:pPr>
            <a:r>
              <a:rPr lang="en-US" sz="1600" dirty="0"/>
              <a:t>Bit-Wizards</a:t>
            </a:r>
          </a:p>
          <a:p>
            <a:pPr marL="640594" lvl="1" indent="-174708">
              <a:buFont typeface="Arial" pitchFamily="34" charset="0"/>
              <a:buChar char="•"/>
            </a:pPr>
            <a:r>
              <a:rPr lang="en-US" sz="1600" dirty="0"/>
              <a:t>Bit-Wizards creates innovative software solutions that solve real world business problems, allowing our customers to be more profitable &amp; efficient</a:t>
            </a:r>
          </a:p>
          <a:p>
            <a:pPr marL="640594" lvl="1" indent="-174708" defTabSz="931774">
              <a:buFont typeface="Arial" pitchFamily="34" charset="0"/>
              <a:buChar char="•"/>
              <a:defRPr/>
            </a:pPr>
            <a:r>
              <a:rPr lang="en-US" sz="1600" dirty="0"/>
              <a:t>In Business Since 2000</a:t>
            </a:r>
          </a:p>
          <a:p>
            <a:pPr marL="640594" lvl="1" indent="-174708" defTabSz="931774">
              <a:buFont typeface="Arial" pitchFamily="34" charset="0"/>
              <a:buChar char="•"/>
              <a:defRPr/>
            </a:pPr>
            <a:r>
              <a:rPr lang="en-US" sz="1600" dirty="0"/>
              <a:t>Based in Fort Walton Beach, in the Panhandle of Florida</a:t>
            </a:r>
          </a:p>
          <a:p>
            <a:pPr marL="640594" lvl="1" indent="-174708">
              <a:buFont typeface="Arial" pitchFamily="34" charset="0"/>
              <a:buChar char="•"/>
            </a:pPr>
            <a:r>
              <a:rPr lang="en-US" sz="1600" dirty="0"/>
              <a:t>Project Based Software Engineering</a:t>
            </a:r>
          </a:p>
          <a:p>
            <a:pPr marL="640594" lvl="1" indent="-174708">
              <a:buFont typeface="Arial" pitchFamily="34" charset="0"/>
              <a:buChar char="•"/>
            </a:pPr>
            <a:r>
              <a:rPr lang="en-US" sz="1600" dirty="0"/>
              <a:t>All Developers are Degreed &amp; Microsoft Certified</a:t>
            </a:r>
          </a:p>
          <a:p>
            <a:pPr marL="640594" lvl="1" indent="-174708">
              <a:buFont typeface="Arial" pitchFamily="34" charset="0"/>
              <a:buChar char="•"/>
            </a:pPr>
            <a:r>
              <a:rPr lang="en-US" sz="1600" dirty="0"/>
              <a:t>Core Business Areas</a:t>
            </a:r>
          </a:p>
          <a:p>
            <a:pPr marL="1106481" lvl="2" indent="-174708">
              <a:buFont typeface="Arial" pitchFamily="34" charset="0"/>
              <a:buChar char="•"/>
            </a:pPr>
            <a:r>
              <a:rPr lang="en-US" sz="1600" dirty="0"/>
              <a:t>Software Development</a:t>
            </a:r>
          </a:p>
          <a:p>
            <a:pPr marL="1106481" lvl="2" indent="-174708">
              <a:buFont typeface="Arial" pitchFamily="34" charset="0"/>
              <a:buChar char="•"/>
            </a:pPr>
            <a:r>
              <a:rPr lang="en-US" sz="1600" dirty="0"/>
              <a:t>Software Integration</a:t>
            </a:r>
          </a:p>
          <a:p>
            <a:pPr marL="1106481" lvl="2" indent="-174708">
              <a:buFont typeface="Arial" pitchFamily="34" charset="0"/>
              <a:buChar char="•"/>
            </a:pPr>
            <a:r>
              <a:rPr lang="en-US" sz="1600" dirty="0"/>
              <a:t>Web Design</a:t>
            </a:r>
          </a:p>
          <a:p>
            <a:pPr marL="1106481" lvl="2" indent="-174708">
              <a:buFont typeface="Arial" pitchFamily="34" charset="0"/>
              <a:buChar char="•"/>
            </a:pPr>
            <a:r>
              <a:rPr lang="en-US" sz="1600" dirty="0"/>
              <a:t>E-Commerce</a:t>
            </a:r>
          </a:p>
          <a:p>
            <a:pPr marL="1106481" lvl="2" indent="-174708">
              <a:buFont typeface="Arial" pitchFamily="34" charset="0"/>
              <a:buChar char="•"/>
            </a:pPr>
            <a:r>
              <a:rPr lang="en-US" sz="1600" dirty="0"/>
              <a:t>Graphic Design</a:t>
            </a:r>
          </a:p>
          <a:p>
            <a:pPr marL="640594" lvl="1" indent="-174708">
              <a:buFont typeface="Arial" pitchFamily="34" charset="0"/>
              <a:buChar char="•"/>
            </a:pPr>
            <a:r>
              <a:rPr lang="en-US" sz="1600" dirty="0"/>
              <a:t>Awards</a:t>
            </a:r>
          </a:p>
          <a:p>
            <a:pPr marL="1106481" lvl="2" indent="-174708">
              <a:buFont typeface="Arial" pitchFamily="34" charset="0"/>
              <a:buChar char="•"/>
            </a:pPr>
            <a:r>
              <a:rPr lang="en-US" sz="1600" dirty="0"/>
              <a:t>2009 &amp; 2010 Inc 5000 Honoree</a:t>
            </a:r>
          </a:p>
          <a:p>
            <a:pPr marL="1106481" lvl="2" indent="-174708">
              <a:buFont typeface="Arial" pitchFamily="34" charset="0"/>
              <a:buChar char="•"/>
            </a:pPr>
            <a:r>
              <a:rPr lang="en-US" sz="1600" dirty="0"/>
              <a:t>Addy Award Winning Web Designs</a:t>
            </a:r>
          </a:p>
          <a:p>
            <a:pPr marL="1106481" lvl="2" indent="-174708">
              <a:buFont typeface="Arial" pitchFamily="34" charset="0"/>
              <a:buChar char="•"/>
            </a:pPr>
            <a:r>
              <a:rPr lang="en-US" sz="1600" dirty="0"/>
              <a:t>2011 Florida’s Top Companies to Watch</a:t>
            </a:r>
          </a:p>
          <a:p>
            <a:pPr marL="1106481" lvl="2" indent="-174708">
              <a:buFont typeface="Arial" pitchFamily="34" charset="0"/>
              <a:buChar char="•"/>
            </a:pPr>
            <a:r>
              <a:rPr lang="en-US" sz="1600" dirty="0"/>
              <a:t>2010 &amp; 2011 Florida Trend Magazine’s Best Places to Work For</a:t>
            </a:r>
          </a:p>
          <a:p>
            <a:pPr marL="640594" lvl="1" indent="-174708">
              <a:buFont typeface="Arial" pitchFamily="34" charset="0"/>
              <a:buChar char="•"/>
            </a:pPr>
            <a:r>
              <a:rPr lang="en-US" sz="1600" dirty="0"/>
              <a:t>Kentico Gold Partner</a:t>
            </a:r>
          </a:p>
          <a:p>
            <a:pPr marL="640594" lvl="1" indent="-174708">
              <a:buFont typeface="Arial" pitchFamily="34" charset="0"/>
              <a:buChar char="•"/>
            </a:pPr>
            <a:r>
              <a:rPr lang="en-US" sz="1600" dirty="0"/>
              <a:t>Microsoft Managed Gold Partner</a:t>
            </a:r>
          </a:p>
          <a:p>
            <a:pPr marL="1106481" lvl="2" indent="-174708">
              <a:buFont typeface="Arial" pitchFamily="34" charset="0"/>
              <a:buChar char="•"/>
            </a:pPr>
            <a:r>
              <a:rPr lang="en-US" sz="1600" dirty="0"/>
              <a:t>Gold Software Development</a:t>
            </a:r>
          </a:p>
          <a:p>
            <a:pPr marL="1106481" lvl="2" indent="-174708">
              <a:buFont typeface="Arial" pitchFamily="34" charset="0"/>
              <a:buChar char="•"/>
            </a:pPr>
            <a:r>
              <a:rPr lang="en-US" sz="1600" dirty="0"/>
              <a:t>Gold Application Integration</a:t>
            </a:r>
          </a:p>
          <a:p>
            <a:pPr marL="1106481" lvl="2" indent="-174708">
              <a:buFont typeface="Arial" pitchFamily="34" charset="0"/>
              <a:buChar char="•"/>
            </a:pPr>
            <a:r>
              <a:rPr lang="en-US" sz="1600" dirty="0"/>
              <a:t>Gold Digital Marketing</a:t>
            </a:r>
          </a:p>
          <a:p>
            <a:pPr marL="1106481" lvl="2" indent="-174708">
              <a:buFont typeface="Arial" pitchFamily="34" charset="0"/>
              <a:buChar char="•"/>
            </a:pPr>
            <a:r>
              <a:rPr lang="en-US" sz="1600" dirty="0"/>
              <a:t>Gold Independent Software Vendor ISV</a:t>
            </a:r>
          </a:p>
          <a:p>
            <a:pPr marL="1106481" lvl="2" indent="-174708">
              <a:buFont typeface="Arial" pitchFamily="34" charset="0"/>
              <a:buChar char="•"/>
            </a:pPr>
            <a:r>
              <a:rPr lang="en-US" sz="1600" dirty="0"/>
              <a:t>Silver Web Development</a:t>
            </a:r>
          </a:p>
          <a:p>
            <a:pPr marL="1106481" lvl="2" indent="-174708">
              <a:buFont typeface="Arial" pitchFamily="34" charset="0"/>
              <a:buChar char="•"/>
            </a:pPr>
            <a:r>
              <a:rPr lang="en-US" sz="1600" dirty="0"/>
              <a:t>Silver Data Platform</a:t>
            </a:r>
          </a:p>
          <a:p>
            <a:pPr marL="1106481" lvl="2" indent="-174708">
              <a:buFont typeface="Arial" pitchFamily="34" charset="0"/>
              <a:buChar char="•"/>
            </a:pPr>
            <a:r>
              <a:rPr lang="en-US" sz="1600" dirty="0"/>
              <a:t>Silver Portals &amp; Collaboration</a:t>
            </a:r>
          </a:p>
          <a:p>
            <a:pPr marL="1106481" lvl="2" indent="-174708">
              <a:buFont typeface="Arial" pitchFamily="34" charset="0"/>
              <a:buChar char="•"/>
            </a:pPr>
            <a:r>
              <a:rPr lang="en-US" sz="1600" dirty="0"/>
              <a:t>Silver Content Management</a:t>
            </a:r>
          </a:p>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74</a:t>
            </a:fld>
            <a:endParaRPr lang="en-US"/>
          </a:p>
        </p:txBody>
      </p:sp>
    </p:spTree>
    <p:extLst>
      <p:ext uri="{BB962C8B-B14F-4D97-AF65-F5344CB8AC3E}">
        <p14:creationId xmlns:p14="http://schemas.microsoft.com/office/powerpoint/2010/main" val="28883991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4C02C-11C7-4FB3-AE88-745A659E68F2}" type="slidenum">
              <a:rPr lang="en-US" smtClean="0"/>
              <a:t>75</a:t>
            </a:fld>
            <a:endParaRPr lang="en-US"/>
          </a:p>
        </p:txBody>
      </p:sp>
    </p:spTree>
    <p:extLst>
      <p:ext uri="{BB962C8B-B14F-4D97-AF65-F5344CB8AC3E}">
        <p14:creationId xmlns:p14="http://schemas.microsoft.com/office/powerpoint/2010/main" val="273801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On-demand - </a:t>
            </a:r>
            <a:r>
              <a:rPr lang="en-US" dirty="0" smtClean="0"/>
              <a:t>Resources should be always available when you need them, and you have control over turning them on or off to ensure there’s no lack of resource or wastage happen.</a:t>
            </a:r>
          </a:p>
          <a:p>
            <a:endParaRPr lang="en-US" b="1" dirty="0" smtClean="0"/>
          </a:p>
          <a:p>
            <a:r>
              <a:rPr lang="en-US" b="1" dirty="0" smtClean="0"/>
              <a:t>Scalable - </a:t>
            </a:r>
            <a:r>
              <a:rPr lang="en-US" dirty="0" smtClean="0"/>
              <a:t>You should be able to scale (increase or decrease the resource) when necessary. The cloud providers should have sufficient capacity to meet customer’s needs.</a:t>
            </a:r>
          </a:p>
          <a:p>
            <a:endParaRPr lang="en-US" b="1" dirty="0" smtClean="0"/>
          </a:p>
          <a:p>
            <a:r>
              <a:rPr lang="en-US" b="1" dirty="0" smtClean="0"/>
              <a:t>Multi-tenant - </a:t>
            </a:r>
            <a:r>
              <a:rPr lang="en-US" dirty="0" smtClean="0"/>
              <a:t>Sometimes you may be sharing the same resource (e.g. hardware) with another tenant. But of course, this is transparent to the customer. Cloud provider shall responsible the security aspect, ensuring that one tenant won’t be able to access other’s data.</a:t>
            </a:r>
          </a:p>
          <a:p>
            <a:endParaRPr lang="en-US" b="1" dirty="0" smtClean="0"/>
          </a:p>
          <a:p>
            <a:r>
              <a:rPr lang="en-US" b="1" dirty="0" smtClean="0"/>
              <a:t>Self-service computation and storage resource - </a:t>
            </a:r>
            <a:r>
              <a:rPr lang="en-US" dirty="0" smtClean="0"/>
              <a:t>Related processes including: billing, resource provisioning, and deployment should be self-service and automated, involving much less manual processing. If a machine where our service is hosted fails, the cloud provider should be able to failover our service immediately.</a:t>
            </a:r>
          </a:p>
          <a:p>
            <a:endParaRPr lang="en-US" b="1" dirty="0" smtClean="0"/>
          </a:p>
          <a:p>
            <a:r>
              <a:rPr lang="en-US" b="1" dirty="0" smtClean="0"/>
              <a:t>Reliability - </a:t>
            </a:r>
            <a:r>
              <a:rPr lang="en-US" dirty="0" smtClean="0"/>
              <a:t>Cloud provider should be able to provide customer reliability service, committing to uptimes of their service.</a:t>
            </a:r>
          </a:p>
          <a:p>
            <a:endParaRPr lang="en-US" b="1" dirty="0" smtClean="0"/>
          </a:p>
          <a:p>
            <a:r>
              <a:rPr lang="en-US" b="1" dirty="0" smtClean="0"/>
              <a:t>Utility-based subscription - </a:t>
            </a:r>
            <a:r>
              <a:rPr lang="en-US" dirty="0" smtClean="0"/>
              <a:t>You will pay the cloud provider as a utility based subscription, just like paying your electricity bill – without any upfront investment.</a:t>
            </a:r>
          </a:p>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9</a:t>
            </a:fld>
            <a:endParaRPr lang="en-US"/>
          </a:p>
        </p:txBody>
      </p:sp>
    </p:spTree>
    <p:extLst>
      <p:ext uri="{BB962C8B-B14F-4D97-AF65-F5344CB8AC3E}">
        <p14:creationId xmlns:p14="http://schemas.microsoft.com/office/powerpoint/2010/main" val="177359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Public Cloud</a:t>
            </a:r>
            <a:r>
              <a:rPr lang="en-US" dirty="0" smtClean="0"/>
              <a:t/>
            </a:r>
            <a:br>
              <a:rPr lang="en-US" dirty="0" smtClean="0"/>
            </a:br>
            <a:r>
              <a:rPr lang="en-US" dirty="0" smtClean="0"/>
              <a:t>Public cloud provider refers to the cloud platform that targets any types of customers, regardless of whether they’re an independent consumer, enterprise, or even public sector. Normally, public cloud providers are considered prominent players which have invested huge amount of capital. </a:t>
            </a:r>
            <a:r>
              <a:rPr lang="en-US" dirty="0" smtClean="0">
                <a:hlinkClick r:id="rId3"/>
              </a:rPr>
              <a:t>Windows Azure Platform</a:t>
            </a:r>
            <a:r>
              <a:rPr lang="en-US" dirty="0" smtClean="0"/>
              <a:t> by Microsoft, </a:t>
            </a:r>
            <a:r>
              <a:rPr lang="en-US" dirty="0" smtClean="0">
                <a:hlinkClick r:id="rId4"/>
              </a:rPr>
              <a:t>AWS</a:t>
            </a:r>
            <a:r>
              <a:rPr lang="en-US" dirty="0" smtClean="0"/>
              <a:t> by Amazon, </a:t>
            </a:r>
            <a:r>
              <a:rPr lang="en-US" dirty="0" err="1" smtClean="0">
                <a:hlinkClick r:id="rId5"/>
              </a:rPr>
              <a:t>AppEngine</a:t>
            </a:r>
            <a:r>
              <a:rPr lang="en-US" dirty="0" smtClean="0"/>
              <a:t> and </a:t>
            </a:r>
            <a:r>
              <a:rPr lang="en-US" dirty="0" smtClean="0">
                <a:hlinkClick r:id="rId6"/>
              </a:rPr>
              <a:t>Gmail</a:t>
            </a:r>
            <a:r>
              <a:rPr lang="en-US" dirty="0" smtClean="0"/>
              <a:t> by Google, etc. are all examples of public cloud services. Customers who possess sensitive data and application normally do not feel comfortable using public cloud due to privacy, policy, and security concerns. Remember, for public cloud, the application and data will be stored in the provider’s data center.</a:t>
            </a:r>
          </a:p>
          <a:p>
            <a:endParaRPr lang="en-US" b="1" dirty="0" smtClean="0"/>
          </a:p>
          <a:p>
            <a:r>
              <a:rPr lang="en-US" b="1" dirty="0" smtClean="0"/>
              <a:t>Private Cloud</a:t>
            </a:r>
            <a:r>
              <a:rPr lang="en-US" dirty="0" smtClean="0"/>
              <a:t/>
            </a:r>
            <a:br>
              <a:rPr lang="en-US" dirty="0" smtClean="0"/>
            </a:br>
            <a:r>
              <a:rPr lang="en-US" dirty="0" smtClean="0"/>
              <a:t>Private cloud is infrastructure that’s hosted internally, targeting specific customers or sometimes exclusively within an organization. Setting up a private cloud is normally more affordable when compared to a public cloud. As the matter of fact, there are many organizations who have implemented their own private cloud system with product offering from vendors such as </a:t>
            </a:r>
            <a:r>
              <a:rPr lang="en-US" dirty="0" smtClean="0">
                <a:hlinkClick r:id="rId7"/>
              </a:rPr>
              <a:t>IBM</a:t>
            </a:r>
            <a:r>
              <a:rPr lang="en-US" dirty="0" smtClean="0"/>
              <a:t>, </a:t>
            </a:r>
            <a:r>
              <a:rPr lang="en-US" dirty="0" smtClean="0">
                <a:hlinkClick r:id="rId8"/>
              </a:rPr>
              <a:t>HP</a:t>
            </a:r>
            <a:r>
              <a:rPr lang="en-US" dirty="0" smtClean="0"/>
              <a:t>, </a:t>
            </a:r>
            <a:r>
              <a:rPr lang="en-US" dirty="0" smtClean="0">
                <a:hlinkClick r:id="rId9"/>
              </a:rPr>
              <a:t>Microsoft</a:t>
            </a:r>
            <a:r>
              <a:rPr lang="en-US" dirty="0" smtClean="0"/>
              <a:t>, and so on. Customers who possess sensitive data and application feel more comfortable going with this approach since the data and application are hosted privately.</a:t>
            </a:r>
          </a:p>
          <a:p>
            <a:endParaRPr lang="en-US" b="1" dirty="0" smtClean="0"/>
          </a:p>
          <a:p>
            <a:r>
              <a:rPr lang="en-US" b="1" dirty="0" smtClean="0"/>
              <a:t>Hybrid Cloud</a:t>
            </a:r>
            <a:r>
              <a:rPr lang="en-US" dirty="0" smtClean="0"/>
              <a:t/>
            </a:r>
            <a:br>
              <a:rPr lang="en-US" dirty="0" smtClean="0"/>
            </a:br>
            <a:r>
              <a:rPr lang="en-US" dirty="0" smtClean="0"/>
              <a:t>Hybrid cloud is the combination of public and private clouds, or sometimes on-premise services. Customers who look into this solution generally want to utilize the scalability and cost-competitiveness that public cloud providers offer, but also want to retain their sensitive data on-premise or in a private cloud. With the benefits derived from both deployment models, the hybrid model solution has become more popular nowadays.</a:t>
            </a:r>
          </a:p>
          <a:p>
            <a:endParaRPr lang="en-US" b="1" dirty="0" smtClean="0"/>
          </a:p>
          <a:p>
            <a:endParaRPr lang="en-US" b="1" dirty="0" smtClean="0"/>
          </a:p>
          <a:p>
            <a:endParaRPr lang="en-US" b="1" dirty="0" smtClean="0"/>
          </a:p>
          <a:p>
            <a:endParaRPr lang="en-US" b="1" dirty="0" smtClean="0"/>
          </a:p>
          <a:p>
            <a:r>
              <a:rPr lang="en-US" b="1" dirty="0" err="1" smtClean="0"/>
              <a:t>IaaS</a:t>
            </a:r>
            <a:r>
              <a:rPr lang="en-US" b="1" dirty="0" smtClean="0"/>
              <a:t> (Infrastructure as a Service)</a:t>
            </a:r>
            <a:r>
              <a:rPr lang="en-US" dirty="0" smtClean="0"/>
              <a:t/>
            </a:r>
            <a:br>
              <a:rPr lang="en-US" dirty="0" smtClean="0"/>
            </a:br>
            <a:r>
              <a:rPr lang="en-US" dirty="0" err="1" smtClean="0"/>
              <a:t>IaaS</a:t>
            </a:r>
            <a:r>
              <a:rPr lang="en-US" dirty="0" smtClean="0"/>
              <a:t> helps you to take care of some of the components, starting from networking to provisioning the OS. But you are responsible for the middleware, runtime, data, and application. Sometimes </a:t>
            </a:r>
            <a:r>
              <a:rPr lang="en-US" dirty="0" err="1" smtClean="0"/>
              <a:t>IaaS</a:t>
            </a:r>
            <a:r>
              <a:rPr lang="en-US" dirty="0" smtClean="0"/>
              <a:t> vendors will just provide the OS but will not manage updates or patches for you. You basically just rent the virtual machine (VM) with the preferred OS installed. They won’t care what you do with the VM.</a:t>
            </a:r>
            <a:br>
              <a:rPr lang="en-US" dirty="0" smtClean="0"/>
            </a:br>
            <a:r>
              <a:rPr lang="en-US" dirty="0" smtClean="0"/>
              <a:t>Example of </a:t>
            </a:r>
            <a:r>
              <a:rPr lang="en-US" dirty="0" err="1" smtClean="0"/>
              <a:t>IaaS</a:t>
            </a:r>
            <a:r>
              <a:rPr lang="en-US" dirty="0" smtClean="0"/>
              <a:t> market players: </a:t>
            </a:r>
            <a:r>
              <a:rPr lang="en-US" dirty="0" smtClean="0">
                <a:hlinkClick r:id="rId4"/>
              </a:rPr>
              <a:t>Amazon Web Service</a:t>
            </a:r>
            <a:r>
              <a:rPr lang="en-US" dirty="0" smtClean="0"/>
              <a:t>, </a:t>
            </a:r>
            <a:r>
              <a:rPr lang="en-US" dirty="0" smtClean="0">
                <a:hlinkClick r:id="rId10"/>
              </a:rPr>
              <a:t>Rackspace</a:t>
            </a:r>
            <a:r>
              <a:rPr lang="en-US" dirty="0" smtClean="0"/>
              <a:t>, and </a:t>
            </a:r>
            <a:r>
              <a:rPr lang="en-US" dirty="0" smtClean="0">
                <a:hlinkClick r:id="rId11"/>
              </a:rPr>
              <a:t>VMware </a:t>
            </a:r>
            <a:r>
              <a:rPr lang="en-US" dirty="0" err="1" smtClean="0">
                <a:hlinkClick r:id="rId11"/>
              </a:rPr>
              <a:t>vCloud</a:t>
            </a:r>
            <a:r>
              <a:rPr lang="en-US" dirty="0" smtClean="0"/>
              <a:t>.</a:t>
            </a:r>
          </a:p>
          <a:p>
            <a:endParaRPr lang="en-US" b="1" dirty="0" smtClean="0"/>
          </a:p>
          <a:p>
            <a:r>
              <a:rPr lang="en-US" b="1" dirty="0" err="1" smtClean="0"/>
              <a:t>PaaS</a:t>
            </a:r>
            <a:r>
              <a:rPr lang="en-US" b="1" dirty="0" smtClean="0"/>
              <a:t> (Platform as a Service)</a:t>
            </a:r>
            <a:r>
              <a:rPr lang="en-US" dirty="0" smtClean="0"/>
              <a:t/>
            </a:r>
            <a:br>
              <a:rPr lang="en-US" dirty="0" smtClean="0"/>
            </a:br>
            <a:r>
              <a:rPr lang="en-US" dirty="0" err="1" smtClean="0"/>
              <a:t>Paas</a:t>
            </a:r>
            <a:r>
              <a:rPr lang="en-US" dirty="0" smtClean="0"/>
              <a:t> is one level up from </a:t>
            </a:r>
            <a:r>
              <a:rPr lang="en-US" dirty="0" err="1" smtClean="0"/>
              <a:t>IaaS</a:t>
            </a:r>
            <a:r>
              <a:rPr lang="en-US" dirty="0" smtClean="0"/>
              <a:t>, where cloud providers not only take care of the components that </a:t>
            </a:r>
            <a:r>
              <a:rPr lang="en-US" dirty="0" err="1" smtClean="0"/>
              <a:t>IaaS</a:t>
            </a:r>
            <a:r>
              <a:rPr lang="en-US" dirty="0" smtClean="0"/>
              <a:t> does; but also manage the platform-level components like middleware and runtime. Middleware such as applications / web server (IIS, </a:t>
            </a:r>
            <a:r>
              <a:rPr lang="en-US" dirty="0" err="1" smtClean="0"/>
              <a:t>JBoss</a:t>
            </a:r>
            <a:r>
              <a:rPr lang="en-US" dirty="0" smtClean="0"/>
              <a:t>, Tomcat, etc.) and runtime (.NET Framework, Java runtime) will be pre-installed. As a customer, you just need to focus on managing application and data.</a:t>
            </a:r>
            <a:br>
              <a:rPr lang="en-US" dirty="0" smtClean="0"/>
            </a:br>
            <a:r>
              <a:rPr lang="en-US" dirty="0" smtClean="0"/>
              <a:t>Example of </a:t>
            </a:r>
            <a:r>
              <a:rPr lang="en-US" dirty="0" err="1" smtClean="0"/>
              <a:t>PaaS</a:t>
            </a:r>
            <a:r>
              <a:rPr lang="en-US" dirty="0" smtClean="0"/>
              <a:t> market player: </a:t>
            </a:r>
            <a:r>
              <a:rPr lang="en-US" dirty="0" smtClean="0">
                <a:hlinkClick r:id="rId5"/>
              </a:rPr>
              <a:t>Google </a:t>
            </a:r>
            <a:r>
              <a:rPr lang="en-US" dirty="0" err="1" smtClean="0">
                <a:hlinkClick r:id="rId5"/>
              </a:rPr>
              <a:t>AppEngine</a:t>
            </a:r>
            <a:r>
              <a:rPr lang="en-US" dirty="0" smtClean="0"/>
              <a:t>, </a:t>
            </a:r>
            <a:r>
              <a:rPr lang="en-US" dirty="0" smtClean="0">
                <a:hlinkClick r:id="rId3"/>
              </a:rPr>
              <a:t>Windows Azure Platform</a:t>
            </a:r>
            <a:r>
              <a:rPr lang="en-US" dirty="0" smtClean="0"/>
              <a:t>, and </a:t>
            </a:r>
            <a:r>
              <a:rPr lang="en-US" dirty="0" smtClean="0">
                <a:hlinkClick r:id="rId12"/>
              </a:rPr>
              <a:t>force.com</a:t>
            </a:r>
            <a:r>
              <a:rPr lang="en-US" dirty="0" smtClean="0"/>
              <a:t>.</a:t>
            </a:r>
          </a:p>
          <a:p>
            <a:endParaRPr lang="en-US" b="1" dirty="0" smtClean="0"/>
          </a:p>
          <a:p>
            <a:r>
              <a:rPr lang="en-US" b="1" dirty="0" err="1" smtClean="0"/>
              <a:t>SaaS</a:t>
            </a:r>
            <a:r>
              <a:rPr lang="en-US" b="1" dirty="0" smtClean="0"/>
              <a:t> (Software as a Service)</a:t>
            </a:r>
            <a:r>
              <a:rPr lang="en-US" dirty="0" smtClean="0"/>
              <a:t/>
            </a:r>
            <a:br>
              <a:rPr lang="en-US" dirty="0" smtClean="0"/>
            </a:br>
            <a:r>
              <a:rPr lang="en-US" dirty="0" err="1" smtClean="0"/>
              <a:t>SaaS</a:t>
            </a:r>
            <a:r>
              <a:rPr lang="en-US" dirty="0" smtClean="0"/>
              <a:t> is probably the most common one as we may have been using it, unaware that they are actually cloud services. </a:t>
            </a:r>
            <a:r>
              <a:rPr lang="en-US" dirty="0" err="1" smtClean="0"/>
              <a:t>SaaS</a:t>
            </a:r>
            <a:r>
              <a:rPr lang="en-US" dirty="0" smtClean="0"/>
              <a:t> takes care of all the stacks from networking to application level. You don’t even manage the application and data storage. All you need to do is to use the system.</a:t>
            </a:r>
            <a:br>
              <a:rPr lang="en-US" dirty="0" smtClean="0"/>
            </a:br>
            <a:r>
              <a:rPr lang="en-US" dirty="0" smtClean="0"/>
              <a:t>Example of </a:t>
            </a:r>
            <a:r>
              <a:rPr lang="en-US" dirty="0" err="1" smtClean="0"/>
              <a:t>SaaS</a:t>
            </a:r>
            <a:r>
              <a:rPr lang="en-US" dirty="0" smtClean="0"/>
              <a:t> market player: </a:t>
            </a:r>
            <a:r>
              <a:rPr lang="en-US" dirty="0" err="1" smtClean="0">
                <a:hlinkClick r:id="rId6"/>
              </a:rPr>
              <a:t>GMail</a:t>
            </a:r>
            <a:r>
              <a:rPr lang="en-US" dirty="0" smtClean="0"/>
              <a:t>, </a:t>
            </a:r>
            <a:r>
              <a:rPr lang="en-US" dirty="0" smtClean="0">
                <a:hlinkClick r:id="rId13"/>
              </a:rPr>
              <a:t>Office 365</a:t>
            </a:r>
            <a:r>
              <a:rPr lang="en-US" dirty="0" smtClean="0"/>
              <a:t>, and </a:t>
            </a:r>
            <a:r>
              <a:rPr lang="en-US" dirty="0" smtClean="0">
                <a:hlinkClick r:id="rId14"/>
              </a:rPr>
              <a:t>Google Docs</a:t>
            </a:r>
            <a:r>
              <a:rPr lang="en-US" dirty="0" smtClean="0"/>
              <a:t>.</a:t>
            </a:r>
          </a:p>
          <a:p>
            <a:endParaRPr lang="en-US" dirty="0"/>
          </a:p>
        </p:txBody>
      </p:sp>
      <p:sp>
        <p:nvSpPr>
          <p:cNvPr id="4" name="Slide Number Placeholder 3"/>
          <p:cNvSpPr>
            <a:spLocks noGrp="1"/>
          </p:cNvSpPr>
          <p:nvPr>
            <p:ph type="sldNum" sz="quarter" idx="10"/>
          </p:nvPr>
        </p:nvSpPr>
        <p:spPr/>
        <p:txBody>
          <a:bodyPr/>
          <a:lstStyle/>
          <a:p>
            <a:fld id="{2214C02C-11C7-4FB3-AE88-745A659E68F2}" type="slidenum">
              <a:rPr lang="en-US" smtClean="0"/>
              <a:t>10</a:t>
            </a:fld>
            <a:endParaRPr lang="en-US"/>
          </a:p>
        </p:txBody>
      </p:sp>
    </p:spTree>
    <p:extLst>
      <p:ext uri="{BB962C8B-B14F-4D97-AF65-F5344CB8AC3E}">
        <p14:creationId xmlns:p14="http://schemas.microsoft.com/office/powerpoint/2010/main" val="113576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359155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111007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1065071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65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13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517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58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441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60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93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71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2880548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342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950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061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679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015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239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440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394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144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56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B6A2A-41A6-4C98-A4A3-663FE383DBB3}" type="datetimeFigureOut">
              <a:rPr lang="en-US" smtClean="0"/>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1343706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165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298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564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368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3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759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62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239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85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80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B6A2A-41A6-4C98-A4A3-663FE383DBB3}" type="datetimeFigureOut">
              <a:rPr lang="en-US" smtClean="0"/>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1648039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390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188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150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464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927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0822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572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677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941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55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B6A2A-41A6-4C98-A4A3-663FE383DBB3}" type="datetimeFigureOut">
              <a:rPr lang="en-US" smtClean="0"/>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2803513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790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168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186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920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110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197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798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4021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756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82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B6A2A-41A6-4C98-A4A3-663FE383DBB3}" type="datetimeFigureOut">
              <a:rPr lang="en-US" smtClean="0"/>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2201135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451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400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604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302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019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34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4263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lvl1pPr>
              <a:defRPr sz="4051"/>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946413"/>
          </a:xfrm>
        </p:spPr>
        <p:txBody>
          <a:bodyPr/>
          <a:lstStyle>
            <a:lvl1pPr marL="2382" indent="0">
              <a:spcBef>
                <a:spcPts val="0"/>
              </a:spcBef>
              <a:spcAft>
                <a:spcPts val="675"/>
              </a:spcAft>
              <a:buSzPct val="80000"/>
              <a:buFont typeface="Arial" pitchFamily="34" charset="0"/>
              <a:buNone/>
              <a:defRPr sz="3001"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418" indent="-30249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4043" indent="-2596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523" indent="-25248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4" name="Picture 3"/>
          <p:cNvPicPr>
            <a:picLocks noChangeAspect="1"/>
          </p:cNvPicPr>
          <p:nvPr userDrawn="1"/>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6372547"/>
            <a:ext cx="1261769" cy="195501"/>
          </a:xfrm>
          <a:prstGeom prst="rect">
            <a:avLst/>
          </a:prstGeom>
        </p:spPr>
      </p:pic>
    </p:spTree>
    <p:extLst>
      <p:ext uri="{BB962C8B-B14F-4D97-AF65-F5344CB8AC3E}">
        <p14:creationId xmlns:p14="http://schemas.microsoft.com/office/powerpoint/2010/main" val="419253010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8320" y="3950812"/>
            <a:ext cx="7486600" cy="1010543"/>
          </a:xfrm>
        </p:spPr>
        <p:txBody>
          <a:bodyPr wrap="square" lIns="0" tIns="0" rIns="0" bIns="0">
            <a:noAutofit/>
          </a:bodyPr>
          <a:lstStyle>
            <a:lvl1pPr algn="l">
              <a:lnSpc>
                <a:spcPts val="4400"/>
              </a:lnSpc>
              <a:defRPr sz="4000" b="1">
                <a:solidFill>
                  <a:schemeClr val="bg1"/>
                </a:solidFill>
              </a:defRPr>
            </a:lvl1pPr>
          </a:lstStyle>
          <a:p>
            <a:r>
              <a:rPr lang="en-US" dirty="0" smtClean="0"/>
              <a:t>Insert the title of your</a:t>
            </a:r>
            <a:br>
              <a:rPr lang="en-US" dirty="0" smtClean="0"/>
            </a:br>
            <a:r>
              <a:rPr lang="en-US" dirty="0" smtClean="0"/>
              <a:t>presentation here</a:t>
            </a:r>
            <a:endParaRPr lang="cs-CZ" dirty="0"/>
          </a:p>
        </p:txBody>
      </p:sp>
      <p:sp>
        <p:nvSpPr>
          <p:cNvPr id="3" name="Subtitle 2"/>
          <p:cNvSpPr>
            <a:spLocks noGrp="1"/>
          </p:cNvSpPr>
          <p:nvPr>
            <p:ph type="subTitle" idx="1" hasCustomPrompt="1"/>
          </p:nvPr>
        </p:nvSpPr>
        <p:spPr>
          <a:xfrm>
            <a:off x="944966" y="5157192"/>
            <a:ext cx="7848872" cy="432048"/>
          </a:xfrm>
        </p:spPr>
        <p:txBody>
          <a:bodyPr wrap="square" lIns="0" tIns="0" rIns="0" bIns="0">
            <a:noAutofit/>
          </a:bodyPr>
          <a:lstStyle>
            <a:lvl1pPr marL="0" indent="0" algn="l">
              <a:buNone/>
              <a:defRPr sz="23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your subtitle or main author’s name here</a:t>
            </a:r>
            <a:endParaRPr lang="cs-CZ" dirty="0"/>
          </a:p>
        </p:txBody>
      </p:sp>
    </p:spTree>
    <p:extLst>
      <p:ext uri="{BB962C8B-B14F-4D97-AF65-F5344CB8AC3E}">
        <p14:creationId xmlns:p14="http://schemas.microsoft.com/office/powerpoint/2010/main" val="166623772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46398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B6A2A-41A6-4C98-A4A3-663FE383DBB3}" type="datetimeFigureOut">
              <a:rPr lang="en-US" smtClean="0"/>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147026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9286618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477300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36004681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32503919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7513594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347088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cs-C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5378716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6300620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2783470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8320" y="3950812"/>
            <a:ext cx="7486600" cy="1010543"/>
          </a:xfrm>
        </p:spPr>
        <p:txBody>
          <a:bodyPr wrap="square" lIns="0" tIns="0" rIns="0" bIns="0">
            <a:noAutofit/>
          </a:bodyPr>
          <a:lstStyle>
            <a:lvl1pPr algn="l">
              <a:lnSpc>
                <a:spcPts val="4400"/>
              </a:lnSpc>
              <a:defRPr sz="4000" b="1">
                <a:solidFill>
                  <a:schemeClr val="bg1"/>
                </a:solidFill>
              </a:defRPr>
            </a:lvl1pPr>
          </a:lstStyle>
          <a:p>
            <a:r>
              <a:rPr lang="en-US" dirty="0" smtClean="0"/>
              <a:t>Insert the title of your</a:t>
            </a:r>
            <a:br>
              <a:rPr lang="en-US" dirty="0" smtClean="0"/>
            </a:br>
            <a:r>
              <a:rPr lang="en-US" dirty="0" smtClean="0"/>
              <a:t>presentation here</a:t>
            </a:r>
            <a:endParaRPr lang="cs-CZ" dirty="0"/>
          </a:p>
        </p:txBody>
      </p:sp>
      <p:sp>
        <p:nvSpPr>
          <p:cNvPr id="3" name="Subtitle 2"/>
          <p:cNvSpPr>
            <a:spLocks noGrp="1"/>
          </p:cNvSpPr>
          <p:nvPr>
            <p:ph type="subTitle" idx="1" hasCustomPrompt="1"/>
          </p:nvPr>
        </p:nvSpPr>
        <p:spPr>
          <a:xfrm>
            <a:off x="944966" y="5157192"/>
            <a:ext cx="7848872" cy="432048"/>
          </a:xfrm>
        </p:spPr>
        <p:txBody>
          <a:bodyPr wrap="square" lIns="0" tIns="0" rIns="0" bIns="0">
            <a:noAutofit/>
          </a:bodyPr>
          <a:lstStyle>
            <a:lvl1pPr marL="0" indent="0" algn="l">
              <a:buNone/>
              <a:defRPr sz="23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your subtitle or main author’s name here</a:t>
            </a:r>
            <a:endParaRPr lang="cs-CZ" dirty="0"/>
          </a:p>
        </p:txBody>
      </p:sp>
    </p:spTree>
    <p:extLst>
      <p:ext uri="{BB962C8B-B14F-4D97-AF65-F5344CB8AC3E}">
        <p14:creationId xmlns:p14="http://schemas.microsoft.com/office/powerpoint/2010/main" val="2006043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2972744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54840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284786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257786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7646915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37273718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4603731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3616957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cs-C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6733736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18033072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4A7BE-56BD-4FD4-9571-3EA31545FFF0}" type="datetimeFigureOut">
              <a:rPr lang="cs-CZ" smtClean="0">
                <a:solidFill>
                  <a:prstClr val="black"/>
                </a:solidFill>
              </a:rPr>
              <a:pPr/>
              <a:t>20.6.2013</a:t>
            </a:fld>
            <a:endParaRPr lang="cs-CZ"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F0DFC0-4755-4724-8758-F9B344443C88}" type="slidenum">
              <a:rPr lang="cs-CZ" smtClean="0">
                <a:solidFill>
                  <a:prstClr val="black"/>
                </a:solidFill>
              </a:rPr>
              <a:pPr/>
              <a:t>‹#›</a:t>
            </a:fld>
            <a:endParaRPr lang="cs-CZ" dirty="0">
              <a:solidFill>
                <a:prstClr val="black"/>
              </a:solidFill>
            </a:endParaRPr>
          </a:p>
        </p:txBody>
      </p:sp>
    </p:spTree>
    <p:extLst>
      <p:ext uri="{BB962C8B-B14F-4D97-AF65-F5344CB8AC3E}">
        <p14:creationId xmlns:p14="http://schemas.microsoft.com/office/powerpoint/2010/main" val="80833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B6A2A-41A6-4C98-A4A3-663FE383DBB3}" type="datetimeFigureOut">
              <a:rPr lang="en-US" smtClean="0"/>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31DCE-0A0A-4356-A958-819389B1C923}" type="slidenum">
              <a:rPr lang="en-US" smtClean="0"/>
              <a:t>‹#›</a:t>
            </a:fld>
            <a:endParaRPr lang="en-US"/>
          </a:p>
        </p:txBody>
      </p:sp>
    </p:spTree>
    <p:extLst>
      <p:ext uri="{BB962C8B-B14F-4D97-AF65-F5344CB8AC3E}">
        <p14:creationId xmlns:p14="http://schemas.microsoft.com/office/powerpoint/2010/main" val="15102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B6A2A-41A6-4C98-A4A3-663FE383DBB3}" type="datetimeFigureOut">
              <a:rPr lang="en-US" smtClean="0"/>
              <a:t>6/20/2013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31DCE-0A0A-4356-A958-819389B1C923}" type="slidenum">
              <a:rPr lang="en-US" smtClean="0"/>
              <a:t>‹#›</a:t>
            </a:fld>
            <a:endParaRPr lang="en-US"/>
          </a:p>
        </p:txBody>
      </p:sp>
    </p:spTree>
    <p:extLst>
      <p:ext uri="{BB962C8B-B14F-4D97-AF65-F5344CB8AC3E}">
        <p14:creationId xmlns:p14="http://schemas.microsoft.com/office/powerpoint/2010/main" val="2670798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367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578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47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344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B6A2A-41A6-4C98-A4A3-663FE383DBB3}" type="datetimeFigureOut">
              <a:rPr lang="en-US" smtClean="0">
                <a:solidFill>
                  <a:prstClr val="black">
                    <a:tint val="75000"/>
                  </a:prstClr>
                </a:solidFill>
              </a:rPr>
              <a:pPr/>
              <a:t>6/20/2013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31DCE-0A0A-4356-A958-819389B1C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1913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576064"/>
          </a:xfrm>
          <a:prstGeom prst="rect">
            <a:avLst/>
          </a:prstGeom>
        </p:spPr>
        <p:txBody>
          <a:bodyPr vert="horz" lIns="0" tIns="0" rIns="0" bIns="0" rtlCol="0" anchor="t">
            <a:noAutofit/>
          </a:bodyPr>
          <a:lstStyle/>
          <a:p>
            <a:r>
              <a:rPr lang="en-US" smtClean="0"/>
              <a:t>Click to edit Master title style</a:t>
            </a:r>
            <a:endParaRPr lang="cs-C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Tree>
    <p:extLst>
      <p:ext uri="{BB962C8B-B14F-4D97-AF65-F5344CB8AC3E}">
        <p14:creationId xmlns:p14="http://schemas.microsoft.com/office/powerpoint/2010/main" val="16459367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3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576064"/>
          </a:xfrm>
          <a:prstGeom prst="rect">
            <a:avLst/>
          </a:prstGeom>
        </p:spPr>
        <p:txBody>
          <a:bodyPr vert="horz" lIns="0" tIns="0" rIns="0" bIns="0" rtlCol="0" anchor="t">
            <a:noAutofit/>
          </a:bodyPr>
          <a:lstStyle/>
          <a:p>
            <a:r>
              <a:rPr lang="en-US" smtClean="0"/>
              <a:t>Click to edit Master title style</a:t>
            </a:r>
            <a:endParaRPr lang="cs-C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Tree>
    <p:extLst>
      <p:ext uri="{BB962C8B-B14F-4D97-AF65-F5344CB8AC3E}">
        <p14:creationId xmlns:p14="http://schemas.microsoft.com/office/powerpoint/2010/main" val="22253401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3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9.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9.jp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devnet.kentico.com/Blogs/Thomas-Robbins.aspx" TargetMode="External"/><Relationship Id="rId13" Type="http://schemas.openxmlformats.org/officeDocument/2006/relationships/hyperlink" Target="https://www1.gotomeeting.com/register/595632009" TargetMode="External"/><Relationship Id="rId3" Type="http://schemas.openxmlformats.org/officeDocument/2006/relationships/hyperlink" Target="http://www.bitwizards.com/Home" TargetMode="External"/><Relationship Id="rId7" Type="http://schemas.openxmlformats.org/officeDocument/2006/relationships/hyperlink" Target="https://www1.gotomeeting.com/register/744432432" TargetMode="External"/><Relationship Id="rId12" Type="http://schemas.openxmlformats.org/officeDocument/2006/relationships/hyperlink" Target="http://devnet.kentico.com/Blogs/Dominik-Pinter.aspx" TargetMode="External"/><Relationship Id="rId2" Type="http://schemas.openxmlformats.org/officeDocument/2006/relationships/hyperlink" Target="http://www.bitwizards.com/Blogs/Vincent-Mayfield" TargetMode="External"/><Relationship Id="rId1" Type="http://schemas.openxmlformats.org/officeDocument/2006/relationships/slideLayout" Target="../slideLayouts/slideLayout69.xml"/><Relationship Id="rId6" Type="http://schemas.openxmlformats.org/officeDocument/2006/relationships/hyperlink" Target="http://www.bizstream.com/" TargetMode="External"/><Relationship Id="rId11" Type="http://schemas.openxmlformats.org/officeDocument/2006/relationships/hyperlink" Target="https://www1.gotomeeting.com/register/386845345" TargetMode="External"/><Relationship Id="rId5" Type="http://schemas.openxmlformats.org/officeDocument/2006/relationships/hyperlink" Target="http://www.mcbeev.com/" TargetMode="External"/><Relationship Id="rId15" Type="http://schemas.openxmlformats.org/officeDocument/2006/relationships/hyperlink" Target="https://www1.gotomeeting.com/register/670723552" TargetMode="External"/><Relationship Id="rId10" Type="http://schemas.openxmlformats.org/officeDocument/2006/relationships/hyperlink" Target="http://www.bitwizards.com/Blogs/Bryan-Soltis" TargetMode="External"/><Relationship Id="rId4" Type="http://schemas.openxmlformats.org/officeDocument/2006/relationships/hyperlink" Target="https://www1.gotomeeting.com/register/702391321" TargetMode="External"/><Relationship Id="rId9" Type="http://schemas.openxmlformats.org/officeDocument/2006/relationships/hyperlink" Target="https://www1.gotomeeting.com/register/782489681" TargetMode="External"/><Relationship Id="rId14" Type="http://schemas.openxmlformats.org/officeDocument/2006/relationships/hyperlink" Target="https://www1.gotomeeting.com/register/16678678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5.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jp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png"/><Relationship Id="rId5" Type="http://schemas.microsoft.com/office/2007/relationships/hdphoto" Target="../media/hdphoto2.wdp"/><Relationship Id="rId4" Type="http://schemas.openxmlformats.org/officeDocument/2006/relationships/image" Target="../media/image39.png"/><Relationship Id="rId9" Type="http://schemas.microsoft.com/office/2007/relationships/hdphoto" Target="../media/hdphoto4.wdp"/></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jp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71.png"/><Relationship Id="rId9"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4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8.png"/><Relationship Id="rId7"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77.png"/></Relationships>
</file>

<file path=ppt/slides/_rels/slide4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8.png"/><Relationship Id="rId7"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77.png"/><Relationship Id="rId4" Type="http://schemas.openxmlformats.org/officeDocument/2006/relationships/image" Target="../media/image79.png"/><Relationship Id="rId9"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1.png"/><Relationship Id="rId7"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77.png"/></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5.png"/><Relationship Id="rId7" Type="http://schemas.openxmlformats.org/officeDocument/2006/relationships/image" Target="../media/image87.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86.pn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9.png"/><Relationship Id="rId4" Type="http://schemas.openxmlformats.org/officeDocument/2006/relationships/image" Target="../media/image51.png"/><Relationship Id="rId9" Type="http://schemas.openxmlformats.org/officeDocument/2006/relationships/image" Target="../media/image92.png"/></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87.png"/><Relationship Id="rId4" Type="http://schemas.openxmlformats.org/officeDocument/2006/relationships/image" Target="../media/image93.png"/></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4.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8.png"/><Relationship Id="rId4" Type="http://schemas.openxmlformats.org/officeDocument/2006/relationships/image" Target="../media/image97.png"/></Relationships>
</file>

<file path=ppt/slides/_rels/slide5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95.png"/><Relationship Id="rId7" Type="http://schemas.openxmlformats.org/officeDocument/2006/relationships/image" Target="../media/image90.png"/><Relationship Id="rId12" Type="http://schemas.openxmlformats.org/officeDocument/2006/relationships/image" Target="../media/image101.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98.png"/><Relationship Id="rId5" Type="http://schemas.openxmlformats.org/officeDocument/2006/relationships/image" Target="../media/image99.png"/><Relationship Id="rId10" Type="http://schemas.openxmlformats.org/officeDocument/2006/relationships/image" Target="../media/image97.png"/><Relationship Id="rId4" Type="http://schemas.openxmlformats.org/officeDocument/2006/relationships/image" Target="../media/image94.png"/><Relationship Id="rId9" Type="http://schemas.openxmlformats.org/officeDocument/2006/relationships/image" Target="../media/image96.png"/></Relationships>
</file>

<file path=ppt/slides/_rels/slide59.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9.jp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8.xml"/><Relationship Id="rId1" Type="http://schemas.openxmlformats.org/officeDocument/2006/relationships/slideLayout" Target="../slideLayouts/slideLayout56.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9.xml"/><Relationship Id="rId1" Type="http://schemas.openxmlformats.org/officeDocument/2006/relationships/slideLayout" Target="../slideLayouts/slideLayout56.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67.xml"/><Relationship Id="rId4" Type="http://schemas.openxmlformats.org/officeDocument/2006/relationships/image" Target="../media/image115.png"/></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9.jpg"/><Relationship Id="rId7" Type="http://schemas.openxmlformats.org/officeDocument/2006/relationships/image" Target="../media/image119.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6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9.jpg"/><Relationship Id="rId7" Type="http://schemas.openxmlformats.org/officeDocument/2006/relationships/image" Target="../media/image119.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6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23.jpeg"/><Relationship Id="rId5" Type="http://schemas.openxmlformats.org/officeDocument/2006/relationships/image" Target="../media/image122.jpg"/><Relationship Id="rId4" Type="http://schemas.openxmlformats.org/officeDocument/2006/relationships/image" Target="../media/image121.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wmf"/><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wmf"/></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24.jpeg"/></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7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9.jpg"/><Relationship Id="rId7" Type="http://schemas.openxmlformats.org/officeDocument/2006/relationships/image" Target="../media/image127.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126.jpeg"/><Relationship Id="rId5" Type="http://schemas.openxmlformats.org/officeDocument/2006/relationships/image" Target="../media/image125.png"/><Relationship Id="rId4" Type="http://schemas.openxmlformats.org/officeDocument/2006/relationships/image" Target="../media/image11.png"/><Relationship Id="rId9" Type="http://schemas.openxmlformats.org/officeDocument/2006/relationships/image" Target="../media/image129.png"/></Relationships>
</file>

<file path=ppt/slides/_rels/slide74.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8" Type="http://schemas.openxmlformats.org/officeDocument/2006/relationships/hyperlink" Target="http://devnet.kentico.com/Blogs/Thomas-Robbins.aspx" TargetMode="External"/><Relationship Id="rId13" Type="http://schemas.openxmlformats.org/officeDocument/2006/relationships/hyperlink" Target="https://www1.gotomeeting.com/register/595632009" TargetMode="External"/><Relationship Id="rId3" Type="http://schemas.openxmlformats.org/officeDocument/2006/relationships/hyperlink" Target="http://www.bitwizards.com/Home" TargetMode="External"/><Relationship Id="rId7" Type="http://schemas.openxmlformats.org/officeDocument/2006/relationships/hyperlink" Target="https://www1.gotomeeting.com/register/744432432" TargetMode="External"/><Relationship Id="rId12" Type="http://schemas.openxmlformats.org/officeDocument/2006/relationships/hyperlink" Target="http://devnet.kentico.com/Blogs/Dominik-Pinter.aspx" TargetMode="External"/><Relationship Id="rId2" Type="http://schemas.openxmlformats.org/officeDocument/2006/relationships/hyperlink" Target="http://www.bitwizards.com/Blogs/Vincent-Mayfield" TargetMode="External"/><Relationship Id="rId1" Type="http://schemas.openxmlformats.org/officeDocument/2006/relationships/slideLayout" Target="../slideLayouts/slideLayout80.xml"/><Relationship Id="rId6" Type="http://schemas.openxmlformats.org/officeDocument/2006/relationships/hyperlink" Target="http://www.bizstream.com/" TargetMode="External"/><Relationship Id="rId11" Type="http://schemas.openxmlformats.org/officeDocument/2006/relationships/hyperlink" Target="https://www1.gotomeeting.com/register/386845345" TargetMode="External"/><Relationship Id="rId5" Type="http://schemas.openxmlformats.org/officeDocument/2006/relationships/hyperlink" Target="http://www.mcbeev.com/" TargetMode="External"/><Relationship Id="rId15" Type="http://schemas.openxmlformats.org/officeDocument/2006/relationships/hyperlink" Target="https://www1.gotomeeting.com/register/670723552" TargetMode="External"/><Relationship Id="rId10" Type="http://schemas.openxmlformats.org/officeDocument/2006/relationships/hyperlink" Target="http://www.bitwizards.com/Blogs/Bryan-Soltis" TargetMode="External"/><Relationship Id="rId4" Type="http://schemas.openxmlformats.org/officeDocument/2006/relationships/hyperlink" Target="https://www1.gotomeeting.com/register/702391321" TargetMode="External"/><Relationship Id="rId9" Type="http://schemas.openxmlformats.org/officeDocument/2006/relationships/hyperlink" Target="https://www1.gotomeeting.com/register/782489681" TargetMode="External"/><Relationship Id="rId14" Type="http://schemas.openxmlformats.org/officeDocument/2006/relationships/hyperlink" Target="https://www1.gotomeeting.com/register/16678678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457200" y="2362200"/>
            <a:ext cx="8153400" cy="2667000"/>
          </a:xfrm>
          <a:ln>
            <a:noFill/>
          </a:ln>
          <a:effectLst/>
        </p:spPr>
        <p:txBody>
          <a:bodyPr>
            <a:normAutofit/>
          </a:bodyPr>
          <a:lstStyle/>
          <a:p>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An Overview of Windows Azure</a:t>
            </a:r>
            <a:endParaRPr lang="en-US" sz="24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endParaRPr>
          </a:p>
          <a:p>
            <a:endParaRPr lang="en-US" sz="1600" dirty="0" smtClean="0">
              <a:solidFill>
                <a:schemeClr val="tx2">
                  <a:lumMod val="50000"/>
                </a:schemeClr>
              </a:solidFill>
              <a:latin typeface="Arial" pitchFamily="34" charset="0"/>
              <a:cs typeface="Arial" pitchFamily="34" charset="0"/>
            </a:endParaRPr>
          </a:p>
          <a:p>
            <a:endParaRPr lang="en-US" sz="1600" dirty="0">
              <a:solidFill>
                <a:schemeClr val="tx2">
                  <a:lumMod val="50000"/>
                </a:schemeClr>
              </a:solidFill>
              <a:latin typeface="Arial" pitchFamily="34" charset="0"/>
              <a:cs typeface="Arial" pitchFamily="34" charset="0"/>
            </a:endParaRPr>
          </a:p>
          <a:p>
            <a:endParaRPr lang="en-US" sz="1600" dirty="0" smtClean="0">
              <a:solidFill>
                <a:schemeClr val="tx2">
                  <a:lumMod val="50000"/>
                </a:schemeClr>
              </a:solidFill>
              <a:latin typeface="Arial" pitchFamily="34" charset="0"/>
              <a:cs typeface="Arial" pitchFamily="34" charset="0"/>
            </a:endParaRPr>
          </a:p>
          <a:p>
            <a:r>
              <a:rPr lang="en-US" sz="1600" dirty="0" smtClean="0">
                <a:solidFill>
                  <a:schemeClr val="tx2">
                    <a:lumMod val="50000"/>
                  </a:schemeClr>
                </a:solidFill>
                <a:latin typeface="Arial" pitchFamily="34" charset="0"/>
                <a:cs typeface="Arial" pitchFamily="34" charset="0"/>
              </a:rPr>
              <a:t>Presented by Vince Mayfield</a:t>
            </a:r>
          </a:p>
          <a:p>
            <a:r>
              <a:rPr lang="en-US" sz="1600" dirty="0" smtClean="0">
                <a:solidFill>
                  <a:schemeClr val="tx2">
                    <a:lumMod val="50000"/>
                  </a:schemeClr>
                </a:solidFill>
                <a:latin typeface="Arial" pitchFamily="34" charset="0"/>
                <a:cs typeface="Arial" pitchFamily="34" charset="0"/>
              </a:rPr>
              <a:t>CEO Bit-Wizards</a:t>
            </a:r>
          </a:p>
        </p:txBody>
      </p:sp>
      <p:cxnSp>
        <p:nvCxnSpPr>
          <p:cNvPr id="3" name="Straight Connector 2"/>
          <p:cNvCxnSpPr/>
          <p:nvPr/>
        </p:nvCxnSpPr>
        <p:spPr>
          <a:xfrm>
            <a:off x="1219200" y="3657600"/>
            <a:ext cx="693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56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Defining the Cloud</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6" name="TextBox 11"/>
          <p:cNvSpPr txBox="1">
            <a:spLocks noChangeArrowheads="1"/>
          </p:cNvSpPr>
          <p:nvPr/>
        </p:nvSpPr>
        <p:spPr bwMode="auto">
          <a:xfrm>
            <a:off x="5410200" y="1621418"/>
            <a:ext cx="2425665" cy="461665"/>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400" b="1" dirty="0" smtClean="0">
                <a:solidFill>
                  <a:schemeClr val="accent1">
                    <a:lumMod val="50000"/>
                  </a:schemeClr>
                </a:solidFill>
                <a:latin typeface="Arial" pitchFamily="34" charset="0"/>
                <a:cs typeface="Arial" pitchFamily="34" charset="0"/>
              </a:rPr>
              <a:t>Service Models</a:t>
            </a:r>
            <a:endParaRPr lang="en-US" sz="2400" b="1" dirty="0">
              <a:solidFill>
                <a:schemeClr val="accent1">
                  <a:lumMod val="50000"/>
                </a:schemeClr>
              </a:solidFill>
              <a:latin typeface="Arial" pitchFamily="34" charset="0"/>
              <a:cs typeface="Arial" pitchFamily="34" charset="0"/>
            </a:endParaRPr>
          </a:p>
        </p:txBody>
      </p:sp>
      <p:sp>
        <p:nvSpPr>
          <p:cNvPr id="7" name="TextBox 11"/>
          <p:cNvSpPr txBox="1">
            <a:spLocks noChangeArrowheads="1"/>
          </p:cNvSpPr>
          <p:nvPr/>
        </p:nvSpPr>
        <p:spPr bwMode="auto">
          <a:xfrm>
            <a:off x="1066800" y="1663205"/>
            <a:ext cx="3090911" cy="461665"/>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400" b="1" dirty="0" smtClean="0">
                <a:solidFill>
                  <a:schemeClr val="accent1">
                    <a:lumMod val="50000"/>
                  </a:schemeClr>
                </a:solidFill>
                <a:latin typeface="Arial" pitchFamily="34" charset="0"/>
                <a:cs typeface="Arial" pitchFamily="34" charset="0"/>
              </a:rPr>
              <a:t>Deployment Models</a:t>
            </a:r>
            <a:endParaRPr lang="en-US" sz="2400" b="1" dirty="0">
              <a:solidFill>
                <a:schemeClr val="accent1">
                  <a:lumMod val="50000"/>
                </a:schemeClr>
              </a:solidFill>
              <a:latin typeface="Arial" pitchFamily="34" charset="0"/>
              <a:cs typeface="Arial" pitchFamily="34" charset="0"/>
            </a:endParaRPr>
          </a:p>
        </p:txBody>
      </p:sp>
      <p:graphicFrame>
        <p:nvGraphicFramePr>
          <p:cNvPr id="10" name="Diagram 9"/>
          <p:cNvGraphicFramePr/>
          <p:nvPr>
            <p:extLst>
              <p:ext uri="{D42A27DB-BD31-4B8C-83A1-F6EECF244321}">
                <p14:modId xmlns:p14="http://schemas.microsoft.com/office/powerpoint/2010/main" val="3101744285"/>
              </p:ext>
            </p:extLst>
          </p:nvPr>
        </p:nvGraphicFramePr>
        <p:xfrm>
          <a:off x="4648200" y="2255601"/>
          <a:ext cx="4038600" cy="3002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1790826093"/>
              </p:ext>
            </p:extLst>
          </p:nvPr>
        </p:nvGraphicFramePr>
        <p:xfrm>
          <a:off x="731445" y="2362200"/>
          <a:ext cx="3761620" cy="2895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65228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14400" y="2971800"/>
            <a:ext cx="7391400" cy="838200"/>
          </a:xfrm>
        </p:spPr>
        <p:txBody>
          <a:bodyPr>
            <a:noAutofit/>
          </a:bodyPr>
          <a:lstStyle/>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Why The Cloud?</a:t>
            </a:r>
            <a:endParaRPr lang="en-US" sz="5400" b="1" spc="-150" dirty="0" smtClean="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948905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The Gartner Hype Cycle</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657350"/>
            <a:ext cx="6477000" cy="4210050"/>
          </a:xfrm>
          <a:prstGeom prst="rect">
            <a:avLst/>
          </a:prstGeom>
        </p:spPr>
      </p:pic>
    </p:spTree>
    <p:extLst>
      <p:ext uri="{BB962C8B-B14F-4D97-AF65-F5344CB8AC3E}">
        <p14:creationId xmlns:p14="http://schemas.microsoft.com/office/powerpoint/2010/main" val="1420295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fontScale="90000"/>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The 2011 Gartner Hype Cycle Report</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3" name="Subtitle 2"/>
          <p:cNvSpPr>
            <a:spLocks noGrp="1"/>
          </p:cNvSpPr>
          <p:nvPr>
            <p:ph type="subTitle" idx="1"/>
          </p:nvPr>
        </p:nvSpPr>
        <p:spPr>
          <a:xfrm>
            <a:off x="609600" y="1676400"/>
            <a:ext cx="8077200" cy="4038600"/>
          </a:xfrm>
        </p:spPr>
        <p:txBody>
          <a:bodyPr>
            <a:noAutofit/>
          </a:bodyPr>
          <a:lstStyle/>
          <a:p>
            <a:pPr>
              <a:buSzPct val="75000"/>
            </a:pPr>
            <a:r>
              <a:rPr lang="en-US" sz="2400" b="1" dirty="0" smtClean="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Gartner predicts that the most transformational technologies included in the Hype Cycle will be the following: </a:t>
            </a:r>
            <a:r>
              <a:rPr lang="en-US" sz="2400" b="1" dirty="0" smtClean="0">
                <a:solidFill>
                  <a:schemeClr val="accent1">
                    <a:lumMod val="50000"/>
                  </a:schemeClr>
                </a:solidFill>
                <a:latin typeface="Arial" pitchFamily="34" charset="0"/>
                <a:cs typeface="Arial" pitchFamily="34" charset="0"/>
              </a:rPr>
              <a:t>Virtualization</a:t>
            </a:r>
            <a:r>
              <a:rPr lang="en-US" sz="2400" dirty="0" smtClean="0">
                <a:solidFill>
                  <a:schemeClr val="accent1">
                    <a:lumMod val="50000"/>
                  </a:schemeClr>
                </a:solidFill>
                <a:latin typeface="Arial" pitchFamily="34" charset="0"/>
                <a:cs typeface="Arial" pitchFamily="34" charset="0"/>
              </a:rPr>
              <a:t>, </a:t>
            </a:r>
            <a:r>
              <a:rPr lang="en-US" sz="2400" b="1" dirty="0">
                <a:solidFill>
                  <a:schemeClr val="accent1">
                    <a:lumMod val="50000"/>
                  </a:schemeClr>
                </a:solidFill>
                <a:latin typeface="Arial" pitchFamily="34" charset="0"/>
                <a:cs typeface="Arial" pitchFamily="34" charset="0"/>
              </a:rPr>
              <a:t>Big Data</a:t>
            </a:r>
            <a:r>
              <a:rPr lang="en-US" sz="2400" dirty="0">
                <a:solidFill>
                  <a:schemeClr val="accent1">
                    <a:lumMod val="50000"/>
                  </a:schemeClr>
                </a:solidFill>
                <a:latin typeface="Arial" pitchFamily="34" charset="0"/>
                <a:cs typeface="Arial" pitchFamily="34" charset="0"/>
              </a:rPr>
              <a:t>, </a:t>
            </a:r>
            <a:r>
              <a:rPr lang="en-US" sz="2400" b="1" dirty="0">
                <a:solidFill>
                  <a:schemeClr val="accent1">
                    <a:lumMod val="50000"/>
                  </a:schemeClr>
                </a:solidFill>
                <a:latin typeface="Arial" pitchFamily="34" charset="0"/>
                <a:cs typeface="Arial" pitchFamily="34" charset="0"/>
              </a:rPr>
              <a:t>Cloud Advertising</a:t>
            </a:r>
            <a:r>
              <a:rPr lang="en-US" sz="2400" dirty="0">
                <a:solidFill>
                  <a:schemeClr val="accent1">
                    <a:lumMod val="50000"/>
                  </a:schemeClr>
                </a:solidFill>
                <a:latin typeface="Arial" pitchFamily="34" charset="0"/>
                <a:cs typeface="Arial" pitchFamily="34" charset="0"/>
              </a:rPr>
              <a:t>, </a:t>
            </a:r>
            <a:r>
              <a:rPr lang="en-US" sz="2400" b="1" dirty="0">
                <a:solidFill>
                  <a:schemeClr val="accent1">
                    <a:lumMod val="50000"/>
                  </a:schemeClr>
                </a:solidFill>
                <a:latin typeface="Arial" pitchFamily="34" charset="0"/>
                <a:cs typeface="Arial" pitchFamily="34" charset="0"/>
              </a:rPr>
              <a:t>Cloud Computing</a:t>
            </a:r>
            <a:r>
              <a:rPr lang="en-US" sz="2400" dirty="0">
                <a:solidFill>
                  <a:schemeClr val="accent1">
                    <a:lumMod val="50000"/>
                  </a:schemeClr>
                </a:solidFill>
                <a:latin typeface="Arial" pitchFamily="34" charset="0"/>
                <a:cs typeface="Arial" pitchFamily="34" charset="0"/>
              </a:rPr>
              <a:t>, </a:t>
            </a:r>
            <a:r>
              <a:rPr lang="en-US" sz="2400" b="1" dirty="0">
                <a:solidFill>
                  <a:schemeClr val="accent1">
                    <a:lumMod val="50000"/>
                  </a:schemeClr>
                </a:solidFill>
                <a:latin typeface="Arial" pitchFamily="34" charset="0"/>
                <a:cs typeface="Arial" pitchFamily="34" charset="0"/>
              </a:rPr>
              <a:t>Platform-as-a-Service (</a:t>
            </a:r>
            <a:r>
              <a:rPr lang="en-US" sz="2400" b="1" dirty="0" err="1">
                <a:solidFill>
                  <a:schemeClr val="accent1">
                    <a:lumMod val="50000"/>
                  </a:schemeClr>
                </a:solidFill>
                <a:latin typeface="Arial" pitchFamily="34" charset="0"/>
                <a:cs typeface="Arial" pitchFamily="34" charset="0"/>
              </a:rPr>
              <a:t>PaaS</a:t>
            </a:r>
            <a:r>
              <a:rPr lang="en-US" sz="2400" b="1" dirty="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 </a:t>
            </a:r>
            <a:r>
              <a:rPr lang="en-US" sz="2400" b="1" dirty="0" smtClean="0">
                <a:solidFill>
                  <a:schemeClr val="accent1">
                    <a:lumMod val="50000"/>
                  </a:schemeClr>
                </a:solidFill>
                <a:latin typeface="Arial" pitchFamily="34" charset="0"/>
                <a:cs typeface="Arial" pitchFamily="34" charset="0"/>
              </a:rPr>
              <a:t>Public </a:t>
            </a:r>
            <a:r>
              <a:rPr lang="en-US" sz="2400" b="1" dirty="0">
                <a:solidFill>
                  <a:schemeClr val="accent1">
                    <a:lumMod val="50000"/>
                  </a:schemeClr>
                </a:solidFill>
                <a:latin typeface="Arial" pitchFamily="34" charset="0"/>
                <a:cs typeface="Arial" pitchFamily="34" charset="0"/>
              </a:rPr>
              <a:t>Cloud </a:t>
            </a:r>
            <a:r>
              <a:rPr lang="en-US" sz="2400" b="1" dirty="0" smtClean="0">
                <a:solidFill>
                  <a:schemeClr val="accent1">
                    <a:lumMod val="50000"/>
                  </a:schemeClr>
                </a:solidFill>
                <a:latin typeface="Arial" pitchFamily="34" charset="0"/>
                <a:cs typeface="Arial" pitchFamily="34" charset="0"/>
              </a:rPr>
              <a:t>Computing</a:t>
            </a:r>
            <a:r>
              <a:rPr lang="en-US" sz="2400" dirty="0" smtClean="0">
                <a:solidFill>
                  <a:schemeClr val="accent1">
                    <a:lumMod val="50000"/>
                  </a:schemeClr>
                </a:solidFill>
                <a:latin typeface="Arial" pitchFamily="34" charset="0"/>
                <a:cs typeface="Arial" pitchFamily="34" charset="0"/>
              </a:rPr>
              <a:t>, and </a:t>
            </a:r>
            <a:r>
              <a:rPr lang="en-US" sz="2400" b="1" dirty="0" smtClean="0">
                <a:solidFill>
                  <a:schemeClr val="accent1">
                    <a:lumMod val="50000"/>
                  </a:schemeClr>
                </a:solidFill>
                <a:latin typeface="Arial" pitchFamily="34" charset="0"/>
                <a:cs typeface="Arial" pitchFamily="34" charset="0"/>
              </a:rPr>
              <a:t>Hybrid </a:t>
            </a:r>
            <a:r>
              <a:rPr lang="en-US" sz="2400" b="1" dirty="0">
                <a:solidFill>
                  <a:schemeClr val="accent1">
                    <a:lumMod val="50000"/>
                  </a:schemeClr>
                </a:solidFill>
                <a:latin typeface="Arial" pitchFamily="34" charset="0"/>
                <a:cs typeface="Arial" pitchFamily="34" charset="0"/>
              </a:rPr>
              <a:t>Cloud </a:t>
            </a:r>
            <a:r>
              <a:rPr lang="en-US" sz="2400" b="1" dirty="0" smtClean="0">
                <a:solidFill>
                  <a:schemeClr val="accent1">
                    <a:lumMod val="50000"/>
                  </a:schemeClr>
                </a:solidFill>
                <a:latin typeface="Arial" pitchFamily="34" charset="0"/>
                <a:cs typeface="Arial" pitchFamily="34" charset="0"/>
              </a:rPr>
              <a:t>Computing</a:t>
            </a:r>
            <a:r>
              <a:rPr lang="en-US" sz="2400" dirty="0" smtClean="0">
                <a:solidFill>
                  <a:schemeClr val="accent1">
                    <a:lumMod val="50000"/>
                  </a:schemeClr>
                </a:solidFill>
                <a:latin typeface="Arial" pitchFamily="34" charset="0"/>
                <a:cs typeface="Arial" pitchFamily="34" charset="0"/>
              </a:rPr>
              <a:t>.</a:t>
            </a:r>
            <a:r>
              <a:rPr lang="en-US" sz="2400" b="1" dirty="0" smtClean="0">
                <a:solidFill>
                  <a:schemeClr val="accent1">
                    <a:lumMod val="50000"/>
                  </a:schemeClr>
                </a:solidFill>
                <a:latin typeface="Arial" pitchFamily="34" charset="0"/>
                <a:cs typeface="Arial" pitchFamily="34" charset="0"/>
              </a:rPr>
              <a:t>“</a:t>
            </a:r>
          </a:p>
          <a:p>
            <a:pPr>
              <a:buSzPct val="75000"/>
            </a:pPr>
            <a:r>
              <a:rPr lang="en-US" sz="2400" b="1" dirty="0" smtClean="0">
                <a:solidFill>
                  <a:schemeClr val="accent1">
                    <a:lumMod val="50000"/>
                  </a:schemeClr>
                </a:solidFill>
                <a:latin typeface="Arial" pitchFamily="34" charset="0"/>
                <a:cs typeface="Arial" pitchFamily="34" charset="0"/>
              </a:rPr>
              <a:t/>
            </a:r>
            <a:br>
              <a:rPr lang="en-US" sz="2400" b="1" dirty="0" smtClean="0">
                <a:solidFill>
                  <a:schemeClr val="accent1">
                    <a:lumMod val="50000"/>
                  </a:schemeClr>
                </a:solidFill>
                <a:latin typeface="Arial" pitchFamily="34" charset="0"/>
                <a:cs typeface="Arial" pitchFamily="34" charset="0"/>
              </a:rPr>
            </a:br>
            <a:r>
              <a:rPr lang="en-US" sz="2400" b="1" dirty="0" smtClean="0">
                <a:solidFill>
                  <a:schemeClr val="accent1">
                    <a:lumMod val="50000"/>
                  </a:schemeClr>
                </a:solidFill>
                <a:latin typeface="Arial" pitchFamily="34" charset="0"/>
                <a:cs typeface="Arial" pitchFamily="34" charset="0"/>
              </a:rPr>
              <a:t>Gartner 2011 </a:t>
            </a:r>
            <a:r>
              <a:rPr lang="en-US" sz="2400" b="1" dirty="0">
                <a:solidFill>
                  <a:schemeClr val="accent1">
                    <a:lumMod val="50000"/>
                  </a:schemeClr>
                </a:solidFill>
                <a:latin typeface="Arial" pitchFamily="34" charset="0"/>
                <a:cs typeface="Arial" pitchFamily="34" charset="0"/>
              </a:rPr>
              <a:t>Hype Cycle Report</a:t>
            </a:r>
          </a:p>
        </p:txBody>
      </p:sp>
    </p:spTree>
    <p:extLst>
      <p:ext uri="{BB962C8B-B14F-4D97-AF65-F5344CB8AC3E}">
        <p14:creationId xmlns:p14="http://schemas.microsoft.com/office/powerpoint/2010/main" val="1072642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Cloud is Here &amp; Now</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3" name="Subtitle 2"/>
          <p:cNvSpPr>
            <a:spLocks noGrp="1"/>
          </p:cNvSpPr>
          <p:nvPr>
            <p:ph type="subTitle" idx="1"/>
          </p:nvPr>
        </p:nvSpPr>
        <p:spPr>
          <a:xfrm>
            <a:off x="609600" y="1676400"/>
            <a:ext cx="8077200" cy="4038600"/>
          </a:xfrm>
        </p:spPr>
        <p:txBody>
          <a:bodyPr>
            <a:noAutofit/>
          </a:bodyPr>
          <a:lstStyle/>
          <a:p>
            <a:pPr>
              <a:buSzPct val="75000"/>
            </a:pPr>
            <a:r>
              <a:rPr lang="en-US" sz="2000" dirty="0" smtClean="0">
                <a:solidFill>
                  <a:schemeClr val="accent1">
                    <a:lumMod val="50000"/>
                  </a:schemeClr>
                </a:solidFill>
                <a:latin typeface="Arial" pitchFamily="34" charset="0"/>
                <a:cs typeface="Arial" pitchFamily="34" charset="0"/>
              </a:rPr>
              <a:t>“Annually </a:t>
            </a:r>
            <a:r>
              <a:rPr lang="en-US" sz="2000" dirty="0">
                <a:solidFill>
                  <a:schemeClr val="accent1">
                    <a:lumMod val="50000"/>
                  </a:schemeClr>
                </a:solidFill>
                <a:latin typeface="Arial" pitchFamily="34" charset="0"/>
                <a:cs typeface="Arial" pitchFamily="34" charset="0"/>
              </a:rPr>
              <a:t>Microsoft invests approximately 9 Billion dollars in R&amp;D. </a:t>
            </a:r>
            <a:endParaRPr lang="en-US" sz="2000" dirty="0" smtClean="0">
              <a:solidFill>
                <a:schemeClr val="accent1">
                  <a:lumMod val="50000"/>
                </a:schemeClr>
              </a:solidFill>
              <a:latin typeface="Arial" pitchFamily="34" charset="0"/>
              <a:cs typeface="Arial" pitchFamily="34" charset="0"/>
            </a:endParaRPr>
          </a:p>
          <a:p>
            <a:pPr>
              <a:buSzPct val="75000"/>
            </a:pPr>
            <a:endParaRPr lang="en-US" sz="2000" dirty="0">
              <a:solidFill>
                <a:schemeClr val="accent1">
                  <a:lumMod val="50000"/>
                </a:schemeClr>
              </a:solidFill>
              <a:latin typeface="Arial" pitchFamily="34" charset="0"/>
              <a:cs typeface="Arial" pitchFamily="34" charset="0"/>
            </a:endParaRPr>
          </a:p>
          <a:p>
            <a:pPr>
              <a:buSzPct val="75000"/>
            </a:pPr>
            <a:r>
              <a:rPr lang="en-US" sz="2000" dirty="0" smtClean="0">
                <a:solidFill>
                  <a:schemeClr val="accent1">
                    <a:lumMod val="50000"/>
                  </a:schemeClr>
                </a:solidFill>
                <a:latin typeface="Arial" pitchFamily="34" charset="0"/>
                <a:cs typeface="Arial" pitchFamily="34" charset="0"/>
              </a:rPr>
              <a:t>As of 2012, 95</a:t>
            </a:r>
            <a:r>
              <a:rPr lang="en-US" sz="2000" dirty="0">
                <a:solidFill>
                  <a:schemeClr val="accent1">
                    <a:lumMod val="50000"/>
                  </a:schemeClr>
                </a:solidFill>
                <a:latin typeface="Arial" pitchFamily="34" charset="0"/>
                <a:cs typeface="Arial" pitchFamily="34" charset="0"/>
              </a:rPr>
              <a:t>% of Microsoft's 40,000 engineers </a:t>
            </a:r>
            <a:r>
              <a:rPr lang="en-US" sz="2000" dirty="0" smtClean="0">
                <a:solidFill>
                  <a:schemeClr val="accent1">
                    <a:lumMod val="50000"/>
                  </a:schemeClr>
                </a:solidFill>
                <a:latin typeface="Arial" pitchFamily="34" charset="0"/>
                <a:cs typeface="Arial" pitchFamily="34" charset="0"/>
              </a:rPr>
              <a:t>are working </a:t>
            </a:r>
            <a:r>
              <a:rPr lang="en-US" sz="2000" dirty="0">
                <a:solidFill>
                  <a:schemeClr val="accent1">
                    <a:lumMod val="50000"/>
                  </a:schemeClr>
                </a:solidFill>
                <a:latin typeface="Arial" pitchFamily="34" charset="0"/>
                <a:cs typeface="Arial" pitchFamily="34" charset="0"/>
              </a:rPr>
              <a:t>on new cloud applications and new cloud services. </a:t>
            </a:r>
            <a:endParaRPr lang="en-US" sz="2000" dirty="0" smtClean="0">
              <a:solidFill>
                <a:schemeClr val="accent1">
                  <a:lumMod val="50000"/>
                </a:schemeClr>
              </a:solidFill>
              <a:latin typeface="Arial" pitchFamily="34" charset="0"/>
              <a:cs typeface="Arial" pitchFamily="34" charset="0"/>
            </a:endParaRPr>
          </a:p>
          <a:p>
            <a:pPr>
              <a:buSzPct val="75000"/>
            </a:pPr>
            <a:endParaRPr lang="en-US" sz="2000" dirty="0">
              <a:solidFill>
                <a:schemeClr val="accent1">
                  <a:lumMod val="50000"/>
                </a:schemeClr>
              </a:solidFill>
              <a:latin typeface="Arial" pitchFamily="34" charset="0"/>
              <a:cs typeface="Arial" pitchFamily="34" charset="0"/>
            </a:endParaRPr>
          </a:p>
          <a:p>
            <a:pPr>
              <a:buSzPct val="75000"/>
            </a:pPr>
            <a:r>
              <a:rPr lang="en-US" sz="2000" dirty="0" smtClean="0">
                <a:solidFill>
                  <a:schemeClr val="accent1">
                    <a:lumMod val="50000"/>
                  </a:schemeClr>
                </a:solidFill>
                <a:latin typeface="Arial" pitchFamily="34" charset="0"/>
                <a:cs typeface="Arial" pitchFamily="34" charset="0"/>
              </a:rPr>
              <a:t>Technology </a:t>
            </a:r>
            <a:r>
              <a:rPr lang="en-US" sz="2000" dirty="0">
                <a:solidFill>
                  <a:schemeClr val="accent1">
                    <a:lumMod val="50000"/>
                  </a:schemeClr>
                </a:solidFill>
                <a:latin typeface="Arial" pitchFamily="34" charset="0"/>
                <a:cs typeface="Arial" pitchFamily="34" charset="0"/>
              </a:rPr>
              <a:t>leaders like Microsoft do not invest this heavily on technology that is a fad or has no real chance of succeeding</a:t>
            </a:r>
            <a:r>
              <a:rPr lang="en-US" sz="2000" dirty="0" smtClean="0">
                <a:solidFill>
                  <a:schemeClr val="accent1">
                    <a:lumMod val="50000"/>
                  </a:schemeClr>
                </a:solidFill>
                <a:latin typeface="Arial" pitchFamily="34" charset="0"/>
                <a:cs typeface="Arial" pitchFamily="34" charset="0"/>
              </a:rPr>
              <a:t>.”</a:t>
            </a:r>
          </a:p>
          <a:p>
            <a:pPr>
              <a:buSzPct val="75000"/>
            </a:pPr>
            <a:endParaRPr lang="en-US" sz="2000" dirty="0" smtClean="0">
              <a:solidFill>
                <a:schemeClr val="accent1">
                  <a:lumMod val="50000"/>
                </a:schemeClr>
              </a:solidFill>
              <a:latin typeface="Arial" pitchFamily="34" charset="0"/>
              <a:cs typeface="Arial" pitchFamily="34" charset="0"/>
            </a:endParaRPr>
          </a:p>
          <a:p>
            <a:pPr>
              <a:buSzPct val="75000"/>
            </a:pPr>
            <a:r>
              <a:rPr lang="en-US" sz="2000" dirty="0" smtClean="0">
                <a:solidFill>
                  <a:schemeClr val="accent1">
                    <a:lumMod val="50000"/>
                  </a:schemeClr>
                </a:solidFill>
                <a:latin typeface="Arial" pitchFamily="34" charset="0"/>
                <a:cs typeface="Arial" pitchFamily="34" charset="0"/>
              </a:rPr>
              <a:t>“The Cloud is fast </a:t>
            </a:r>
            <a:r>
              <a:rPr lang="en-US" sz="2000" dirty="0">
                <a:solidFill>
                  <a:schemeClr val="accent1">
                    <a:lumMod val="50000"/>
                  </a:schemeClr>
                </a:solidFill>
                <a:latin typeface="Arial" pitchFamily="34" charset="0"/>
                <a:cs typeface="Arial" pitchFamily="34" charset="0"/>
              </a:rPr>
              <a:t>changing the landscape of information technology and how businesses view and utilize IT </a:t>
            </a:r>
            <a:r>
              <a:rPr lang="en-US" sz="2000" dirty="0" smtClean="0">
                <a:solidFill>
                  <a:schemeClr val="accent1">
                    <a:lumMod val="50000"/>
                  </a:schemeClr>
                </a:solidFill>
                <a:latin typeface="Arial" pitchFamily="34" charset="0"/>
                <a:cs typeface="Arial" pitchFamily="34" charset="0"/>
              </a:rPr>
              <a:t>resources”</a:t>
            </a:r>
            <a:endParaRPr lang="en-US" sz="2000" dirty="0">
              <a:solidFill>
                <a:schemeClr val="accent1">
                  <a:lumMod val="50000"/>
                </a:schemeClr>
              </a:solidFill>
              <a:latin typeface="Arial" pitchFamily="34" charset="0"/>
              <a:cs typeface="Arial" pitchFamily="34" charset="0"/>
            </a:endParaRPr>
          </a:p>
          <a:p>
            <a:pPr>
              <a:buSzPct val="75000"/>
            </a:pPr>
            <a:r>
              <a:rPr lang="en-US" sz="2000" dirty="0">
                <a:solidFill>
                  <a:schemeClr val="accent1">
                    <a:lumMod val="50000"/>
                  </a:schemeClr>
                </a:solidFill>
                <a:latin typeface="Arial" pitchFamily="34" charset="0"/>
                <a:cs typeface="Arial" pitchFamily="34" charset="0"/>
              </a:rPr>
              <a:t> </a:t>
            </a:r>
            <a:r>
              <a:rPr lang="en-US" sz="2000" b="1" dirty="0" smtClean="0">
                <a:solidFill>
                  <a:schemeClr val="accent1">
                    <a:lumMod val="50000"/>
                  </a:schemeClr>
                </a:solidFill>
                <a:latin typeface="Arial" pitchFamily="34" charset="0"/>
                <a:cs typeface="Arial" pitchFamily="34" charset="0"/>
              </a:rPr>
              <a:t/>
            </a:r>
            <a:br>
              <a:rPr lang="en-US" sz="2000" b="1" dirty="0" smtClean="0">
                <a:solidFill>
                  <a:schemeClr val="accent1">
                    <a:lumMod val="50000"/>
                  </a:schemeClr>
                </a:solidFill>
                <a:latin typeface="Arial" pitchFamily="34" charset="0"/>
                <a:cs typeface="Arial" pitchFamily="34" charset="0"/>
              </a:rPr>
            </a:br>
            <a:r>
              <a:rPr lang="en-US" sz="2000" b="1" dirty="0" smtClean="0">
                <a:solidFill>
                  <a:schemeClr val="accent1">
                    <a:lumMod val="50000"/>
                  </a:schemeClr>
                </a:solidFill>
                <a:latin typeface="Arial" pitchFamily="34" charset="0"/>
                <a:cs typeface="Arial" pitchFamily="34" charset="0"/>
              </a:rPr>
              <a:t>Vince Mayfield</a:t>
            </a:r>
            <a:endParaRPr lang="en-US" sz="2000" b="1"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562172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Business Benefits of the Cloud</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3" name="Rectangle 2"/>
          <p:cNvSpPr/>
          <p:nvPr/>
        </p:nvSpPr>
        <p:spPr>
          <a:xfrm>
            <a:off x="685801" y="1600200"/>
            <a:ext cx="4038600" cy="4093428"/>
          </a:xfrm>
          <a:prstGeom prst="rect">
            <a:avLst/>
          </a:prstGeom>
        </p:spPr>
        <p:txBody>
          <a:bodyPr wrap="square">
            <a:spAutoFit/>
          </a:bodyPr>
          <a:lstStyle/>
          <a:p>
            <a:pPr>
              <a:spcBef>
                <a:spcPct val="20000"/>
              </a:spcBef>
              <a:buSzPct val="75000"/>
            </a:pPr>
            <a:r>
              <a:rPr lang="en-US" sz="2800" b="1" dirty="0" smtClean="0">
                <a:solidFill>
                  <a:schemeClr val="accent1">
                    <a:lumMod val="50000"/>
                  </a:schemeClr>
                </a:solidFill>
                <a:latin typeface="Arial" pitchFamily="34" charset="0"/>
                <a:cs typeface="Arial" pitchFamily="34" charset="0"/>
              </a:rPr>
              <a:t>Top </a:t>
            </a:r>
            <a:r>
              <a:rPr lang="en-US" sz="2800" b="1" dirty="0">
                <a:solidFill>
                  <a:schemeClr val="accent1">
                    <a:lumMod val="50000"/>
                  </a:schemeClr>
                </a:solidFill>
                <a:latin typeface="Arial" pitchFamily="34" charset="0"/>
                <a:cs typeface="Arial" pitchFamily="34" charset="0"/>
              </a:rPr>
              <a:t>five advantages of cloud computing:</a:t>
            </a:r>
            <a:r>
              <a:rPr lang="en-US" sz="2400" dirty="0">
                <a:solidFill>
                  <a:schemeClr val="accent1">
                    <a:lumMod val="50000"/>
                  </a:schemeClr>
                </a:solidFill>
                <a:latin typeface="Arial" pitchFamily="34" charset="0"/>
                <a:cs typeface="Arial" pitchFamily="34" charset="0"/>
              </a:rPr>
              <a:t> </a:t>
            </a:r>
          </a:p>
          <a:p>
            <a:pPr>
              <a:spcBef>
                <a:spcPct val="20000"/>
              </a:spcBef>
              <a:buSzPct val="75000"/>
            </a:pPr>
            <a:endParaRPr lang="en-US" sz="2000" dirty="0" smtClean="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000" dirty="0" smtClean="0">
                <a:solidFill>
                  <a:schemeClr val="accent1">
                    <a:lumMod val="50000"/>
                  </a:schemeClr>
                </a:solidFill>
                <a:latin typeface="Arial" pitchFamily="34" charset="0"/>
                <a:cs typeface="Arial" pitchFamily="34" charset="0"/>
              </a:rPr>
              <a:t>Pay </a:t>
            </a:r>
            <a:r>
              <a:rPr lang="en-US" sz="2000" dirty="0">
                <a:solidFill>
                  <a:schemeClr val="accent1">
                    <a:lumMod val="50000"/>
                  </a:schemeClr>
                </a:solidFill>
                <a:latin typeface="Arial" pitchFamily="34" charset="0"/>
                <a:cs typeface="Arial" pitchFamily="34" charset="0"/>
              </a:rPr>
              <a:t>only for what you </a:t>
            </a:r>
            <a:r>
              <a:rPr lang="en-US" sz="2000" dirty="0" smtClean="0">
                <a:solidFill>
                  <a:schemeClr val="accent1">
                    <a:lumMod val="50000"/>
                  </a:schemeClr>
                </a:solidFill>
                <a:latin typeface="Arial" pitchFamily="34" charset="0"/>
                <a:cs typeface="Arial" pitchFamily="34" charset="0"/>
              </a:rPr>
              <a:t>use</a:t>
            </a:r>
            <a:endParaRPr lang="en-US" sz="2000" dirty="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000" dirty="0" smtClean="0">
                <a:solidFill>
                  <a:schemeClr val="accent1">
                    <a:lumMod val="50000"/>
                  </a:schemeClr>
                </a:solidFill>
                <a:latin typeface="Arial" pitchFamily="34" charset="0"/>
                <a:cs typeface="Arial" pitchFamily="34" charset="0"/>
              </a:rPr>
              <a:t>Easy/fast </a:t>
            </a:r>
            <a:r>
              <a:rPr lang="en-US" sz="2000" dirty="0">
                <a:solidFill>
                  <a:schemeClr val="accent1">
                    <a:lumMod val="50000"/>
                  </a:schemeClr>
                </a:solidFill>
                <a:latin typeface="Arial" pitchFamily="34" charset="0"/>
                <a:cs typeface="Arial" pitchFamily="34" charset="0"/>
              </a:rPr>
              <a:t>deployment to end </a:t>
            </a:r>
            <a:r>
              <a:rPr lang="en-US" sz="2000" dirty="0" smtClean="0">
                <a:solidFill>
                  <a:schemeClr val="accent1">
                    <a:lumMod val="50000"/>
                  </a:schemeClr>
                </a:solidFill>
                <a:latin typeface="Arial" pitchFamily="34" charset="0"/>
                <a:cs typeface="Arial" pitchFamily="34" charset="0"/>
              </a:rPr>
              <a:t>users </a:t>
            </a:r>
            <a:endParaRPr lang="en-US" sz="2000" dirty="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000" dirty="0" smtClean="0">
                <a:solidFill>
                  <a:schemeClr val="accent1">
                    <a:lumMod val="50000"/>
                  </a:schemeClr>
                </a:solidFill>
                <a:latin typeface="Arial" pitchFamily="34" charset="0"/>
                <a:cs typeface="Arial" pitchFamily="34" charset="0"/>
              </a:rPr>
              <a:t>Monthly payments</a:t>
            </a:r>
            <a:endParaRPr lang="en-US" sz="2000" dirty="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000" dirty="0" smtClean="0">
                <a:solidFill>
                  <a:schemeClr val="accent1">
                    <a:lumMod val="50000"/>
                  </a:schemeClr>
                </a:solidFill>
                <a:latin typeface="Arial" pitchFamily="34" charset="0"/>
                <a:cs typeface="Arial" pitchFamily="34" charset="0"/>
              </a:rPr>
              <a:t>Encourages </a:t>
            </a:r>
            <a:r>
              <a:rPr lang="en-US" sz="2000" dirty="0">
                <a:solidFill>
                  <a:schemeClr val="accent1">
                    <a:lumMod val="50000"/>
                  </a:schemeClr>
                </a:solidFill>
                <a:latin typeface="Arial" pitchFamily="34" charset="0"/>
                <a:cs typeface="Arial" pitchFamily="34" charset="0"/>
              </a:rPr>
              <a:t>standard </a:t>
            </a:r>
            <a:r>
              <a:rPr lang="en-US" sz="2000" dirty="0" smtClean="0">
                <a:solidFill>
                  <a:schemeClr val="accent1">
                    <a:lumMod val="50000"/>
                  </a:schemeClr>
                </a:solidFill>
                <a:latin typeface="Arial" pitchFamily="34" charset="0"/>
                <a:cs typeface="Arial" pitchFamily="34" charset="0"/>
              </a:rPr>
              <a:t>systems </a:t>
            </a:r>
            <a:endParaRPr lang="en-US" sz="2000" dirty="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000" dirty="0" smtClean="0">
                <a:solidFill>
                  <a:schemeClr val="accent1">
                    <a:lumMod val="50000"/>
                  </a:schemeClr>
                </a:solidFill>
                <a:latin typeface="Arial" pitchFamily="34" charset="0"/>
                <a:cs typeface="Arial" pitchFamily="34" charset="0"/>
              </a:rPr>
              <a:t>Requires </a:t>
            </a:r>
            <a:r>
              <a:rPr lang="en-US" sz="2000" dirty="0">
                <a:solidFill>
                  <a:schemeClr val="accent1">
                    <a:lumMod val="50000"/>
                  </a:schemeClr>
                </a:solidFill>
                <a:latin typeface="Arial" pitchFamily="34" charset="0"/>
                <a:cs typeface="Arial" pitchFamily="34" charset="0"/>
              </a:rPr>
              <a:t>less in-house staff, </a:t>
            </a:r>
            <a:r>
              <a:rPr lang="en-US" sz="2000" dirty="0" smtClean="0">
                <a:solidFill>
                  <a:schemeClr val="accent1">
                    <a:lumMod val="50000"/>
                  </a:schemeClr>
                </a:solidFill>
                <a:latin typeface="Arial" pitchFamily="34" charset="0"/>
                <a:cs typeface="Arial" pitchFamily="34" charset="0"/>
              </a:rPr>
              <a:t>costs</a:t>
            </a:r>
            <a:endParaRPr lang="en-US" sz="2000" dirty="0">
              <a:solidFill>
                <a:schemeClr val="accent1">
                  <a:lumMod val="50000"/>
                </a:schemeClr>
              </a:solidFill>
              <a:latin typeface="Arial" pitchFamily="34" charset="0"/>
              <a:cs typeface="Arial" pitchFamily="34" charset="0"/>
            </a:endParaRPr>
          </a:p>
        </p:txBody>
      </p:sp>
      <p:pic>
        <p:nvPicPr>
          <p:cNvPr id="6146" name="Picture 2" descr="C:\Users\mayfieldv\Desktop\Current\CloudImages\iStock_000018174960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520" y="2208483"/>
            <a:ext cx="4022280" cy="30167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75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Chief Objections to the Cloud</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3" name="Rectangle 2"/>
          <p:cNvSpPr/>
          <p:nvPr/>
        </p:nvSpPr>
        <p:spPr>
          <a:xfrm>
            <a:off x="685801" y="1600200"/>
            <a:ext cx="4038600" cy="2431435"/>
          </a:xfrm>
          <a:prstGeom prst="rect">
            <a:avLst/>
          </a:prstGeom>
        </p:spPr>
        <p:txBody>
          <a:bodyPr wrap="square">
            <a:spAutoFit/>
          </a:bodyPr>
          <a:lstStyle/>
          <a:p>
            <a:pPr>
              <a:spcBef>
                <a:spcPct val="20000"/>
              </a:spcBef>
              <a:buSzPct val="75000"/>
            </a:pPr>
            <a:r>
              <a:rPr lang="en-US" sz="2800" b="1" dirty="0" smtClean="0">
                <a:solidFill>
                  <a:schemeClr val="accent1">
                    <a:lumMod val="50000"/>
                  </a:schemeClr>
                </a:solidFill>
                <a:latin typeface="Arial" pitchFamily="34" charset="0"/>
                <a:cs typeface="Arial" pitchFamily="34" charset="0"/>
              </a:rPr>
              <a:t>Top Objections to the Cloud:</a:t>
            </a:r>
            <a:r>
              <a:rPr lang="en-US"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a:p>
            <a:pPr>
              <a:spcBef>
                <a:spcPct val="20000"/>
              </a:spcBef>
              <a:buSzPct val="75000"/>
            </a:pPr>
            <a:endParaRPr lang="en-US" sz="2000" dirty="0" smtClean="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000" dirty="0" smtClean="0">
                <a:solidFill>
                  <a:schemeClr val="accent1">
                    <a:lumMod val="50000"/>
                  </a:schemeClr>
                </a:solidFill>
                <a:latin typeface="Arial" pitchFamily="34" charset="0"/>
                <a:cs typeface="Arial" pitchFamily="34" charset="0"/>
              </a:rPr>
              <a:t>Compliance Issues</a:t>
            </a:r>
            <a:endParaRPr lang="en-US" sz="2000" dirty="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000" dirty="0" smtClean="0">
                <a:solidFill>
                  <a:schemeClr val="accent1">
                    <a:lumMod val="50000"/>
                  </a:schemeClr>
                </a:solidFill>
                <a:latin typeface="Arial" pitchFamily="34" charset="0"/>
                <a:cs typeface="Arial" pitchFamily="34" charset="0"/>
              </a:rPr>
              <a:t>Security</a:t>
            </a:r>
            <a:endParaRPr lang="en-US" sz="2000" dirty="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000" dirty="0" smtClean="0">
                <a:solidFill>
                  <a:schemeClr val="accent1">
                    <a:lumMod val="50000"/>
                  </a:schemeClr>
                </a:solidFill>
                <a:latin typeface="Arial" pitchFamily="34" charset="0"/>
                <a:cs typeface="Arial" pitchFamily="34" charset="0"/>
              </a:rPr>
              <a:t>Control</a:t>
            </a:r>
            <a:endParaRPr lang="en-US" sz="2000" dirty="0">
              <a:solidFill>
                <a:schemeClr val="accent1">
                  <a:lumMod val="50000"/>
                </a:schemeClr>
              </a:solidFill>
              <a:latin typeface="Arial" pitchFamily="34" charset="0"/>
              <a:cs typeface="Arial" pitchFamily="34" charset="0"/>
            </a:endParaRPr>
          </a:p>
        </p:txBody>
      </p:sp>
      <p:pic>
        <p:nvPicPr>
          <p:cNvPr id="7170" name="Picture 2" descr="C:\Users\mayfieldv\Desktop\Current\CloudImages\HiRes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752600"/>
            <a:ext cx="4254518" cy="38528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114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What’s the Real Issue?</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3" name="Rectangle 2"/>
          <p:cNvSpPr/>
          <p:nvPr/>
        </p:nvSpPr>
        <p:spPr>
          <a:xfrm>
            <a:off x="685801" y="1600200"/>
            <a:ext cx="3505199" cy="3108543"/>
          </a:xfrm>
          <a:prstGeom prst="rect">
            <a:avLst/>
          </a:prstGeom>
        </p:spPr>
        <p:txBody>
          <a:bodyPr wrap="square">
            <a:spAutoFit/>
          </a:bodyPr>
          <a:lstStyle/>
          <a:p>
            <a:pPr>
              <a:spcBef>
                <a:spcPct val="20000"/>
              </a:spcBef>
              <a:buSzPct val="75000"/>
            </a:pPr>
            <a:r>
              <a:rPr lang="en-US" sz="2800" b="1" dirty="0" smtClean="0">
                <a:solidFill>
                  <a:schemeClr val="accent1">
                    <a:lumMod val="50000"/>
                  </a:schemeClr>
                </a:solidFill>
                <a:latin typeface="Arial" pitchFamily="34" charset="0"/>
                <a:cs typeface="Arial" pitchFamily="34" charset="0"/>
              </a:rPr>
              <a:t>Underlying Issues:</a:t>
            </a:r>
            <a:r>
              <a:rPr lang="en-US"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a:p>
            <a:pPr>
              <a:spcBef>
                <a:spcPct val="20000"/>
              </a:spcBef>
              <a:buSzPct val="75000"/>
            </a:pPr>
            <a:endParaRPr lang="en-US" sz="2000" dirty="0" smtClean="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400" dirty="0" smtClean="0">
                <a:solidFill>
                  <a:schemeClr val="accent1">
                    <a:lumMod val="50000"/>
                  </a:schemeClr>
                </a:solidFill>
                <a:latin typeface="Arial" pitchFamily="34" charset="0"/>
                <a:cs typeface="Arial" pitchFamily="34" charset="0"/>
              </a:rPr>
              <a:t>Fear</a:t>
            </a:r>
            <a:endParaRPr lang="en-US" sz="2400" dirty="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400" dirty="0" smtClean="0">
                <a:solidFill>
                  <a:schemeClr val="accent1">
                    <a:lumMod val="50000"/>
                  </a:schemeClr>
                </a:solidFill>
                <a:latin typeface="Arial" pitchFamily="34" charset="0"/>
                <a:cs typeface="Arial" pitchFamily="34" charset="0"/>
              </a:rPr>
              <a:t>Need to Own Stuff</a:t>
            </a:r>
            <a:endParaRPr lang="en-US" sz="2400" dirty="0">
              <a:solidFill>
                <a:schemeClr val="accent1">
                  <a:lumMod val="50000"/>
                </a:schemeClr>
              </a:solidFill>
              <a:latin typeface="Arial" pitchFamily="34" charset="0"/>
              <a:cs typeface="Arial" pitchFamily="34" charset="0"/>
            </a:endParaRPr>
          </a:p>
          <a:p>
            <a:pPr marL="457200" indent="-457200">
              <a:spcBef>
                <a:spcPct val="20000"/>
              </a:spcBef>
              <a:buSzPct val="75000"/>
              <a:buFont typeface="+mj-lt"/>
              <a:buAutoNum type="arabicPeriod"/>
            </a:pPr>
            <a:r>
              <a:rPr lang="en-US" sz="2400" dirty="0" smtClean="0">
                <a:solidFill>
                  <a:schemeClr val="accent1">
                    <a:lumMod val="50000"/>
                  </a:schemeClr>
                </a:solidFill>
                <a:latin typeface="Arial" pitchFamily="34" charset="0"/>
                <a:cs typeface="Arial" pitchFamily="34" charset="0"/>
              </a:rPr>
              <a:t>Control</a:t>
            </a:r>
          </a:p>
          <a:p>
            <a:pPr marL="457200" indent="-457200">
              <a:spcBef>
                <a:spcPct val="20000"/>
              </a:spcBef>
              <a:buSzPct val="75000"/>
              <a:buFont typeface="+mj-lt"/>
              <a:buAutoNum type="arabicPeriod"/>
            </a:pPr>
            <a:r>
              <a:rPr lang="en-US" sz="2400" dirty="0" smtClean="0">
                <a:solidFill>
                  <a:schemeClr val="accent1">
                    <a:lumMod val="50000"/>
                  </a:schemeClr>
                </a:solidFill>
                <a:latin typeface="Arial" pitchFamily="34" charset="0"/>
                <a:cs typeface="Arial" pitchFamily="34" charset="0"/>
              </a:rPr>
              <a:t>Change</a:t>
            </a:r>
          </a:p>
          <a:p>
            <a:pPr marL="457200" indent="-457200">
              <a:spcBef>
                <a:spcPct val="20000"/>
              </a:spcBef>
              <a:buSzPct val="75000"/>
              <a:buFont typeface="+mj-lt"/>
              <a:buAutoNum type="arabicPeriod"/>
            </a:pPr>
            <a:r>
              <a:rPr lang="en-US" sz="2400" dirty="0" smtClean="0">
                <a:solidFill>
                  <a:schemeClr val="accent1">
                    <a:lumMod val="50000"/>
                  </a:schemeClr>
                </a:solidFill>
                <a:latin typeface="Arial" pitchFamily="34" charset="0"/>
                <a:cs typeface="Arial" pitchFamily="34" charset="0"/>
              </a:rPr>
              <a:t>Perceived Risk</a:t>
            </a:r>
            <a:endParaRPr lang="en-US" sz="2400" dirty="0">
              <a:solidFill>
                <a:schemeClr val="accent1">
                  <a:lumMod val="50000"/>
                </a:schemeClr>
              </a:solidFill>
              <a:latin typeface="Arial" pitchFamily="34" charset="0"/>
              <a:cs typeface="Arial" pitchFamily="34" charset="0"/>
            </a:endParaRPr>
          </a:p>
        </p:txBody>
      </p:sp>
      <p:pic>
        <p:nvPicPr>
          <p:cNvPr id="8194" name="Picture 2" descr="C:\Users\mayfieldv\Desktop\Current\CloudImages\iStock_000015202734X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965433"/>
            <a:ext cx="4968275" cy="329796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230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Business Benefits of the Cloud</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75" name="Rectangle 74"/>
          <p:cNvSpPr/>
          <p:nvPr/>
        </p:nvSpPr>
        <p:spPr>
          <a:xfrm>
            <a:off x="0" y="1917008"/>
            <a:ext cx="9144000" cy="34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76" name="TextBox 75"/>
          <p:cNvSpPr txBox="1"/>
          <p:nvPr/>
        </p:nvSpPr>
        <p:spPr>
          <a:xfrm>
            <a:off x="2623422" y="1662214"/>
            <a:ext cx="3456203" cy="338554"/>
          </a:xfrm>
          <a:prstGeom prst="rect">
            <a:avLst/>
          </a:prstGeom>
          <a:noFill/>
        </p:spPr>
        <p:txBody>
          <a:bodyPr wrap="none" rtlCol="0">
            <a:spAutoFit/>
          </a:bodyPr>
          <a:lstStyle/>
          <a:p>
            <a:r>
              <a:rPr lang="en-US" sz="1600" b="1" dirty="0" smtClean="0">
                <a:solidFill>
                  <a:srgbClr val="1F497D"/>
                </a:solidFill>
              </a:rPr>
              <a:t>YOU COULD ACHIEVE THESE BENEFITS:</a:t>
            </a:r>
            <a:endParaRPr lang="en-US" sz="1600" b="1" dirty="0">
              <a:solidFill>
                <a:srgbClr val="1F497D"/>
              </a:solidFill>
            </a:endParaRPr>
          </a:p>
        </p:txBody>
      </p:sp>
      <p:grpSp>
        <p:nvGrpSpPr>
          <p:cNvPr id="77" name="Group 45"/>
          <p:cNvGrpSpPr/>
          <p:nvPr/>
        </p:nvGrpSpPr>
        <p:grpSpPr>
          <a:xfrm>
            <a:off x="1652588" y="2267254"/>
            <a:ext cx="1366837" cy="1502569"/>
            <a:chOff x="2289969" y="1165225"/>
            <a:chExt cx="1366837" cy="2003425"/>
          </a:xfrm>
        </p:grpSpPr>
        <p:sp>
          <p:nvSpPr>
            <p:cNvPr id="78" name="Rectangle 77"/>
            <p:cNvSpPr/>
            <p:nvPr/>
          </p:nvSpPr>
          <p:spPr>
            <a:xfrm>
              <a:off x="2289969" y="1165225"/>
              <a:ext cx="1366837" cy="2003425"/>
            </a:xfrm>
            <a:prstGeom prst="rect">
              <a:avLst/>
            </a:prstGeom>
            <a:solidFill>
              <a:srgbClr val="07B2DD"/>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1200" b="1" dirty="0" smtClean="0">
                  <a:solidFill>
                    <a:prstClr val="white"/>
                  </a:solidFill>
                  <a:latin typeface="Segoe" pitchFamily="34" charset="0"/>
                  <a:ea typeface="MS PGothic" pitchFamily="34" charset="-128"/>
                </a:rPr>
                <a:t>REDUCED </a:t>
              </a:r>
            </a:p>
            <a:p>
              <a:pPr algn="ctr"/>
              <a:r>
                <a:rPr lang="en-US" sz="1200" b="1" dirty="0" smtClean="0">
                  <a:solidFill>
                    <a:prstClr val="white"/>
                  </a:solidFill>
                  <a:latin typeface="Segoe" pitchFamily="34" charset="0"/>
                  <a:ea typeface="MS PGothic" pitchFamily="34" charset="-128"/>
                </a:rPr>
                <a:t>COSTS</a:t>
              </a:r>
            </a:p>
          </p:txBody>
        </p:sp>
        <p:pic>
          <p:nvPicPr>
            <p:cNvPr id="79" name="Picture 30" descr="Reduced-Cost.png"/>
            <p:cNvPicPr>
              <a:picLocks noChangeAspect="1"/>
            </p:cNvPicPr>
            <p:nvPr/>
          </p:nvPicPr>
          <p:blipFill>
            <a:blip r:embed="rId4" cstate="print"/>
            <a:srcRect l="10599" r="12095"/>
            <a:stretch>
              <a:fillRect/>
            </a:stretch>
          </p:blipFill>
          <p:spPr bwMode="auto">
            <a:xfrm>
              <a:off x="2464067" y="1272088"/>
              <a:ext cx="981777" cy="1270000"/>
            </a:xfrm>
            <a:prstGeom prst="rect">
              <a:avLst/>
            </a:prstGeom>
            <a:noFill/>
            <a:ln w="9525">
              <a:noFill/>
              <a:miter lim="800000"/>
              <a:headEnd/>
              <a:tailEnd/>
            </a:ln>
          </p:spPr>
        </p:pic>
      </p:grpSp>
      <p:grpSp>
        <p:nvGrpSpPr>
          <p:cNvPr id="80" name="Group 50"/>
          <p:cNvGrpSpPr/>
          <p:nvPr/>
        </p:nvGrpSpPr>
        <p:grpSpPr>
          <a:xfrm>
            <a:off x="3141663" y="2263683"/>
            <a:ext cx="1365250" cy="1502569"/>
            <a:chOff x="3893344" y="1173163"/>
            <a:chExt cx="1365250" cy="2003425"/>
          </a:xfrm>
        </p:grpSpPr>
        <p:sp>
          <p:nvSpPr>
            <p:cNvPr id="81" name="Rectangle 80"/>
            <p:cNvSpPr/>
            <p:nvPr/>
          </p:nvSpPr>
          <p:spPr>
            <a:xfrm>
              <a:off x="3893344" y="1173163"/>
              <a:ext cx="1365250" cy="2003425"/>
            </a:xfrm>
            <a:prstGeom prst="rect">
              <a:avLst/>
            </a:prstGeom>
            <a:solidFill>
              <a:srgbClr val="009DD2"/>
            </a:solidFill>
            <a:ln>
              <a:noFill/>
            </a:ln>
            <a:effectLst/>
          </p:spPr>
          <p:style>
            <a:lnRef idx="1">
              <a:schemeClr val="accent1"/>
            </a:lnRef>
            <a:fillRef idx="3">
              <a:schemeClr val="accent1"/>
            </a:fillRef>
            <a:effectRef idx="2">
              <a:schemeClr val="accent1"/>
            </a:effectRef>
            <a:fontRef idx="minor">
              <a:schemeClr val="lt1"/>
            </a:fontRef>
          </p:style>
          <p:txBody>
            <a:bodyPr bIns="0" anchor="b"/>
            <a:lstStyle/>
            <a:p>
              <a:pPr algn="ctr"/>
              <a:r>
                <a:rPr lang="en-US" sz="1200" b="1" dirty="0" smtClean="0">
                  <a:solidFill>
                    <a:prstClr val="white"/>
                  </a:solidFill>
                  <a:latin typeface="Segoe" pitchFamily="34" charset="0"/>
                  <a:ea typeface="MS PGothic" pitchFamily="34" charset="-128"/>
                </a:rPr>
                <a:t>FLEXIBILITY</a:t>
              </a:r>
            </a:p>
            <a:p>
              <a:pPr algn="ctr"/>
              <a:endParaRPr lang="en-US" sz="1200" b="1" dirty="0" smtClean="0">
                <a:solidFill>
                  <a:prstClr val="white"/>
                </a:solidFill>
                <a:latin typeface="Segoe" pitchFamily="34" charset="0"/>
                <a:ea typeface="MS PGothic" pitchFamily="34" charset="-128"/>
              </a:endParaRPr>
            </a:p>
          </p:txBody>
        </p:sp>
        <p:pic>
          <p:nvPicPr>
            <p:cNvPr id="82" name="Picture 36" descr="flexibility.png"/>
            <p:cNvPicPr>
              <a:picLocks noChangeAspect="1"/>
            </p:cNvPicPr>
            <p:nvPr/>
          </p:nvPicPr>
          <p:blipFill>
            <a:blip r:embed="rId5" cstate="print"/>
            <a:srcRect l="8323" t="7976" r="6375" b="6839"/>
            <a:stretch>
              <a:fillRect/>
            </a:stretch>
          </p:blipFill>
          <p:spPr bwMode="auto">
            <a:xfrm>
              <a:off x="4090737" y="1443789"/>
              <a:ext cx="981777" cy="981777"/>
            </a:xfrm>
            <a:prstGeom prst="rect">
              <a:avLst/>
            </a:prstGeom>
            <a:noFill/>
            <a:ln w="9525">
              <a:noFill/>
              <a:miter lim="800000"/>
              <a:headEnd/>
              <a:tailEnd/>
            </a:ln>
          </p:spPr>
        </p:pic>
      </p:grpSp>
      <p:grpSp>
        <p:nvGrpSpPr>
          <p:cNvPr id="83" name="Group 57"/>
          <p:cNvGrpSpPr/>
          <p:nvPr/>
        </p:nvGrpSpPr>
        <p:grpSpPr>
          <a:xfrm>
            <a:off x="6126163" y="2269210"/>
            <a:ext cx="1365250" cy="1502569"/>
            <a:chOff x="2293144" y="3433763"/>
            <a:chExt cx="1365250" cy="2003425"/>
          </a:xfrm>
        </p:grpSpPr>
        <p:sp>
          <p:nvSpPr>
            <p:cNvPr id="84" name="Rectangle 83"/>
            <p:cNvSpPr/>
            <p:nvPr/>
          </p:nvSpPr>
          <p:spPr>
            <a:xfrm>
              <a:off x="2293144" y="3433763"/>
              <a:ext cx="1365250" cy="2003425"/>
            </a:xfrm>
            <a:prstGeom prst="rect">
              <a:avLst/>
            </a:prstGeom>
            <a:solidFill>
              <a:srgbClr val="1AB3DD"/>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1200" b="1" dirty="0" smtClean="0">
                  <a:solidFill>
                    <a:prstClr val="white"/>
                  </a:solidFill>
                  <a:latin typeface="Segoe" pitchFamily="34" charset="0"/>
                  <a:ea typeface="MS PGothic" pitchFamily="34" charset="-128"/>
                </a:rPr>
                <a:t>MORE MOBILITY</a:t>
              </a:r>
            </a:p>
          </p:txBody>
        </p:sp>
        <p:pic>
          <p:nvPicPr>
            <p:cNvPr id="85" name="Picture 38" descr="roadway.png"/>
            <p:cNvPicPr>
              <a:picLocks noChangeAspect="1"/>
            </p:cNvPicPr>
            <p:nvPr/>
          </p:nvPicPr>
          <p:blipFill>
            <a:blip r:embed="rId6" cstate="print"/>
            <a:srcRect l="11462" t="12449" r="11465" b="14937"/>
            <a:stretch>
              <a:fillRect/>
            </a:stretch>
          </p:blipFill>
          <p:spPr bwMode="auto">
            <a:xfrm>
              <a:off x="2387065" y="3676851"/>
              <a:ext cx="1164657" cy="1097280"/>
            </a:xfrm>
            <a:prstGeom prst="rect">
              <a:avLst/>
            </a:prstGeom>
            <a:noFill/>
            <a:ln w="9525">
              <a:noFill/>
              <a:miter lim="800000"/>
              <a:headEnd/>
              <a:tailEnd/>
            </a:ln>
          </p:spPr>
        </p:pic>
      </p:grpSp>
      <p:grpSp>
        <p:nvGrpSpPr>
          <p:cNvPr id="86" name="Group 61"/>
          <p:cNvGrpSpPr/>
          <p:nvPr/>
        </p:nvGrpSpPr>
        <p:grpSpPr>
          <a:xfrm>
            <a:off x="3877469" y="3844833"/>
            <a:ext cx="1365250" cy="1502569"/>
            <a:chOff x="5506244" y="3433763"/>
            <a:chExt cx="1365250" cy="2003425"/>
          </a:xfrm>
        </p:grpSpPr>
        <p:sp>
          <p:nvSpPr>
            <p:cNvPr id="87" name="Rectangle 86"/>
            <p:cNvSpPr/>
            <p:nvPr/>
          </p:nvSpPr>
          <p:spPr>
            <a:xfrm>
              <a:off x="5506244" y="3433763"/>
              <a:ext cx="1365250" cy="2003425"/>
            </a:xfrm>
            <a:prstGeom prst="rect">
              <a:avLst/>
            </a:prstGeom>
            <a:solidFill>
              <a:srgbClr val="1AB3DD"/>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1200" b="1" dirty="0" smtClean="0">
                  <a:solidFill>
                    <a:prstClr val="white"/>
                  </a:solidFill>
                  <a:latin typeface="Segoe" pitchFamily="34" charset="0"/>
                  <a:ea typeface="MS PGothic" pitchFamily="34" charset="-128"/>
                </a:rPr>
                <a:t>EASY TO IMPLEMENT</a:t>
              </a:r>
            </a:p>
          </p:txBody>
        </p:sp>
        <p:pic>
          <p:nvPicPr>
            <p:cNvPr id="88" name="Picture 37" descr="lightswitch.png"/>
            <p:cNvPicPr>
              <a:picLocks noChangeAspect="1"/>
            </p:cNvPicPr>
            <p:nvPr/>
          </p:nvPicPr>
          <p:blipFill>
            <a:blip r:embed="rId7" cstate="print"/>
            <a:srcRect l="13715" t="8690" r="17384" b="11856"/>
            <a:stretch>
              <a:fillRect/>
            </a:stretch>
          </p:blipFill>
          <p:spPr bwMode="auto">
            <a:xfrm>
              <a:off x="5650029" y="3619099"/>
              <a:ext cx="1068405" cy="1232034"/>
            </a:xfrm>
            <a:prstGeom prst="rect">
              <a:avLst/>
            </a:prstGeom>
            <a:noFill/>
            <a:ln w="9525">
              <a:noFill/>
              <a:miter lim="800000"/>
              <a:headEnd/>
              <a:tailEnd/>
            </a:ln>
          </p:spPr>
        </p:pic>
      </p:grpSp>
      <p:grpSp>
        <p:nvGrpSpPr>
          <p:cNvPr id="89" name="Group 52"/>
          <p:cNvGrpSpPr/>
          <p:nvPr/>
        </p:nvGrpSpPr>
        <p:grpSpPr>
          <a:xfrm>
            <a:off x="4627563" y="2263683"/>
            <a:ext cx="1365250" cy="1502569"/>
            <a:chOff x="5493544" y="1173163"/>
            <a:chExt cx="1365250" cy="2003425"/>
          </a:xfrm>
        </p:grpSpPr>
        <p:sp>
          <p:nvSpPr>
            <p:cNvPr id="90" name="Rectangle 89"/>
            <p:cNvSpPr/>
            <p:nvPr/>
          </p:nvSpPr>
          <p:spPr>
            <a:xfrm>
              <a:off x="5493544" y="1173163"/>
              <a:ext cx="1365250" cy="2003425"/>
            </a:xfrm>
            <a:prstGeom prst="rect">
              <a:avLst/>
            </a:prstGeom>
            <a:solidFill>
              <a:srgbClr val="63C5E6"/>
            </a:solidFill>
            <a:ln>
              <a:noFill/>
            </a:ln>
            <a:effectLst/>
          </p:spPr>
          <p:style>
            <a:lnRef idx="1">
              <a:schemeClr val="accent1"/>
            </a:lnRef>
            <a:fillRef idx="3">
              <a:schemeClr val="accent1"/>
            </a:fillRef>
            <a:effectRef idx="2">
              <a:schemeClr val="accent1"/>
            </a:effectRef>
            <a:fontRef idx="minor">
              <a:schemeClr val="lt1"/>
            </a:fontRef>
          </p:style>
          <p:txBody>
            <a:bodyPr bIns="0" anchor="b"/>
            <a:lstStyle/>
            <a:p>
              <a:pPr algn="ctr"/>
              <a:r>
                <a:rPr lang="en-US" sz="1200" b="1" dirty="0" smtClean="0">
                  <a:solidFill>
                    <a:prstClr val="white"/>
                  </a:solidFill>
                  <a:latin typeface="Segoe" pitchFamily="34" charset="0"/>
                  <a:ea typeface="MS PGothic" pitchFamily="34" charset="-128"/>
                </a:rPr>
                <a:t>AGILITY</a:t>
              </a:r>
            </a:p>
            <a:p>
              <a:pPr algn="ctr"/>
              <a:endParaRPr lang="en-US" sz="1200" b="1" dirty="0" smtClean="0">
                <a:solidFill>
                  <a:prstClr val="white"/>
                </a:solidFill>
                <a:latin typeface="Segoe" pitchFamily="34" charset="0"/>
                <a:ea typeface="MS PGothic" pitchFamily="34" charset="-128"/>
              </a:endParaRPr>
            </a:p>
          </p:txBody>
        </p:sp>
        <p:pic>
          <p:nvPicPr>
            <p:cNvPr id="91" name="Picture 2" descr="C:\Users\sigurdg\Desktop\Agility.png"/>
            <p:cNvPicPr>
              <a:picLocks noChangeAspect="1" noChangeArrowheads="1"/>
            </p:cNvPicPr>
            <p:nvPr/>
          </p:nvPicPr>
          <p:blipFill>
            <a:blip r:embed="rId8" cstate="print"/>
            <a:srcRect/>
            <a:stretch>
              <a:fillRect/>
            </a:stretch>
          </p:blipFill>
          <p:spPr bwMode="auto">
            <a:xfrm>
              <a:off x="5746847" y="1515617"/>
              <a:ext cx="858340" cy="858340"/>
            </a:xfrm>
            <a:prstGeom prst="rect">
              <a:avLst/>
            </a:prstGeom>
            <a:noFill/>
          </p:spPr>
        </p:pic>
      </p:grpSp>
      <p:grpSp>
        <p:nvGrpSpPr>
          <p:cNvPr id="92" name="Group 42"/>
          <p:cNvGrpSpPr/>
          <p:nvPr/>
        </p:nvGrpSpPr>
        <p:grpSpPr>
          <a:xfrm>
            <a:off x="2381250" y="3848404"/>
            <a:ext cx="1365250" cy="1502569"/>
            <a:chOff x="2381250" y="3899467"/>
            <a:chExt cx="1365250" cy="2003425"/>
          </a:xfrm>
        </p:grpSpPr>
        <p:sp>
          <p:nvSpPr>
            <p:cNvPr id="93" name="Rectangle 92"/>
            <p:cNvSpPr/>
            <p:nvPr/>
          </p:nvSpPr>
          <p:spPr>
            <a:xfrm>
              <a:off x="2381250" y="3899467"/>
              <a:ext cx="1365250" cy="2003425"/>
            </a:xfrm>
            <a:prstGeom prst="rect">
              <a:avLst/>
            </a:prstGeom>
            <a:solidFill>
              <a:srgbClr val="63C5E6"/>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1200" b="1" dirty="0" smtClean="0">
                  <a:solidFill>
                    <a:prstClr val="white"/>
                  </a:solidFill>
                  <a:latin typeface="Segoe" pitchFamily="34" charset="0"/>
                  <a:ea typeface="MS PGothic" pitchFamily="34" charset="-128"/>
                </a:rPr>
                <a:t>HIGHLY AUTOMATED</a:t>
              </a:r>
            </a:p>
          </p:txBody>
        </p:sp>
        <p:pic>
          <p:nvPicPr>
            <p:cNvPr id="94" name="Picture 2" descr="C:\Users\sigurdg\Desktop\end_user.png"/>
            <p:cNvPicPr>
              <a:picLocks noChangeAspect="1" noChangeArrowheads="1"/>
            </p:cNvPicPr>
            <p:nvPr/>
          </p:nvPicPr>
          <p:blipFill>
            <a:blip r:embed="rId9" cstate="print"/>
            <a:srcRect/>
            <a:stretch>
              <a:fillRect/>
            </a:stretch>
          </p:blipFill>
          <p:spPr bwMode="auto">
            <a:xfrm>
              <a:off x="2528889" y="4152899"/>
              <a:ext cx="1066881" cy="1052513"/>
            </a:xfrm>
            <a:prstGeom prst="rect">
              <a:avLst/>
            </a:prstGeom>
            <a:noFill/>
          </p:spPr>
        </p:pic>
      </p:grpSp>
      <p:grpSp>
        <p:nvGrpSpPr>
          <p:cNvPr id="95" name="Group 44"/>
          <p:cNvGrpSpPr/>
          <p:nvPr/>
        </p:nvGrpSpPr>
        <p:grpSpPr>
          <a:xfrm>
            <a:off x="5369719" y="3844833"/>
            <a:ext cx="1365250" cy="1502569"/>
            <a:chOff x="5369719" y="3894705"/>
            <a:chExt cx="1365250" cy="2003425"/>
          </a:xfrm>
        </p:grpSpPr>
        <p:sp>
          <p:nvSpPr>
            <p:cNvPr id="96" name="Rectangle 95"/>
            <p:cNvSpPr/>
            <p:nvPr/>
          </p:nvSpPr>
          <p:spPr>
            <a:xfrm>
              <a:off x="5369719" y="3894705"/>
              <a:ext cx="1365250" cy="2003425"/>
            </a:xfrm>
            <a:prstGeom prst="rect">
              <a:avLst/>
            </a:prstGeom>
            <a:solidFill>
              <a:srgbClr val="1AB3DD"/>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1200" b="1" dirty="0" smtClean="0">
                  <a:solidFill>
                    <a:prstClr val="white"/>
                  </a:solidFill>
                  <a:latin typeface="Segoe" pitchFamily="34" charset="0"/>
                  <a:ea typeface="MS PGothic" pitchFamily="34" charset="-128"/>
                </a:rPr>
                <a:t>END USER</a:t>
              </a:r>
              <a:br>
                <a:rPr lang="en-US" sz="1200" b="1" dirty="0" smtClean="0">
                  <a:solidFill>
                    <a:prstClr val="white"/>
                  </a:solidFill>
                  <a:latin typeface="Segoe" pitchFamily="34" charset="0"/>
                  <a:ea typeface="MS PGothic" pitchFamily="34" charset="-128"/>
                </a:rPr>
              </a:br>
              <a:r>
                <a:rPr lang="en-US" sz="1200" b="1" dirty="0" smtClean="0">
                  <a:solidFill>
                    <a:prstClr val="white"/>
                  </a:solidFill>
                  <a:latin typeface="Segoe" pitchFamily="34" charset="0"/>
                  <a:ea typeface="MS PGothic" pitchFamily="34" charset="-128"/>
                </a:rPr>
                <a:t>PRODUCTIVITY</a:t>
              </a:r>
            </a:p>
          </p:txBody>
        </p:sp>
        <p:pic>
          <p:nvPicPr>
            <p:cNvPr id="97" name="Picture 3" descr="C:\Users\sigurdg\Desktop\user.png"/>
            <p:cNvPicPr>
              <a:picLocks noChangeAspect="1" noChangeArrowheads="1"/>
            </p:cNvPicPr>
            <p:nvPr/>
          </p:nvPicPr>
          <p:blipFill>
            <a:blip r:embed="rId10" cstate="print"/>
            <a:srcRect/>
            <a:stretch>
              <a:fillRect/>
            </a:stretch>
          </p:blipFill>
          <p:spPr bwMode="auto">
            <a:xfrm>
              <a:off x="5695950" y="4236352"/>
              <a:ext cx="685800" cy="957048"/>
            </a:xfrm>
            <a:prstGeom prst="rect">
              <a:avLst/>
            </a:prstGeom>
            <a:noFill/>
          </p:spPr>
        </p:pic>
      </p:grpSp>
      <p:grpSp>
        <p:nvGrpSpPr>
          <p:cNvPr id="98" name="Group 97"/>
          <p:cNvGrpSpPr/>
          <p:nvPr/>
        </p:nvGrpSpPr>
        <p:grpSpPr>
          <a:xfrm>
            <a:off x="1150568" y="2258509"/>
            <a:ext cx="7155233" cy="1031119"/>
            <a:chOff x="766763" y="2299217"/>
            <a:chExt cx="7033366" cy="1374825"/>
          </a:xfrm>
        </p:grpSpPr>
        <p:grpSp>
          <p:nvGrpSpPr>
            <p:cNvPr id="99" name="Group 45"/>
            <p:cNvGrpSpPr/>
            <p:nvPr/>
          </p:nvGrpSpPr>
          <p:grpSpPr>
            <a:xfrm>
              <a:off x="766763" y="2302460"/>
              <a:ext cx="930921" cy="1364486"/>
              <a:chOff x="2289969" y="1165225"/>
              <a:chExt cx="1366837" cy="2003425"/>
            </a:xfrm>
          </p:grpSpPr>
          <p:sp>
            <p:nvSpPr>
              <p:cNvPr id="118" name="Rectangle 4"/>
              <p:cNvSpPr/>
              <p:nvPr/>
            </p:nvSpPr>
            <p:spPr>
              <a:xfrm>
                <a:off x="2289969" y="1165225"/>
                <a:ext cx="1366837" cy="2003425"/>
              </a:xfrm>
              <a:prstGeom prst="rect">
                <a:avLst/>
              </a:prstGeom>
              <a:solidFill>
                <a:srgbClr val="07B2DD"/>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800" b="1" dirty="0" smtClean="0">
                    <a:solidFill>
                      <a:prstClr val="white"/>
                    </a:solidFill>
                    <a:latin typeface="Segoe" pitchFamily="34" charset="0"/>
                    <a:ea typeface="MS PGothic" pitchFamily="34" charset="-128"/>
                  </a:rPr>
                  <a:t>REDUCED </a:t>
                </a:r>
              </a:p>
              <a:p>
                <a:pPr algn="ctr"/>
                <a:r>
                  <a:rPr lang="en-US" sz="800" b="1" dirty="0" smtClean="0">
                    <a:solidFill>
                      <a:prstClr val="white"/>
                    </a:solidFill>
                    <a:latin typeface="Segoe" pitchFamily="34" charset="0"/>
                    <a:ea typeface="MS PGothic" pitchFamily="34" charset="-128"/>
                  </a:rPr>
                  <a:t>COSTS</a:t>
                </a:r>
              </a:p>
            </p:txBody>
          </p:sp>
          <p:pic>
            <p:nvPicPr>
              <p:cNvPr id="119" name="Picture 30" descr="Reduced-Cost.png"/>
              <p:cNvPicPr>
                <a:picLocks noChangeAspect="1"/>
              </p:cNvPicPr>
              <p:nvPr/>
            </p:nvPicPr>
            <p:blipFill>
              <a:blip r:embed="rId4" cstate="print"/>
              <a:srcRect l="10599" r="12095"/>
              <a:stretch>
                <a:fillRect/>
              </a:stretch>
            </p:blipFill>
            <p:spPr bwMode="auto">
              <a:xfrm>
                <a:off x="2464067" y="1272088"/>
                <a:ext cx="981777" cy="1270000"/>
              </a:xfrm>
              <a:prstGeom prst="rect">
                <a:avLst/>
              </a:prstGeom>
              <a:noFill/>
              <a:ln w="9525">
                <a:noFill/>
                <a:miter lim="800000"/>
                <a:headEnd/>
                <a:tailEnd/>
              </a:ln>
            </p:spPr>
          </p:pic>
        </p:grpSp>
        <p:grpSp>
          <p:nvGrpSpPr>
            <p:cNvPr id="100" name="Group 50"/>
            <p:cNvGrpSpPr/>
            <p:nvPr/>
          </p:nvGrpSpPr>
          <p:grpSpPr>
            <a:xfrm>
              <a:off x="1780937" y="2299217"/>
              <a:ext cx="929840" cy="1364486"/>
              <a:chOff x="3893344" y="1173163"/>
              <a:chExt cx="1365250" cy="2003425"/>
            </a:xfrm>
          </p:grpSpPr>
          <p:sp>
            <p:nvSpPr>
              <p:cNvPr id="116" name="Rectangle 7"/>
              <p:cNvSpPr/>
              <p:nvPr/>
            </p:nvSpPr>
            <p:spPr>
              <a:xfrm>
                <a:off x="3893344" y="1173163"/>
                <a:ext cx="1365250" cy="2003425"/>
              </a:xfrm>
              <a:prstGeom prst="rect">
                <a:avLst/>
              </a:prstGeom>
              <a:solidFill>
                <a:srgbClr val="009DD2"/>
              </a:solidFill>
              <a:ln>
                <a:noFill/>
              </a:ln>
              <a:effectLst/>
            </p:spPr>
            <p:style>
              <a:lnRef idx="1">
                <a:schemeClr val="accent1"/>
              </a:lnRef>
              <a:fillRef idx="3">
                <a:schemeClr val="accent1"/>
              </a:fillRef>
              <a:effectRef idx="2">
                <a:schemeClr val="accent1"/>
              </a:effectRef>
              <a:fontRef idx="minor">
                <a:schemeClr val="lt1"/>
              </a:fontRef>
            </p:style>
            <p:txBody>
              <a:bodyPr bIns="0" anchor="b"/>
              <a:lstStyle/>
              <a:p>
                <a:pPr algn="ctr"/>
                <a:r>
                  <a:rPr lang="en-US" sz="800" b="1" dirty="0" smtClean="0">
                    <a:solidFill>
                      <a:prstClr val="white"/>
                    </a:solidFill>
                    <a:latin typeface="Segoe" pitchFamily="34" charset="0"/>
                    <a:ea typeface="MS PGothic" pitchFamily="34" charset="-128"/>
                  </a:rPr>
                  <a:t>FLEXIBILITY</a:t>
                </a:r>
              </a:p>
              <a:p>
                <a:pPr algn="ctr"/>
                <a:endParaRPr lang="en-US" sz="800" b="1" dirty="0" smtClean="0">
                  <a:solidFill>
                    <a:prstClr val="white"/>
                  </a:solidFill>
                  <a:latin typeface="Segoe" pitchFamily="34" charset="0"/>
                  <a:ea typeface="MS PGothic" pitchFamily="34" charset="-128"/>
                </a:endParaRPr>
              </a:p>
            </p:txBody>
          </p:sp>
          <p:pic>
            <p:nvPicPr>
              <p:cNvPr id="117" name="Picture 36" descr="flexibility.png"/>
              <p:cNvPicPr>
                <a:picLocks noChangeAspect="1"/>
              </p:cNvPicPr>
              <p:nvPr/>
            </p:nvPicPr>
            <p:blipFill>
              <a:blip r:embed="rId5" cstate="print"/>
              <a:srcRect l="8323" t="7976" r="6375" b="6839"/>
              <a:stretch>
                <a:fillRect/>
              </a:stretch>
            </p:blipFill>
            <p:spPr bwMode="auto">
              <a:xfrm>
                <a:off x="4090737" y="1443789"/>
                <a:ext cx="981777" cy="981777"/>
              </a:xfrm>
              <a:prstGeom prst="rect">
                <a:avLst/>
              </a:prstGeom>
              <a:noFill/>
              <a:ln w="9525">
                <a:noFill/>
                <a:miter lim="800000"/>
                <a:headEnd/>
                <a:tailEnd/>
              </a:ln>
            </p:spPr>
          </p:pic>
        </p:grpSp>
        <p:grpSp>
          <p:nvGrpSpPr>
            <p:cNvPr id="101" name="Group 57"/>
            <p:cNvGrpSpPr/>
            <p:nvPr/>
          </p:nvGrpSpPr>
          <p:grpSpPr>
            <a:xfrm>
              <a:off x="3813610" y="2304237"/>
              <a:ext cx="929840" cy="1364486"/>
              <a:chOff x="2293144" y="3433763"/>
              <a:chExt cx="1365250" cy="2003425"/>
            </a:xfrm>
          </p:grpSpPr>
          <p:sp>
            <p:nvSpPr>
              <p:cNvPr id="114" name="Rectangle 113"/>
              <p:cNvSpPr/>
              <p:nvPr/>
            </p:nvSpPr>
            <p:spPr>
              <a:xfrm>
                <a:off x="2293144" y="3433763"/>
                <a:ext cx="1365250" cy="2003425"/>
              </a:xfrm>
              <a:prstGeom prst="rect">
                <a:avLst/>
              </a:prstGeom>
              <a:solidFill>
                <a:srgbClr val="1AB3DD"/>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800" b="1" dirty="0" smtClean="0">
                    <a:solidFill>
                      <a:prstClr val="white"/>
                    </a:solidFill>
                    <a:latin typeface="Segoe" pitchFamily="34" charset="0"/>
                    <a:ea typeface="MS PGothic" pitchFamily="34" charset="-128"/>
                  </a:rPr>
                  <a:t>MORE MOBILITY</a:t>
                </a:r>
              </a:p>
            </p:txBody>
          </p:sp>
          <p:pic>
            <p:nvPicPr>
              <p:cNvPr id="115" name="Picture 38" descr="roadway.png"/>
              <p:cNvPicPr>
                <a:picLocks noChangeAspect="1"/>
              </p:cNvPicPr>
              <p:nvPr/>
            </p:nvPicPr>
            <p:blipFill>
              <a:blip r:embed="rId6" cstate="print"/>
              <a:srcRect l="11462" t="12449" r="11465" b="14937"/>
              <a:stretch>
                <a:fillRect/>
              </a:stretch>
            </p:blipFill>
            <p:spPr bwMode="auto">
              <a:xfrm>
                <a:off x="2387065" y="3676851"/>
                <a:ext cx="1164657" cy="1097280"/>
              </a:xfrm>
              <a:prstGeom prst="rect">
                <a:avLst/>
              </a:prstGeom>
              <a:noFill/>
              <a:ln w="9525">
                <a:noFill/>
                <a:miter lim="800000"/>
                <a:headEnd/>
                <a:tailEnd/>
              </a:ln>
            </p:spPr>
          </p:pic>
        </p:grpSp>
        <p:grpSp>
          <p:nvGrpSpPr>
            <p:cNvPr id="102" name="Group 61"/>
            <p:cNvGrpSpPr/>
            <p:nvPr/>
          </p:nvGrpSpPr>
          <p:grpSpPr>
            <a:xfrm>
              <a:off x="5853952" y="2306313"/>
              <a:ext cx="929840" cy="1364486"/>
              <a:chOff x="5506244" y="3433763"/>
              <a:chExt cx="1365250" cy="2003425"/>
            </a:xfrm>
          </p:grpSpPr>
          <p:sp>
            <p:nvSpPr>
              <p:cNvPr id="112" name="Rectangle 111"/>
              <p:cNvSpPr/>
              <p:nvPr/>
            </p:nvSpPr>
            <p:spPr>
              <a:xfrm>
                <a:off x="5506244" y="3433763"/>
                <a:ext cx="1365250" cy="2003425"/>
              </a:xfrm>
              <a:prstGeom prst="rect">
                <a:avLst/>
              </a:prstGeom>
              <a:solidFill>
                <a:srgbClr val="1AB3DD"/>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800" b="1" dirty="0" smtClean="0">
                    <a:solidFill>
                      <a:prstClr val="white"/>
                    </a:solidFill>
                    <a:latin typeface="Segoe" pitchFamily="34" charset="0"/>
                    <a:ea typeface="MS PGothic" pitchFamily="34" charset="-128"/>
                  </a:rPr>
                  <a:t>EASY TO IMPLEMENT</a:t>
                </a:r>
              </a:p>
            </p:txBody>
          </p:sp>
          <p:pic>
            <p:nvPicPr>
              <p:cNvPr id="113" name="Picture 37" descr="lightswitch.png"/>
              <p:cNvPicPr>
                <a:picLocks noChangeAspect="1"/>
              </p:cNvPicPr>
              <p:nvPr/>
            </p:nvPicPr>
            <p:blipFill>
              <a:blip r:embed="rId7" cstate="print"/>
              <a:srcRect l="13715" t="8690" r="17384" b="11856"/>
              <a:stretch>
                <a:fillRect/>
              </a:stretch>
            </p:blipFill>
            <p:spPr bwMode="auto">
              <a:xfrm>
                <a:off x="5650029" y="3619099"/>
                <a:ext cx="1068405" cy="1232034"/>
              </a:xfrm>
              <a:prstGeom prst="rect">
                <a:avLst/>
              </a:prstGeom>
              <a:noFill/>
              <a:ln w="9525">
                <a:noFill/>
                <a:miter lim="800000"/>
                <a:headEnd/>
                <a:tailEnd/>
              </a:ln>
            </p:spPr>
          </p:pic>
        </p:grpSp>
        <p:grpSp>
          <p:nvGrpSpPr>
            <p:cNvPr id="103" name="Group 52"/>
            <p:cNvGrpSpPr/>
            <p:nvPr/>
          </p:nvGrpSpPr>
          <p:grpSpPr>
            <a:xfrm>
              <a:off x="2792949" y="2299217"/>
              <a:ext cx="929840" cy="1364486"/>
              <a:chOff x="5493544" y="1173163"/>
              <a:chExt cx="1365250" cy="2003425"/>
            </a:xfrm>
          </p:grpSpPr>
          <p:sp>
            <p:nvSpPr>
              <p:cNvPr id="110" name="Rectangle 109"/>
              <p:cNvSpPr/>
              <p:nvPr/>
            </p:nvSpPr>
            <p:spPr>
              <a:xfrm>
                <a:off x="5493544" y="1173163"/>
                <a:ext cx="1365250" cy="2003425"/>
              </a:xfrm>
              <a:prstGeom prst="rect">
                <a:avLst/>
              </a:prstGeom>
              <a:solidFill>
                <a:srgbClr val="63C5E6"/>
              </a:solidFill>
              <a:ln>
                <a:noFill/>
              </a:ln>
              <a:effectLst/>
            </p:spPr>
            <p:style>
              <a:lnRef idx="1">
                <a:schemeClr val="accent1"/>
              </a:lnRef>
              <a:fillRef idx="3">
                <a:schemeClr val="accent1"/>
              </a:fillRef>
              <a:effectRef idx="2">
                <a:schemeClr val="accent1"/>
              </a:effectRef>
              <a:fontRef idx="minor">
                <a:schemeClr val="lt1"/>
              </a:fontRef>
            </p:style>
            <p:txBody>
              <a:bodyPr bIns="0" anchor="b"/>
              <a:lstStyle/>
              <a:p>
                <a:pPr algn="ctr"/>
                <a:r>
                  <a:rPr lang="en-US" sz="800" b="1" dirty="0" smtClean="0">
                    <a:solidFill>
                      <a:prstClr val="white"/>
                    </a:solidFill>
                    <a:latin typeface="Segoe" pitchFamily="34" charset="0"/>
                    <a:ea typeface="MS PGothic" pitchFamily="34" charset="-128"/>
                  </a:rPr>
                  <a:t>AGILITY</a:t>
                </a:r>
              </a:p>
              <a:p>
                <a:pPr algn="ctr"/>
                <a:endParaRPr lang="en-US" sz="800" b="1" dirty="0" smtClean="0">
                  <a:solidFill>
                    <a:prstClr val="white"/>
                  </a:solidFill>
                  <a:latin typeface="Segoe" pitchFamily="34" charset="0"/>
                  <a:ea typeface="MS PGothic" pitchFamily="34" charset="-128"/>
                </a:endParaRPr>
              </a:p>
            </p:txBody>
          </p:sp>
          <p:pic>
            <p:nvPicPr>
              <p:cNvPr id="111" name="Picture 2" descr="C:\Users\sigurdg\Desktop\Agility.png"/>
              <p:cNvPicPr>
                <a:picLocks noChangeAspect="1" noChangeArrowheads="1"/>
              </p:cNvPicPr>
              <p:nvPr/>
            </p:nvPicPr>
            <p:blipFill>
              <a:blip r:embed="rId8" cstate="print"/>
              <a:srcRect/>
              <a:stretch>
                <a:fillRect/>
              </a:stretch>
            </p:blipFill>
            <p:spPr bwMode="auto">
              <a:xfrm>
                <a:off x="5746847" y="1515617"/>
                <a:ext cx="858340" cy="858340"/>
              </a:xfrm>
              <a:prstGeom prst="rect">
                <a:avLst/>
              </a:prstGeom>
              <a:noFill/>
            </p:spPr>
          </p:pic>
        </p:grpSp>
        <p:grpSp>
          <p:nvGrpSpPr>
            <p:cNvPr id="104" name="Group 42"/>
            <p:cNvGrpSpPr/>
            <p:nvPr/>
          </p:nvGrpSpPr>
          <p:grpSpPr>
            <a:xfrm>
              <a:off x="4834913" y="2309556"/>
              <a:ext cx="929840" cy="1364486"/>
              <a:chOff x="2381250" y="3899467"/>
              <a:chExt cx="1365250" cy="2003425"/>
            </a:xfrm>
          </p:grpSpPr>
          <p:sp>
            <p:nvSpPr>
              <p:cNvPr id="108" name="Rectangle 107"/>
              <p:cNvSpPr/>
              <p:nvPr/>
            </p:nvSpPr>
            <p:spPr>
              <a:xfrm>
                <a:off x="2381250" y="3899467"/>
                <a:ext cx="1365250" cy="2003425"/>
              </a:xfrm>
              <a:prstGeom prst="rect">
                <a:avLst/>
              </a:prstGeom>
              <a:solidFill>
                <a:srgbClr val="63C5E6"/>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800" b="1" dirty="0" smtClean="0">
                    <a:solidFill>
                      <a:prstClr val="white"/>
                    </a:solidFill>
                    <a:latin typeface="Segoe" pitchFamily="34" charset="0"/>
                    <a:ea typeface="MS PGothic" pitchFamily="34" charset="-128"/>
                  </a:rPr>
                  <a:t>HIGHLY AUTOMATED</a:t>
                </a:r>
              </a:p>
            </p:txBody>
          </p:sp>
          <p:pic>
            <p:nvPicPr>
              <p:cNvPr id="109" name="Picture 2" descr="C:\Users\sigurdg\Desktop\end_user.png"/>
              <p:cNvPicPr>
                <a:picLocks noChangeAspect="1" noChangeArrowheads="1"/>
              </p:cNvPicPr>
              <p:nvPr/>
            </p:nvPicPr>
            <p:blipFill>
              <a:blip r:embed="rId9" cstate="print"/>
              <a:srcRect/>
              <a:stretch>
                <a:fillRect/>
              </a:stretch>
            </p:blipFill>
            <p:spPr bwMode="auto">
              <a:xfrm>
                <a:off x="2528889" y="4152899"/>
                <a:ext cx="1066881" cy="1052513"/>
              </a:xfrm>
              <a:prstGeom prst="rect">
                <a:avLst/>
              </a:prstGeom>
              <a:noFill/>
            </p:spPr>
          </p:pic>
        </p:grpSp>
        <p:grpSp>
          <p:nvGrpSpPr>
            <p:cNvPr id="105" name="Group 44"/>
            <p:cNvGrpSpPr/>
            <p:nvPr/>
          </p:nvGrpSpPr>
          <p:grpSpPr>
            <a:xfrm>
              <a:off x="6870289" y="2306313"/>
              <a:ext cx="929840" cy="1364486"/>
              <a:chOff x="5369719" y="3894705"/>
              <a:chExt cx="1365250" cy="2003425"/>
            </a:xfrm>
          </p:grpSpPr>
          <p:sp>
            <p:nvSpPr>
              <p:cNvPr id="106" name="Rectangle 105"/>
              <p:cNvSpPr/>
              <p:nvPr/>
            </p:nvSpPr>
            <p:spPr>
              <a:xfrm>
                <a:off x="5369719" y="3894705"/>
                <a:ext cx="1365250" cy="2003425"/>
              </a:xfrm>
              <a:prstGeom prst="rect">
                <a:avLst/>
              </a:prstGeom>
              <a:solidFill>
                <a:srgbClr val="1AB3DD"/>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800" b="1" dirty="0" smtClean="0">
                    <a:solidFill>
                      <a:prstClr val="white"/>
                    </a:solidFill>
                    <a:latin typeface="Segoe" pitchFamily="34" charset="0"/>
                    <a:ea typeface="MS PGothic" pitchFamily="34" charset="-128"/>
                  </a:rPr>
                  <a:t>END USER</a:t>
                </a:r>
                <a:br>
                  <a:rPr lang="en-US" sz="800" b="1" dirty="0" smtClean="0">
                    <a:solidFill>
                      <a:prstClr val="white"/>
                    </a:solidFill>
                    <a:latin typeface="Segoe" pitchFamily="34" charset="0"/>
                    <a:ea typeface="MS PGothic" pitchFamily="34" charset="-128"/>
                  </a:rPr>
                </a:br>
                <a:r>
                  <a:rPr lang="en-US" sz="800" b="1" dirty="0" smtClean="0">
                    <a:solidFill>
                      <a:prstClr val="white"/>
                    </a:solidFill>
                    <a:latin typeface="Segoe" pitchFamily="34" charset="0"/>
                    <a:ea typeface="MS PGothic" pitchFamily="34" charset="-128"/>
                  </a:rPr>
                  <a:t>PRODUCTIVITY</a:t>
                </a:r>
              </a:p>
            </p:txBody>
          </p:sp>
          <p:pic>
            <p:nvPicPr>
              <p:cNvPr id="107" name="Picture 3" descr="C:\Users\sigurdg\Desktop\user.png"/>
              <p:cNvPicPr>
                <a:picLocks noChangeAspect="1" noChangeArrowheads="1"/>
              </p:cNvPicPr>
              <p:nvPr/>
            </p:nvPicPr>
            <p:blipFill>
              <a:blip r:embed="rId10" cstate="print"/>
              <a:srcRect/>
              <a:stretch>
                <a:fillRect/>
              </a:stretch>
            </p:blipFill>
            <p:spPr bwMode="auto">
              <a:xfrm>
                <a:off x="5695950" y="4236352"/>
                <a:ext cx="685800" cy="957048"/>
              </a:xfrm>
              <a:prstGeom prst="rect">
                <a:avLst/>
              </a:prstGeom>
              <a:noFill/>
            </p:spPr>
          </p:pic>
        </p:grpSp>
      </p:grpSp>
      <p:sp>
        <p:nvSpPr>
          <p:cNvPr id="120" name="Rectangle 119"/>
          <p:cNvSpPr/>
          <p:nvPr/>
        </p:nvSpPr>
        <p:spPr>
          <a:xfrm>
            <a:off x="0" y="3790164"/>
            <a:ext cx="9144000" cy="34289"/>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21" name="TextBox 120"/>
          <p:cNvSpPr txBox="1"/>
          <p:nvPr/>
        </p:nvSpPr>
        <p:spPr>
          <a:xfrm>
            <a:off x="2623423" y="3535369"/>
            <a:ext cx="3328796" cy="338554"/>
          </a:xfrm>
          <a:prstGeom prst="rect">
            <a:avLst/>
          </a:prstGeom>
          <a:noFill/>
        </p:spPr>
        <p:txBody>
          <a:bodyPr wrap="none" rtlCol="0">
            <a:spAutoFit/>
          </a:bodyPr>
          <a:lstStyle/>
          <a:p>
            <a:r>
              <a:rPr lang="en-US" sz="1600" b="1" dirty="0" smtClean="0">
                <a:solidFill>
                  <a:srgbClr val="1F497D"/>
                </a:solidFill>
              </a:rPr>
              <a:t>WITH AN INFRASTRUCTURE THAT IS: </a:t>
            </a:r>
            <a:endParaRPr lang="en-US" sz="1600" b="1" dirty="0">
              <a:solidFill>
                <a:srgbClr val="1F497D"/>
              </a:solidFill>
            </a:endParaRPr>
          </a:p>
        </p:txBody>
      </p:sp>
      <p:grpSp>
        <p:nvGrpSpPr>
          <p:cNvPr id="122" name="Group 121"/>
          <p:cNvGrpSpPr/>
          <p:nvPr/>
        </p:nvGrpSpPr>
        <p:grpSpPr>
          <a:xfrm>
            <a:off x="6125943" y="4141187"/>
            <a:ext cx="1365250" cy="1502569"/>
            <a:chOff x="6287868" y="2152668"/>
            <a:chExt cx="1365250" cy="2003425"/>
          </a:xfrm>
        </p:grpSpPr>
        <p:sp>
          <p:nvSpPr>
            <p:cNvPr id="123" name="Rectangle 122"/>
            <p:cNvSpPr/>
            <p:nvPr/>
          </p:nvSpPr>
          <p:spPr>
            <a:xfrm>
              <a:off x="6287868" y="2152668"/>
              <a:ext cx="1365250" cy="2003425"/>
            </a:xfrm>
            <a:prstGeom prst="rect">
              <a:avLst/>
            </a:prstGeom>
            <a:solidFill>
              <a:srgbClr val="003760"/>
            </a:solidFill>
            <a:ln>
              <a:noFill/>
            </a:ln>
            <a:effectLst/>
          </p:spPr>
          <p:style>
            <a:lnRef idx="1">
              <a:schemeClr val="accent1"/>
            </a:lnRef>
            <a:fillRef idx="3">
              <a:schemeClr val="accent1"/>
            </a:fillRef>
            <a:effectRef idx="2">
              <a:schemeClr val="accent1"/>
            </a:effectRef>
            <a:fontRef idx="minor">
              <a:schemeClr val="lt1"/>
            </a:fontRef>
          </p:style>
          <p:txBody>
            <a:bodyPr bIns="0" anchor="b"/>
            <a:lstStyle/>
            <a:p>
              <a:pPr algn="ctr"/>
              <a:r>
                <a:rPr lang="en-US" sz="1200" b="1" dirty="0" smtClean="0">
                  <a:solidFill>
                    <a:prstClr val="white"/>
                  </a:solidFill>
                  <a:latin typeface="Segoe" pitchFamily="34" charset="0"/>
                  <a:ea typeface="MS PGothic" pitchFamily="34" charset="-128"/>
                </a:rPr>
                <a:t>EFFICIENT</a:t>
              </a:r>
            </a:p>
            <a:p>
              <a:pPr algn="ctr"/>
              <a:endParaRPr lang="en-US" sz="1200" b="1" dirty="0" smtClean="0">
                <a:solidFill>
                  <a:prstClr val="white"/>
                </a:solidFill>
                <a:latin typeface="Segoe" pitchFamily="34" charset="0"/>
                <a:ea typeface="MS PGothic" pitchFamily="34" charset="-128"/>
              </a:endParaRPr>
            </a:p>
          </p:txBody>
        </p:sp>
        <p:pic>
          <p:nvPicPr>
            <p:cNvPr id="124" name="Picture 34" descr="Efficiency.png"/>
            <p:cNvPicPr>
              <a:picLocks noChangeAspect="1"/>
            </p:cNvPicPr>
            <p:nvPr/>
          </p:nvPicPr>
          <p:blipFill>
            <a:blip r:embed="rId11" cstate="print"/>
            <a:srcRect/>
            <a:stretch>
              <a:fillRect/>
            </a:stretch>
          </p:blipFill>
          <p:spPr bwMode="auto">
            <a:xfrm>
              <a:off x="6352539" y="2335794"/>
              <a:ext cx="1229654" cy="1229654"/>
            </a:xfrm>
            <a:prstGeom prst="rect">
              <a:avLst/>
            </a:prstGeom>
            <a:noFill/>
            <a:ln w="9525">
              <a:noFill/>
              <a:miter lim="800000"/>
              <a:headEnd/>
              <a:tailEnd/>
            </a:ln>
          </p:spPr>
        </p:pic>
      </p:grpSp>
      <p:grpSp>
        <p:nvGrpSpPr>
          <p:cNvPr id="125" name="Group 124"/>
          <p:cNvGrpSpPr/>
          <p:nvPr/>
        </p:nvGrpSpPr>
        <p:grpSpPr>
          <a:xfrm>
            <a:off x="3138561" y="4141187"/>
            <a:ext cx="1365250" cy="1502569"/>
            <a:chOff x="3090936" y="2152668"/>
            <a:chExt cx="1365250" cy="2003425"/>
          </a:xfrm>
        </p:grpSpPr>
        <p:sp>
          <p:nvSpPr>
            <p:cNvPr id="126" name="Rectangle 125"/>
            <p:cNvSpPr/>
            <p:nvPr/>
          </p:nvSpPr>
          <p:spPr>
            <a:xfrm>
              <a:off x="3090936" y="2152668"/>
              <a:ext cx="1365250" cy="2003425"/>
            </a:xfrm>
            <a:prstGeom prst="rect">
              <a:avLst/>
            </a:prstGeom>
            <a:solidFill>
              <a:srgbClr val="003760"/>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1200" b="1" dirty="0" smtClean="0">
                  <a:solidFill>
                    <a:prstClr val="white"/>
                  </a:solidFill>
                  <a:latin typeface="Segoe" pitchFamily="34" charset="0"/>
                  <a:ea typeface="MS PGothic" pitchFamily="34" charset="-128"/>
                </a:rPr>
                <a:t>SELF </a:t>
              </a:r>
            </a:p>
            <a:p>
              <a:pPr algn="ctr"/>
              <a:r>
                <a:rPr lang="en-US" sz="1200" b="1" dirty="0" smtClean="0">
                  <a:solidFill>
                    <a:prstClr val="white"/>
                  </a:solidFill>
                  <a:latin typeface="Segoe" pitchFamily="34" charset="0"/>
                  <a:ea typeface="MS PGothic" pitchFamily="34" charset="-128"/>
                </a:rPr>
                <a:t>SERVICE</a:t>
              </a:r>
            </a:p>
          </p:txBody>
        </p:sp>
        <p:pic>
          <p:nvPicPr>
            <p:cNvPr id="127" name="Picture 30" descr="service-based.png"/>
            <p:cNvPicPr>
              <a:picLocks noChangeAspect="1"/>
            </p:cNvPicPr>
            <p:nvPr/>
          </p:nvPicPr>
          <p:blipFill>
            <a:blip r:embed="rId12" cstate="print"/>
            <a:srcRect/>
            <a:stretch>
              <a:fillRect/>
            </a:stretch>
          </p:blipFill>
          <p:spPr bwMode="auto">
            <a:xfrm>
              <a:off x="3173331" y="2381062"/>
              <a:ext cx="1215546" cy="1217046"/>
            </a:xfrm>
            <a:prstGeom prst="rect">
              <a:avLst/>
            </a:prstGeom>
            <a:noFill/>
            <a:ln w="9525">
              <a:noFill/>
              <a:miter lim="800000"/>
              <a:headEnd/>
              <a:tailEnd/>
            </a:ln>
          </p:spPr>
        </p:pic>
      </p:grpSp>
      <p:grpSp>
        <p:nvGrpSpPr>
          <p:cNvPr id="128" name="Group 127"/>
          <p:cNvGrpSpPr/>
          <p:nvPr/>
        </p:nvGrpSpPr>
        <p:grpSpPr>
          <a:xfrm>
            <a:off x="1652810" y="4141187"/>
            <a:ext cx="1366837" cy="1502569"/>
            <a:chOff x="1490883" y="2144730"/>
            <a:chExt cx="1366837" cy="2003425"/>
          </a:xfrm>
        </p:grpSpPr>
        <p:sp>
          <p:nvSpPr>
            <p:cNvPr id="129" name="Rectangle 128"/>
            <p:cNvSpPr/>
            <p:nvPr/>
          </p:nvSpPr>
          <p:spPr>
            <a:xfrm>
              <a:off x="1490883" y="2144730"/>
              <a:ext cx="1366837" cy="2003425"/>
            </a:xfrm>
            <a:prstGeom prst="rect">
              <a:avLst/>
            </a:prstGeom>
            <a:solidFill>
              <a:srgbClr val="003760"/>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1200" b="1" dirty="0" smtClean="0">
                  <a:solidFill>
                    <a:prstClr val="white"/>
                  </a:solidFill>
                  <a:latin typeface="Segoe" pitchFamily="34" charset="0"/>
                  <a:ea typeface="MS PGothic" pitchFamily="34" charset="-128"/>
                </a:rPr>
                <a:t>USAGE </a:t>
              </a:r>
            </a:p>
            <a:p>
              <a:pPr algn="ctr"/>
              <a:r>
                <a:rPr lang="en-US" sz="1200" b="1" dirty="0" smtClean="0">
                  <a:solidFill>
                    <a:prstClr val="white"/>
                  </a:solidFill>
                  <a:latin typeface="Segoe" pitchFamily="34" charset="0"/>
                  <a:ea typeface="MS PGothic" pitchFamily="34" charset="-128"/>
                </a:rPr>
                <a:t>BASED</a:t>
              </a:r>
            </a:p>
          </p:txBody>
        </p:sp>
        <p:grpSp>
          <p:nvGrpSpPr>
            <p:cNvPr id="130" name="Group 94"/>
            <p:cNvGrpSpPr/>
            <p:nvPr/>
          </p:nvGrpSpPr>
          <p:grpSpPr>
            <a:xfrm>
              <a:off x="1631950" y="2714625"/>
              <a:ext cx="1077594" cy="961082"/>
              <a:chOff x="1631950" y="2714625"/>
              <a:chExt cx="1077594" cy="961082"/>
            </a:xfrm>
          </p:grpSpPr>
          <p:sp>
            <p:nvSpPr>
              <p:cNvPr id="131" name="Pie 130"/>
              <p:cNvSpPr/>
              <p:nvPr/>
            </p:nvSpPr>
            <p:spPr>
              <a:xfrm rot="10800000">
                <a:off x="1765426" y="2860895"/>
                <a:ext cx="814812" cy="814812"/>
              </a:xfrm>
              <a:prstGeom prst="pie">
                <a:avLst>
                  <a:gd name="adj1" fmla="val 0"/>
                  <a:gd name="adj2" fmla="val 108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black"/>
                  </a:solidFill>
                </a:endParaRPr>
              </a:p>
            </p:txBody>
          </p:sp>
          <p:sp>
            <p:nvSpPr>
              <p:cNvPr id="132" name="Oval 131"/>
              <p:cNvSpPr/>
              <p:nvPr/>
            </p:nvSpPr>
            <p:spPr>
              <a:xfrm>
                <a:off x="1631950" y="3222625"/>
                <a:ext cx="64769"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33" name="Oval 132"/>
              <p:cNvSpPr/>
              <p:nvPr/>
            </p:nvSpPr>
            <p:spPr>
              <a:xfrm>
                <a:off x="1698625" y="2968625"/>
                <a:ext cx="64769"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34" name="Oval 133"/>
              <p:cNvSpPr/>
              <p:nvPr/>
            </p:nvSpPr>
            <p:spPr>
              <a:xfrm>
                <a:off x="1889125" y="2790825"/>
                <a:ext cx="64769"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35" name="Oval 134"/>
              <p:cNvSpPr/>
              <p:nvPr/>
            </p:nvSpPr>
            <p:spPr>
              <a:xfrm>
                <a:off x="2146300" y="2714625"/>
                <a:ext cx="64769"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36" name="Oval 135"/>
              <p:cNvSpPr/>
              <p:nvPr/>
            </p:nvSpPr>
            <p:spPr>
              <a:xfrm>
                <a:off x="2416175" y="2790825"/>
                <a:ext cx="64769"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37" name="Oval 136"/>
              <p:cNvSpPr/>
              <p:nvPr/>
            </p:nvSpPr>
            <p:spPr>
              <a:xfrm>
                <a:off x="2578100" y="2968625"/>
                <a:ext cx="64769"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38" name="Oval 137"/>
              <p:cNvSpPr/>
              <p:nvPr/>
            </p:nvSpPr>
            <p:spPr>
              <a:xfrm>
                <a:off x="2644775" y="3222625"/>
                <a:ext cx="64769" cy="64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39" name="Down Arrow 138"/>
              <p:cNvSpPr/>
              <p:nvPr/>
            </p:nvSpPr>
            <p:spPr>
              <a:xfrm rot="12635514">
                <a:off x="2205286" y="2805346"/>
                <a:ext cx="153290" cy="518570"/>
              </a:xfrm>
              <a:prstGeom prst="downArrow">
                <a:avLst/>
              </a:prstGeom>
              <a:solidFill>
                <a:schemeClr val="bg1"/>
              </a:solidFill>
              <a:ln>
                <a:solidFill>
                  <a:srgbClr val="00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40" name="Oval 139"/>
              <p:cNvSpPr/>
              <p:nvPr/>
            </p:nvSpPr>
            <p:spPr>
              <a:xfrm>
                <a:off x="2079625" y="3216275"/>
                <a:ext cx="152400" cy="152400"/>
              </a:xfrm>
              <a:prstGeom prst="ellipse">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grpSp>
      </p:grpSp>
      <p:grpSp>
        <p:nvGrpSpPr>
          <p:cNvPr id="141" name="Group 140"/>
          <p:cNvGrpSpPr/>
          <p:nvPr/>
        </p:nvGrpSpPr>
        <p:grpSpPr>
          <a:xfrm>
            <a:off x="4632252" y="4141187"/>
            <a:ext cx="1365250" cy="1502569"/>
            <a:chOff x="4689402" y="2019318"/>
            <a:chExt cx="1365250" cy="2003425"/>
          </a:xfrm>
        </p:grpSpPr>
        <p:sp>
          <p:nvSpPr>
            <p:cNvPr id="142" name="Rectangle 141"/>
            <p:cNvSpPr/>
            <p:nvPr/>
          </p:nvSpPr>
          <p:spPr>
            <a:xfrm>
              <a:off x="4689402" y="2019318"/>
              <a:ext cx="1365250" cy="2003425"/>
            </a:xfrm>
            <a:prstGeom prst="rect">
              <a:avLst/>
            </a:prstGeom>
            <a:solidFill>
              <a:srgbClr val="003760"/>
            </a:solidFill>
            <a:ln>
              <a:noFill/>
            </a:ln>
            <a:effectLst/>
          </p:spPr>
          <p:style>
            <a:lnRef idx="1">
              <a:schemeClr val="accent1"/>
            </a:lnRef>
            <a:fillRef idx="3">
              <a:schemeClr val="accent1"/>
            </a:fillRef>
            <a:effectRef idx="2">
              <a:schemeClr val="accent1"/>
            </a:effectRef>
            <a:fontRef idx="minor">
              <a:schemeClr val="lt1"/>
            </a:fontRef>
          </p:style>
          <p:txBody>
            <a:bodyPr bIns="91440" anchor="b"/>
            <a:lstStyle/>
            <a:p>
              <a:pPr algn="ctr"/>
              <a:r>
                <a:rPr lang="en-US" sz="1200" b="1" dirty="0" smtClean="0">
                  <a:solidFill>
                    <a:prstClr val="white"/>
                  </a:solidFill>
                  <a:latin typeface="Segoe" pitchFamily="34" charset="0"/>
                  <a:ea typeface="MS PGothic" pitchFamily="34" charset="-128"/>
                </a:rPr>
                <a:t>SCALABLE </a:t>
              </a:r>
              <a:br>
                <a:rPr lang="en-US" sz="1200" b="1" dirty="0" smtClean="0">
                  <a:solidFill>
                    <a:prstClr val="white"/>
                  </a:solidFill>
                  <a:latin typeface="Segoe" pitchFamily="34" charset="0"/>
                  <a:ea typeface="MS PGothic" pitchFamily="34" charset="-128"/>
                </a:rPr>
              </a:br>
              <a:r>
                <a:rPr lang="en-US" sz="1200" b="1" dirty="0" smtClean="0">
                  <a:solidFill>
                    <a:prstClr val="white"/>
                  </a:solidFill>
                  <a:latin typeface="Segoe" pitchFamily="34" charset="0"/>
                  <a:ea typeface="MS PGothic" pitchFamily="34" charset="-128"/>
                </a:rPr>
                <a:t>AND ELASTIC</a:t>
              </a:r>
            </a:p>
          </p:txBody>
        </p:sp>
        <p:pic>
          <p:nvPicPr>
            <p:cNvPr id="143" name="Picture 2" descr="C:\Users\sigurdg\Desktop\Scalable.png"/>
            <p:cNvPicPr>
              <a:picLocks noChangeAspect="1" noChangeArrowheads="1"/>
            </p:cNvPicPr>
            <p:nvPr/>
          </p:nvPicPr>
          <p:blipFill>
            <a:blip r:embed="rId13" cstate="print"/>
            <a:srcRect/>
            <a:stretch>
              <a:fillRect/>
            </a:stretch>
          </p:blipFill>
          <p:spPr bwMode="auto">
            <a:xfrm>
              <a:off x="5005388" y="2508585"/>
              <a:ext cx="757237" cy="677528"/>
            </a:xfrm>
            <a:prstGeom prst="rect">
              <a:avLst/>
            </a:prstGeom>
            <a:noFill/>
          </p:spPr>
        </p:pic>
      </p:grpSp>
    </p:spTree>
    <p:extLst>
      <p:ext uri="{BB962C8B-B14F-4D97-AF65-F5344CB8AC3E}">
        <p14:creationId xmlns:p14="http://schemas.microsoft.com/office/powerpoint/2010/main" val="835215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2" presetClass="entr" presetSubtype="2" decel="5000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 calcmode="lin" valueType="num">
                                      <p:cBhvr additive="base">
                                        <p:cTn id="10" dur="500" fill="hold"/>
                                        <p:tgtEl>
                                          <p:spTgt spid="75"/>
                                        </p:tgtEl>
                                        <p:attrNameLst>
                                          <p:attrName>ppt_x</p:attrName>
                                        </p:attrNameLst>
                                      </p:cBhvr>
                                      <p:tavLst>
                                        <p:tav tm="0">
                                          <p:val>
                                            <p:strVal val="1+#ppt_w/2"/>
                                          </p:val>
                                        </p:tav>
                                        <p:tav tm="100000">
                                          <p:val>
                                            <p:strVal val="#ppt_x"/>
                                          </p:val>
                                        </p:tav>
                                      </p:tavLst>
                                    </p:anim>
                                    <p:anim calcmode="lin" valueType="num">
                                      <p:cBhvr additive="base">
                                        <p:cTn id="11" dur="500" fill="hold"/>
                                        <p:tgtEl>
                                          <p:spTgt spid="7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0 0 L 0 -0.34597 " pathEditMode="relative" ptsTypes="AA">
                                      <p:cBhvr>
                                        <p:cTn id="49" dur="500" fill="hold"/>
                                        <p:tgtEl>
                                          <p:spTgt spid="92"/>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0 0 L 0 -0.34597 " pathEditMode="relative" ptsTypes="AA">
                                      <p:cBhvr>
                                        <p:cTn id="51" dur="500" fill="hold"/>
                                        <p:tgtEl>
                                          <p:spTgt spid="86"/>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 0 L 0 -0.34597 " pathEditMode="relative" ptsTypes="AA">
                                      <p:cBhvr>
                                        <p:cTn id="53" dur="500" fill="hold"/>
                                        <p:tgtEl>
                                          <p:spTgt spid="95"/>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 0 L 0 -0.04972 " pathEditMode="relative" ptsTypes="AA">
                                      <p:cBhvr>
                                        <p:cTn id="55" dur="500" fill="hold"/>
                                        <p:tgtEl>
                                          <p:spTgt spid="77"/>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 0 L 0 -0.04972 " pathEditMode="relative" ptsTypes="AA">
                                      <p:cBhvr>
                                        <p:cTn id="57" dur="500" fill="hold"/>
                                        <p:tgtEl>
                                          <p:spTgt spid="80"/>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 -0.04972 " pathEditMode="relative" ptsTypes="AA">
                                      <p:cBhvr>
                                        <p:cTn id="59" dur="500" fill="hold"/>
                                        <p:tgtEl>
                                          <p:spTgt spid="89"/>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0 0 L 0 -0.04972 " pathEditMode="relative" ptsTypes="AA">
                                      <p:cBhvr>
                                        <p:cTn id="61" dur="500" fill="hold"/>
                                        <p:tgtEl>
                                          <p:spTgt spid="83"/>
                                        </p:tgtEl>
                                        <p:attrNameLst>
                                          <p:attrName>ppt_x</p:attrName>
                                          <p:attrName>ppt_y</p:attrName>
                                        </p:attrNameLst>
                                      </p:cBhvr>
                                    </p:animMotion>
                                  </p:childTnLst>
                                </p:cTn>
                              </p:par>
                              <p:par>
                                <p:cTn id="62" presetID="10" presetClass="exit" presetSubtype="0" fill="hold" nodeType="withEffect">
                                  <p:stCondLst>
                                    <p:cond delay="0"/>
                                  </p:stCondLst>
                                  <p:childTnLst>
                                    <p:animEffect transition="out" filter="fade">
                                      <p:cBhvr>
                                        <p:cTn id="63" dur="500"/>
                                        <p:tgtEl>
                                          <p:spTgt spid="77"/>
                                        </p:tgtEl>
                                      </p:cBhvr>
                                    </p:animEffect>
                                    <p:set>
                                      <p:cBhvr>
                                        <p:cTn id="64" dur="1" fill="hold">
                                          <p:stCondLst>
                                            <p:cond delay="499"/>
                                          </p:stCondLst>
                                        </p:cTn>
                                        <p:tgtEl>
                                          <p:spTgt spid="7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80"/>
                                        </p:tgtEl>
                                      </p:cBhvr>
                                    </p:animEffect>
                                    <p:set>
                                      <p:cBhvr>
                                        <p:cTn id="67" dur="1" fill="hold">
                                          <p:stCondLst>
                                            <p:cond delay="499"/>
                                          </p:stCondLst>
                                        </p:cTn>
                                        <p:tgtEl>
                                          <p:spTgt spid="8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89"/>
                                        </p:tgtEl>
                                      </p:cBhvr>
                                    </p:animEffect>
                                    <p:set>
                                      <p:cBhvr>
                                        <p:cTn id="70" dur="1" fill="hold">
                                          <p:stCondLst>
                                            <p:cond delay="499"/>
                                          </p:stCondLst>
                                        </p:cTn>
                                        <p:tgtEl>
                                          <p:spTgt spid="8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83"/>
                                        </p:tgtEl>
                                      </p:cBhvr>
                                    </p:animEffect>
                                    <p:set>
                                      <p:cBhvr>
                                        <p:cTn id="73" dur="1" fill="hold">
                                          <p:stCondLst>
                                            <p:cond delay="499"/>
                                          </p:stCondLst>
                                        </p:cTn>
                                        <p:tgtEl>
                                          <p:spTgt spid="83"/>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92"/>
                                        </p:tgtEl>
                                      </p:cBhvr>
                                    </p:animEffect>
                                    <p:set>
                                      <p:cBhvr>
                                        <p:cTn id="76" dur="1" fill="hold">
                                          <p:stCondLst>
                                            <p:cond delay="499"/>
                                          </p:stCondLst>
                                        </p:cTn>
                                        <p:tgtEl>
                                          <p:spTgt spid="9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86"/>
                                        </p:tgtEl>
                                      </p:cBhvr>
                                    </p:animEffect>
                                    <p:set>
                                      <p:cBhvr>
                                        <p:cTn id="79" dur="1" fill="hold">
                                          <p:stCondLst>
                                            <p:cond delay="499"/>
                                          </p:stCondLst>
                                        </p:cTn>
                                        <p:tgtEl>
                                          <p:spTgt spid="8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95"/>
                                        </p:tgtEl>
                                      </p:cBhvr>
                                    </p:animEffect>
                                    <p:set>
                                      <p:cBhvr>
                                        <p:cTn id="82" dur="1" fill="hold">
                                          <p:stCondLst>
                                            <p:cond delay="499"/>
                                          </p:stCondLst>
                                        </p:cTn>
                                        <p:tgtEl>
                                          <p:spTgt spid="9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98"/>
                                        </p:tgtEl>
                                        <p:attrNameLst>
                                          <p:attrName>style.visibility</p:attrName>
                                        </p:attrNameLst>
                                      </p:cBhvr>
                                      <p:to>
                                        <p:strVal val="visible"/>
                                      </p:to>
                                    </p:set>
                                    <p:animEffect transition="in" filter="fade">
                                      <p:cBhvr>
                                        <p:cTn id="85" dur="1000"/>
                                        <p:tgtEl>
                                          <p:spTgt spid="98"/>
                                        </p:tgtEl>
                                      </p:cBhvr>
                                    </p:animEffect>
                                  </p:childTnLst>
                                </p:cTn>
                              </p:par>
                              <p:par>
                                <p:cTn id="86" presetID="2" presetClass="entr" presetSubtype="2" decel="50000" fill="hold" grpId="0" nodeType="withEffect">
                                  <p:stCondLst>
                                    <p:cond delay="1000"/>
                                  </p:stCondLst>
                                  <p:childTnLst>
                                    <p:set>
                                      <p:cBhvr>
                                        <p:cTn id="87" dur="1" fill="hold">
                                          <p:stCondLst>
                                            <p:cond delay="0"/>
                                          </p:stCondLst>
                                        </p:cTn>
                                        <p:tgtEl>
                                          <p:spTgt spid="120"/>
                                        </p:tgtEl>
                                        <p:attrNameLst>
                                          <p:attrName>style.visibility</p:attrName>
                                        </p:attrNameLst>
                                      </p:cBhvr>
                                      <p:to>
                                        <p:strVal val="visible"/>
                                      </p:to>
                                    </p:set>
                                    <p:anim calcmode="lin" valueType="num">
                                      <p:cBhvr additive="base">
                                        <p:cTn id="88" dur="1000" fill="hold"/>
                                        <p:tgtEl>
                                          <p:spTgt spid="120"/>
                                        </p:tgtEl>
                                        <p:attrNameLst>
                                          <p:attrName>ppt_x</p:attrName>
                                        </p:attrNameLst>
                                      </p:cBhvr>
                                      <p:tavLst>
                                        <p:tav tm="0">
                                          <p:val>
                                            <p:strVal val="1+#ppt_w/2"/>
                                          </p:val>
                                        </p:tav>
                                        <p:tav tm="100000">
                                          <p:val>
                                            <p:strVal val="#ppt_x"/>
                                          </p:val>
                                        </p:tav>
                                      </p:tavLst>
                                    </p:anim>
                                    <p:anim calcmode="lin" valueType="num">
                                      <p:cBhvr additive="base">
                                        <p:cTn id="89" dur="1000" fill="hold"/>
                                        <p:tgtEl>
                                          <p:spTgt spid="120"/>
                                        </p:tgtEl>
                                        <p:attrNameLst>
                                          <p:attrName>ppt_y</p:attrName>
                                        </p:attrNameLst>
                                      </p:cBhvr>
                                      <p:tavLst>
                                        <p:tav tm="0">
                                          <p:val>
                                            <p:strVal val="#ppt_y"/>
                                          </p:val>
                                        </p:tav>
                                        <p:tav tm="100000">
                                          <p:val>
                                            <p:strVal val="#ppt_y"/>
                                          </p:val>
                                        </p:tav>
                                      </p:tavLst>
                                    </p:anim>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121"/>
                                        </p:tgtEl>
                                        <p:attrNameLst>
                                          <p:attrName>style.visibility</p:attrName>
                                        </p:attrNameLst>
                                      </p:cBhvr>
                                      <p:to>
                                        <p:strVal val="visible"/>
                                      </p:to>
                                    </p:set>
                                    <p:animEffect transition="in" filter="fade">
                                      <p:cBhvr>
                                        <p:cTn id="93" dur="500"/>
                                        <p:tgtEl>
                                          <p:spTgt spid="121"/>
                                        </p:tgtEl>
                                      </p:cBhvr>
                                    </p:animEffect>
                                  </p:childTnLst>
                                </p:cTn>
                              </p:par>
                            </p:childTnLst>
                          </p:cTn>
                        </p:par>
                        <p:par>
                          <p:cTn id="94" fill="hold">
                            <p:stCondLst>
                              <p:cond delay="2500"/>
                            </p:stCondLst>
                            <p:childTnLst>
                              <p:par>
                                <p:cTn id="95" presetID="10" presetClass="entr" presetSubtype="0" fill="hold" nodeType="afterEffect">
                                  <p:stCondLst>
                                    <p:cond delay="0"/>
                                  </p:stCondLst>
                                  <p:childTnLst>
                                    <p:set>
                                      <p:cBhvr>
                                        <p:cTn id="96" dur="1" fill="hold">
                                          <p:stCondLst>
                                            <p:cond delay="0"/>
                                          </p:stCondLst>
                                        </p:cTn>
                                        <p:tgtEl>
                                          <p:spTgt spid="128"/>
                                        </p:tgtEl>
                                        <p:attrNameLst>
                                          <p:attrName>style.visibility</p:attrName>
                                        </p:attrNameLst>
                                      </p:cBhvr>
                                      <p:to>
                                        <p:strVal val="visible"/>
                                      </p:to>
                                    </p:set>
                                    <p:animEffect transition="in" filter="fade">
                                      <p:cBhvr>
                                        <p:cTn id="97" dur="1000"/>
                                        <p:tgtEl>
                                          <p:spTgt spid="1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41"/>
                                        </p:tgtEl>
                                        <p:attrNameLst>
                                          <p:attrName>style.visibility</p:attrName>
                                        </p:attrNameLst>
                                      </p:cBhvr>
                                      <p:to>
                                        <p:strVal val="visible"/>
                                      </p:to>
                                    </p:set>
                                    <p:animEffect transition="in" filter="fade">
                                      <p:cBhvr>
                                        <p:cTn id="107" dur="1000"/>
                                        <p:tgtEl>
                                          <p:spTgt spid="14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22"/>
                                        </p:tgtEl>
                                        <p:attrNameLst>
                                          <p:attrName>style.visibility</p:attrName>
                                        </p:attrNameLst>
                                      </p:cBhvr>
                                      <p:to>
                                        <p:strVal val="visible"/>
                                      </p:to>
                                    </p:set>
                                    <p:animEffect transition="in" filter="fade">
                                      <p:cBhvr>
                                        <p:cTn id="112"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120" grpId="0" animBg="1"/>
      <p:bldP spid="1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14400" y="2590800"/>
            <a:ext cx="7391400" cy="1752600"/>
          </a:xfrm>
        </p:spPr>
        <p:txBody>
          <a:bodyPr>
            <a:noAutofit/>
          </a:bodyPr>
          <a:lstStyle/>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The Microsoft View of the Cloud</a:t>
            </a:r>
            <a:endParaRPr lang="en-US" sz="5400" b="1" spc="-150"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28254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Kentico Virtual Conference Agenda</a:t>
            </a:r>
            <a:endParaRPr lang="en-US" dirty="0"/>
          </a:p>
        </p:txBody>
      </p:sp>
      <p:graphicFrame>
        <p:nvGraphicFramePr>
          <p:cNvPr id="4" name="Table 3"/>
          <p:cNvGraphicFramePr>
            <a:graphicFrameLocks noGrp="1"/>
          </p:cNvGraphicFramePr>
          <p:nvPr>
            <p:extLst/>
          </p:nvPr>
        </p:nvGraphicFramePr>
        <p:xfrm>
          <a:off x="179512" y="1131062"/>
          <a:ext cx="8856984" cy="5682314"/>
        </p:xfrm>
        <a:graphic>
          <a:graphicData uri="http://schemas.openxmlformats.org/drawingml/2006/table">
            <a:tbl>
              <a:tblPr firstRow="1" firstCol="1">
                <a:tableStyleId>{5C22544A-7EE6-4342-B048-85BDC9FD1C3A}</a:tableStyleId>
              </a:tblPr>
              <a:tblGrid>
                <a:gridCol w="1008112"/>
                <a:gridCol w="6417105"/>
                <a:gridCol w="1431767"/>
              </a:tblGrid>
              <a:tr h="0">
                <a:tc>
                  <a:txBody>
                    <a:bodyPr/>
                    <a:lstStyle/>
                    <a:p>
                      <a:pPr marL="0" marR="0">
                        <a:spcBef>
                          <a:spcPts val="0"/>
                        </a:spcBef>
                        <a:spcAft>
                          <a:spcPts val="0"/>
                        </a:spcAft>
                      </a:pPr>
                      <a:r>
                        <a:rPr lang="en-US" sz="900" dirty="0">
                          <a:effectLst/>
                        </a:rPr>
                        <a:t>Time</a:t>
                      </a:r>
                      <a:endParaRPr lang="en-US" sz="900" dirty="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900" dirty="0">
                          <a:effectLst/>
                        </a:rPr>
                        <a:t>Session Information</a:t>
                      </a:r>
                      <a:endParaRPr lang="en-US" sz="900" dirty="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900" dirty="0">
                          <a:effectLst/>
                        </a:rPr>
                        <a:t>Register</a:t>
                      </a:r>
                      <a:endParaRPr lang="en-US" sz="900" dirty="0">
                        <a:effectLst/>
                        <a:latin typeface="Calibri"/>
                        <a:ea typeface="Calibri"/>
                        <a:cs typeface="Times New Roman"/>
                      </a:endParaRPr>
                    </a:p>
                  </a:txBody>
                  <a:tcPr marL="22858" marR="22858" marT="0" marB="0"/>
                </a:tc>
              </a:tr>
              <a:tr h="530292">
                <a:tc>
                  <a:txBody>
                    <a:bodyPr/>
                    <a:lstStyle/>
                    <a:p>
                      <a:pPr marL="0" marR="0">
                        <a:spcBef>
                          <a:spcPts val="0"/>
                        </a:spcBef>
                        <a:spcAft>
                          <a:spcPts val="0"/>
                        </a:spcAft>
                      </a:pPr>
                      <a:r>
                        <a:rPr lang="en-US" sz="900">
                          <a:effectLst/>
                        </a:rPr>
                        <a:t>7:00 –8:00 AM PST</a:t>
                      </a:r>
                    </a:p>
                    <a:p>
                      <a:pPr marL="0" marR="0">
                        <a:spcBef>
                          <a:spcPts val="0"/>
                        </a:spcBef>
                        <a:spcAft>
                          <a:spcPts val="0"/>
                        </a:spcAft>
                      </a:pPr>
                      <a:r>
                        <a:rPr lang="en-US" sz="900">
                          <a:effectLst/>
                        </a:rPr>
                        <a:t>10:00-11:00 AM EST</a:t>
                      </a:r>
                    </a:p>
                    <a:p>
                      <a:pPr marL="0" marR="0">
                        <a:spcBef>
                          <a:spcPts val="0"/>
                        </a:spcBef>
                        <a:spcAft>
                          <a:spcPts val="0"/>
                        </a:spcAft>
                      </a:pPr>
                      <a:r>
                        <a:rPr lang="en-US" sz="900">
                          <a:effectLst/>
                        </a:rPr>
                        <a:t>3:00-4:00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Are you ready? Introduction to Cloud Computing and Windows Azure</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2"/>
                        </a:rPr>
                        <a:t>Vince Mayfield</a:t>
                      </a:r>
                      <a:r>
                        <a:rPr lang="en-US" sz="1200" dirty="0">
                          <a:effectLst/>
                        </a:rPr>
                        <a:t>, CEO </a:t>
                      </a:r>
                      <a:r>
                        <a:rPr lang="en-US" sz="1200" u="sng" dirty="0">
                          <a:effectLst/>
                          <a:hlinkClick r:id="rId3"/>
                        </a:rPr>
                        <a:t>Bit-Wizards</a:t>
                      </a:r>
                      <a:endParaRPr lang="en-US" sz="1200" dirty="0">
                        <a:effectLst/>
                      </a:endParaRP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4"/>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492564">
                <a:tc>
                  <a:txBody>
                    <a:bodyPr/>
                    <a:lstStyle/>
                    <a:p>
                      <a:pPr marL="0" marR="0">
                        <a:spcBef>
                          <a:spcPts val="0"/>
                        </a:spcBef>
                        <a:spcAft>
                          <a:spcPts val="0"/>
                        </a:spcAft>
                      </a:pPr>
                      <a:r>
                        <a:rPr lang="en-US" sz="900">
                          <a:effectLst/>
                        </a:rPr>
                        <a:t>8:30-9:30 AM PST</a:t>
                      </a:r>
                    </a:p>
                    <a:p>
                      <a:pPr marL="0" marR="0">
                        <a:spcBef>
                          <a:spcPts val="0"/>
                        </a:spcBef>
                        <a:spcAft>
                          <a:spcPts val="0"/>
                        </a:spcAft>
                      </a:pPr>
                      <a:r>
                        <a:rPr lang="en-US" sz="900">
                          <a:effectLst/>
                        </a:rPr>
                        <a:t>11:30–12:30 PM EST</a:t>
                      </a:r>
                    </a:p>
                    <a:p>
                      <a:pPr marL="0" marR="0">
                        <a:spcBef>
                          <a:spcPts val="0"/>
                        </a:spcBef>
                        <a:spcAft>
                          <a:spcPts val="0"/>
                        </a:spcAft>
                      </a:pPr>
                      <a:r>
                        <a:rPr lang="en-US" sz="900">
                          <a:effectLst/>
                        </a:rPr>
                        <a:t>4:30-5:30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Get set.. Introduction to Windows Azure Development</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5"/>
                        </a:rPr>
                        <a:t>Brian </a:t>
                      </a:r>
                      <a:r>
                        <a:rPr lang="en-US" sz="1200" u="sng" dirty="0" err="1">
                          <a:effectLst/>
                          <a:hlinkClick r:id="rId5"/>
                        </a:rPr>
                        <a:t>McKeiver</a:t>
                      </a:r>
                      <a:r>
                        <a:rPr lang="en-US" sz="1200" dirty="0">
                          <a:effectLst/>
                        </a:rPr>
                        <a:t>, Kentico MVP and Partner/Senior Developer at </a:t>
                      </a:r>
                      <a:r>
                        <a:rPr lang="en-US" sz="1200" u="sng" dirty="0" err="1">
                          <a:effectLst/>
                          <a:hlinkClick r:id="rId6"/>
                        </a:rPr>
                        <a:t>BizStream</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7"/>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438904">
                <a:tc>
                  <a:txBody>
                    <a:bodyPr/>
                    <a:lstStyle/>
                    <a:p>
                      <a:pPr marL="0" marR="0">
                        <a:spcBef>
                          <a:spcPts val="0"/>
                        </a:spcBef>
                        <a:spcAft>
                          <a:spcPts val="0"/>
                        </a:spcAft>
                      </a:pPr>
                      <a:r>
                        <a:rPr lang="en-US" sz="900">
                          <a:effectLst/>
                        </a:rPr>
                        <a:t>10:00–11:00 AM PST</a:t>
                      </a:r>
                    </a:p>
                    <a:p>
                      <a:pPr marL="0" marR="0">
                        <a:spcBef>
                          <a:spcPts val="0"/>
                        </a:spcBef>
                        <a:spcAft>
                          <a:spcPts val="0"/>
                        </a:spcAft>
                      </a:pPr>
                      <a:r>
                        <a:rPr lang="en-US" sz="900">
                          <a:effectLst/>
                        </a:rPr>
                        <a:t>1:00 –2:00 PM EST</a:t>
                      </a:r>
                    </a:p>
                    <a:p>
                      <a:pPr marL="0" marR="0">
                        <a:spcBef>
                          <a:spcPts val="0"/>
                        </a:spcBef>
                        <a:spcAft>
                          <a:spcPts val="0"/>
                        </a:spcAft>
                      </a:pPr>
                      <a:r>
                        <a:rPr lang="en-US" sz="900">
                          <a:effectLst/>
                        </a:rPr>
                        <a:t>6:00–7:00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Go…Running Kentico CMS on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8"/>
                        </a:rPr>
                        <a:t>Thom Robbins</a:t>
                      </a:r>
                      <a:r>
                        <a:rPr lang="en-US" sz="1200" dirty="0">
                          <a:effectLst/>
                        </a:rPr>
                        <a:t>, Chief Evangelist Kentico CMS</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9"/>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545192">
                <a:tc>
                  <a:txBody>
                    <a:bodyPr/>
                    <a:lstStyle/>
                    <a:p>
                      <a:pPr marL="0" marR="0">
                        <a:spcBef>
                          <a:spcPts val="0"/>
                        </a:spcBef>
                        <a:spcAft>
                          <a:spcPts val="0"/>
                        </a:spcAft>
                      </a:pPr>
                      <a:r>
                        <a:rPr lang="en-US" sz="900">
                          <a:effectLst/>
                        </a:rPr>
                        <a:t>11:30–12:30 PM PST</a:t>
                      </a:r>
                    </a:p>
                    <a:p>
                      <a:pPr marL="0" marR="0">
                        <a:spcBef>
                          <a:spcPts val="0"/>
                        </a:spcBef>
                        <a:spcAft>
                          <a:spcPts val="0"/>
                        </a:spcAft>
                      </a:pPr>
                      <a:r>
                        <a:rPr lang="en-US" sz="900">
                          <a:effectLst/>
                        </a:rPr>
                        <a:t>2:30–3:30 PM EST</a:t>
                      </a:r>
                    </a:p>
                    <a:p>
                      <a:pPr marL="0" marR="0">
                        <a:spcBef>
                          <a:spcPts val="0"/>
                        </a:spcBef>
                        <a:spcAft>
                          <a:spcPts val="0"/>
                        </a:spcAft>
                      </a:pPr>
                      <a:r>
                        <a:rPr lang="en-US" sz="900">
                          <a:effectLst/>
                        </a:rPr>
                        <a:t>7:30 –8:30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Deployment options for Kentico CMS on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10"/>
                        </a:rPr>
                        <a:t>Bryan </a:t>
                      </a:r>
                      <a:r>
                        <a:rPr lang="en-US" sz="1200" u="sng" dirty="0" err="1">
                          <a:effectLst/>
                          <a:hlinkClick r:id="rId10"/>
                        </a:rPr>
                        <a:t>Soltis</a:t>
                      </a:r>
                      <a:r>
                        <a:rPr lang="en-US" sz="1200" dirty="0">
                          <a:effectLst/>
                        </a:rPr>
                        <a:t>, Kentico MVP and Director of Technology and Research at </a:t>
                      </a:r>
                      <a:r>
                        <a:rPr lang="en-US" sz="1200" u="sng" dirty="0">
                          <a:effectLst/>
                          <a:hlinkClick r:id="rId3"/>
                        </a:rPr>
                        <a:t>Bit-Wizards</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1"/>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510912">
                <a:tc>
                  <a:txBody>
                    <a:bodyPr/>
                    <a:lstStyle/>
                    <a:p>
                      <a:pPr marL="0" marR="0">
                        <a:spcBef>
                          <a:spcPts val="0"/>
                        </a:spcBef>
                        <a:spcAft>
                          <a:spcPts val="0"/>
                        </a:spcAft>
                      </a:pPr>
                      <a:r>
                        <a:rPr lang="en-US" sz="900">
                          <a:effectLst/>
                        </a:rPr>
                        <a:t>1:00 PM–2:00 PM PST</a:t>
                      </a:r>
                    </a:p>
                    <a:p>
                      <a:pPr marL="0" marR="0">
                        <a:spcBef>
                          <a:spcPts val="0"/>
                        </a:spcBef>
                        <a:spcAft>
                          <a:spcPts val="0"/>
                        </a:spcAft>
                      </a:pPr>
                      <a:r>
                        <a:rPr lang="en-US" sz="900">
                          <a:effectLst/>
                        </a:rPr>
                        <a:t>4:00–5:00 PM EST</a:t>
                      </a:r>
                    </a:p>
                    <a:p>
                      <a:pPr marL="0" marR="0">
                        <a:spcBef>
                          <a:spcPts val="0"/>
                        </a:spcBef>
                        <a:spcAft>
                          <a:spcPts val="0"/>
                        </a:spcAft>
                      </a:pPr>
                      <a:r>
                        <a:rPr lang="en-US" sz="900">
                          <a:effectLst/>
                        </a:rPr>
                        <a:t>9:00–10:00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Best Practices for Kentico CMS and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12"/>
                        </a:rPr>
                        <a:t>Dominik Pinter</a:t>
                      </a:r>
                      <a:r>
                        <a:rPr lang="en-US" sz="1200" dirty="0">
                          <a:effectLst/>
                        </a:rPr>
                        <a:t>, Group Product Manager/</a:t>
                      </a:r>
                      <a:r>
                        <a:rPr lang="en-US" sz="1200" dirty="0" err="1">
                          <a:effectLst/>
                        </a:rPr>
                        <a:t>SaaS</a:t>
                      </a:r>
                      <a:r>
                        <a:rPr lang="en-US" sz="1200" dirty="0">
                          <a:effectLst/>
                        </a:rPr>
                        <a:t> and Cloud</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3"/>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607394">
                <a:tc>
                  <a:txBody>
                    <a:bodyPr/>
                    <a:lstStyle/>
                    <a:p>
                      <a:pPr marL="0" marR="0">
                        <a:spcBef>
                          <a:spcPts val="0"/>
                        </a:spcBef>
                        <a:spcAft>
                          <a:spcPts val="0"/>
                        </a:spcAft>
                      </a:pPr>
                      <a:r>
                        <a:rPr lang="en-US" sz="900">
                          <a:effectLst/>
                        </a:rPr>
                        <a:t>2:30–3:30 PM PST</a:t>
                      </a:r>
                    </a:p>
                    <a:p>
                      <a:pPr marL="0" marR="0">
                        <a:spcBef>
                          <a:spcPts val="0"/>
                        </a:spcBef>
                        <a:spcAft>
                          <a:spcPts val="0"/>
                        </a:spcAft>
                      </a:pPr>
                      <a:r>
                        <a:rPr lang="en-US" sz="900">
                          <a:effectLst/>
                        </a:rPr>
                        <a:t>5:30–6:30 PM EST</a:t>
                      </a:r>
                    </a:p>
                    <a:p>
                      <a:pPr marL="0" marR="0">
                        <a:spcBef>
                          <a:spcPts val="0"/>
                        </a:spcBef>
                        <a:spcAft>
                          <a:spcPts val="0"/>
                        </a:spcAft>
                      </a:pPr>
                      <a:r>
                        <a:rPr lang="en-US" sz="900">
                          <a:effectLst/>
                        </a:rPr>
                        <a:t>10:30–11:30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Advanced development with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10"/>
                        </a:rPr>
                        <a:t>Bryan </a:t>
                      </a:r>
                      <a:r>
                        <a:rPr lang="en-US" sz="1200" u="sng" dirty="0" err="1">
                          <a:effectLst/>
                          <a:hlinkClick r:id="rId10"/>
                        </a:rPr>
                        <a:t>Soltis</a:t>
                      </a:r>
                      <a:r>
                        <a:rPr lang="en-US" sz="1200" dirty="0">
                          <a:effectLst/>
                        </a:rPr>
                        <a:t>, Kentico MVP and Director of Technology and Research at Bit-Wizards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4"/>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613202">
                <a:tc>
                  <a:txBody>
                    <a:bodyPr/>
                    <a:lstStyle/>
                    <a:p>
                      <a:pPr marL="0" marR="0">
                        <a:spcBef>
                          <a:spcPts val="0"/>
                        </a:spcBef>
                        <a:spcAft>
                          <a:spcPts val="0"/>
                        </a:spcAft>
                      </a:pPr>
                      <a:r>
                        <a:rPr lang="en-US" sz="900">
                          <a:effectLst/>
                        </a:rPr>
                        <a:t>4:00–5:00 PM PST</a:t>
                      </a:r>
                    </a:p>
                    <a:p>
                      <a:pPr marL="0" marR="0">
                        <a:spcBef>
                          <a:spcPts val="0"/>
                        </a:spcBef>
                        <a:spcAft>
                          <a:spcPts val="0"/>
                        </a:spcAft>
                      </a:pPr>
                      <a:r>
                        <a:rPr lang="en-US" sz="900">
                          <a:effectLst/>
                        </a:rPr>
                        <a:t>7:00–8:00 PM EST</a:t>
                      </a:r>
                    </a:p>
                    <a:p>
                      <a:pPr marL="0" marR="0">
                        <a:spcBef>
                          <a:spcPts val="0"/>
                        </a:spcBef>
                        <a:spcAft>
                          <a:spcPts val="0"/>
                        </a:spcAft>
                      </a:pPr>
                      <a:r>
                        <a:rPr lang="en-US" sz="900">
                          <a:effectLst/>
                        </a:rPr>
                        <a:t>12:00–1:00 AM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Common questions for Windows Azure and Kentico CMS</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smtClean="0">
                          <a:effectLst/>
                        </a:rPr>
                        <a:t>Speaker</a:t>
                      </a:r>
                      <a:r>
                        <a:rPr lang="en-US" sz="1200" dirty="0">
                          <a:effectLst/>
                        </a:rPr>
                        <a:t>: Kentico Cloud and </a:t>
                      </a:r>
                      <a:r>
                        <a:rPr lang="en-US" sz="1200" dirty="0" err="1">
                          <a:effectLst/>
                        </a:rPr>
                        <a:t>SaaS</a:t>
                      </a:r>
                      <a:r>
                        <a:rPr lang="en-US" sz="1200" dirty="0">
                          <a:effectLst/>
                        </a:rPr>
                        <a:t> Development Group</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5"/>
                        </a:rPr>
                        <a:t>Register me</a:t>
                      </a:r>
                      <a:endParaRPr lang="en-US" sz="1200" dirty="0">
                        <a:effectLst/>
                        <a:latin typeface="Calibri"/>
                        <a:ea typeface="Calibri"/>
                        <a:cs typeface="Times New Roman"/>
                      </a:endParaRPr>
                    </a:p>
                  </a:txBody>
                  <a:tcPr marL="22858" marR="22858" marT="0" marB="0" anchor="ctr"/>
                </a:tc>
              </a:tr>
            </a:tbl>
          </a:graphicData>
        </a:graphic>
      </p:graphicFrame>
    </p:spTree>
    <p:extLst>
      <p:ext uri="{BB962C8B-B14F-4D97-AF65-F5344CB8AC3E}">
        <p14:creationId xmlns:p14="http://schemas.microsoft.com/office/powerpoint/2010/main" val="342022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The Microsoft Cloud</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281" y="1662254"/>
            <a:ext cx="2051115" cy="2051115"/>
          </a:xfrm>
          <a:prstGeom prst="rect">
            <a:avLst/>
          </a:prstGeom>
        </p:spPr>
      </p:pic>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33655" t="39490" r="33815"/>
          <a:stretch/>
        </p:blipFill>
        <p:spPr>
          <a:xfrm>
            <a:off x="1371600" y="4079256"/>
            <a:ext cx="1520367" cy="1734830"/>
          </a:xfrm>
          <a:prstGeom prst="rect">
            <a:avLst/>
          </a:prstGeom>
        </p:spPr>
      </p:pic>
      <p:sp>
        <p:nvSpPr>
          <p:cNvPr id="29" name="Rectangle 28"/>
          <p:cNvSpPr/>
          <p:nvPr/>
        </p:nvSpPr>
        <p:spPr bwMode="auto">
          <a:xfrm>
            <a:off x="3444578" y="1785738"/>
            <a:ext cx="5089822" cy="817871"/>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61" tIns="0" rIns="121861"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4400" b="1" spc="-100" dirty="0">
                <a:ln w="3175">
                  <a:noFill/>
                </a:ln>
                <a:gradFill flip="none" rotWithShape="1">
                  <a:gsLst>
                    <a:gs pos="0">
                      <a:srgbClr val="595959"/>
                    </a:gs>
                    <a:gs pos="86000">
                      <a:srgbClr val="595959"/>
                    </a:gs>
                  </a:gsLst>
                  <a:lin ang="5400000" scaled="0"/>
                  <a:tileRect/>
                </a:gradFill>
                <a:latin typeface="Arial" panose="020B0604020202020204" pitchFamily="34" charset="0"/>
                <a:cs typeface="Arial" panose="020B0604020202020204" pitchFamily="34" charset="0"/>
              </a:rPr>
              <a:t>What is the cloud?</a:t>
            </a:r>
            <a:endParaRPr lang="en-US" altLang="zh-CN" sz="4400" b="1" spc="-100" dirty="0">
              <a:ln w="3175">
                <a:noFill/>
              </a:ln>
              <a:gradFill flip="none" rotWithShape="1">
                <a:gsLst>
                  <a:gs pos="0">
                    <a:srgbClr val="595959"/>
                  </a:gs>
                  <a:gs pos="86000">
                    <a:srgbClr val="595959"/>
                  </a:gs>
                </a:gsLst>
                <a:lin ang="5400000" scaled="0"/>
                <a:tileRect/>
              </a:gradFill>
              <a:latin typeface="Arial" panose="020B0604020202020204" pitchFamily="34" charset="0"/>
              <a:cs typeface="Arial" panose="020B0604020202020204" pitchFamily="34" charset="0"/>
            </a:endParaRPr>
          </a:p>
        </p:txBody>
      </p:sp>
      <p:sp>
        <p:nvSpPr>
          <p:cNvPr id="30" name="Text Placeholder 2"/>
          <p:cNvSpPr txBox="1">
            <a:spLocks/>
          </p:cNvSpPr>
          <p:nvPr/>
        </p:nvSpPr>
        <p:spPr>
          <a:xfrm>
            <a:off x="3581399" y="2810843"/>
            <a:ext cx="4953001" cy="25368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chemeClr val="tx2">
                    <a:alpha val="99000"/>
                  </a:schemeClr>
                </a:solidFill>
                <a:latin typeface="Arial" panose="020B0604020202020204" pitchFamily="34" charset="0"/>
                <a:cs typeface="Arial" panose="020B0604020202020204" pitchFamily="34" charset="0"/>
              </a:rPr>
              <a:t>An approach to computing that’s about internet scale </a:t>
            </a:r>
            <a:br>
              <a:rPr lang="en-US" b="1" dirty="0" smtClean="0">
                <a:solidFill>
                  <a:schemeClr val="tx2">
                    <a:alpha val="99000"/>
                  </a:schemeClr>
                </a:solidFill>
                <a:latin typeface="Arial" panose="020B0604020202020204" pitchFamily="34" charset="0"/>
                <a:cs typeface="Arial" panose="020B0604020202020204" pitchFamily="34" charset="0"/>
              </a:rPr>
            </a:br>
            <a:r>
              <a:rPr lang="en-US" b="1" dirty="0" smtClean="0">
                <a:solidFill>
                  <a:schemeClr val="tx2">
                    <a:alpha val="99000"/>
                  </a:schemeClr>
                </a:solidFill>
                <a:latin typeface="Arial" panose="020B0604020202020204" pitchFamily="34" charset="0"/>
                <a:cs typeface="Arial" panose="020B0604020202020204" pitchFamily="34" charset="0"/>
              </a:rPr>
              <a:t>and connecting to a variety of devices and endpoints</a:t>
            </a:r>
            <a:endParaRPr lang="en-US" b="1" dirty="0">
              <a:solidFill>
                <a:schemeClr val="tx2">
                  <a:alpha val="99000"/>
                </a:schemeClr>
              </a:solidFill>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4070" y="2209800"/>
            <a:ext cx="918571" cy="907951"/>
          </a:xfrm>
          <a:prstGeom prst="rect">
            <a:avLst/>
          </a:prstGeom>
        </p:spPr>
      </p:pic>
    </p:spTree>
    <p:extLst>
      <p:ext uri="{BB962C8B-B14F-4D97-AF65-F5344CB8AC3E}">
        <p14:creationId xmlns:p14="http://schemas.microsoft.com/office/powerpoint/2010/main" val="132415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fade">
                                      <p:cBhvr>
                                        <p:cTn id="11" dur="500"/>
                                        <p:tgtEl>
                                          <p:spTgt spid="3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000"/>
                            </p:stCondLst>
                            <p:childTnLst>
                              <p:par>
                                <p:cTn id="24" presetID="8" presetClass="emph" presetSubtype="0" repeatCount="indefinite" fill="hold" nodeType="afterEffect">
                                  <p:stCondLst>
                                    <p:cond delay="200"/>
                                  </p:stCondLst>
                                  <p:childTnLst>
                                    <p:animRot by="-21600000">
                                      <p:cBhvr>
                                        <p:cTn id="25" dur="30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1"/>
            <a:ext cx="86868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Cloud Computing Patterns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49" name="Rounded Rectangle 48"/>
          <p:cNvSpPr/>
          <p:nvPr/>
        </p:nvSpPr>
        <p:spPr bwMode="auto">
          <a:xfrm>
            <a:off x="4864329" y="2251056"/>
            <a:ext cx="3689497" cy="2785731"/>
          </a:xfrm>
          <a:prstGeom prst="roundRect">
            <a:avLst>
              <a:gd name="adj" fmla="val 0"/>
            </a:avLst>
          </a:prstGeom>
          <a:solidFill>
            <a:schemeClr val="accent1"/>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spc="-50" dirty="0">
                <a:gradFill>
                  <a:gsLst>
                    <a:gs pos="0">
                      <a:prstClr val="black"/>
                    </a:gs>
                    <a:gs pos="100000">
                      <a:prstClr val="black"/>
                    </a:gs>
                  </a:gsLst>
                  <a:lin ang="950000" scaled="1"/>
                </a:gradFill>
                <a:latin typeface="Segoe UI Semibold" pitchFamily="34" charset="0"/>
              </a:rPr>
              <a:t>  </a:t>
            </a:r>
          </a:p>
        </p:txBody>
      </p:sp>
      <p:sp>
        <p:nvSpPr>
          <p:cNvPr id="50" name="Rounded Rectangle 49"/>
          <p:cNvSpPr/>
          <p:nvPr/>
        </p:nvSpPr>
        <p:spPr bwMode="auto">
          <a:xfrm>
            <a:off x="685733" y="2251056"/>
            <a:ext cx="3689497" cy="2785731"/>
          </a:xfrm>
          <a:prstGeom prst="roundRect">
            <a:avLst>
              <a:gd name="adj" fmla="val 0"/>
            </a:avLst>
          </a:prstGeom>
          <a:solidFill>
            <a:schemeClr val="accent1"/>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spc="-50" dirty="0">
                <a:gradFill>
                  <a:gsLst>
                    <a:gs pos="0">
                      <a:prstClr val="black"/>
                    </a:gs>
                    <a:gs pos="100000">
                      <a:prstClr val="black"/>
                    </a:gs>
                  </a:gsLst>
                  <a:lin ang="950000" scaled="1"/>
                </a:gradFill>
                <a:latin typeface="Segoe UI Semibold" pitchFamily="34" charset="0"/>
              </a:rPr>
              <a:t>  </a:t>
            </a:r>
          </a:p>
        </p:txBody>
      </p:sp>
      <p:sp>
        <p:nvSpPr>
          <p:cNvPr id="67" name="Rectangle 66"/>
          <p:cNvSpPr/>
          <p:nvPr/>
        </p:nvSpPr>
        <p:spPr bwMode="auto">
          <a:xfrm>
            <a:off x="819064" y="2355173"/>
            <a:ext cx="3401568" cy="1709982"/>
          </a:xfrm>
          <a:prstGeom prst="rect">
            <a:avLst/>
          </a:prstGeom>
          <a:gradFill>
            <a:gsLst>
              <a:gs pos="0">
                <a:schemeClr val="bg2">
                  <a:lumMod val="75000"/>
                </a:schemeClr>
              </a:gs>
              <a:gs pos="30000">
                <a:schemeClr val="bg2">
                  <a:lumMod val="75000"/>
                </a:schemeClr>
              </a:gs>
              <a:gs pos="45000">
                <a:schemeClr val="accent3">
                  <a:lumMod val="75000"/>
                </a:schemeClr>
              </a:gs>
              <a:gs pos="55000">
                <a:schemeClr val="accent3">
                  <a:lumMod val="75000"/>
                </a:schemeClr>
              </a:gs>
              <a:gs pos="73000">
                <a:schemeClr val="bg2">
                  <a:lumMod val="75000"/>
                </a:schemeClr>
              </a:gs>
              <a:gs pos="100000">
                <a:schemeClr val="bg2">
                  <a:lumMod val="75000"/>
                </a:schemeClr>
              </a:gs>
            </a:gsLst>
          </a:gra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dirty="0">
              <a:gradFill>
                <a:gsLst>
                  <a:gs pos="0">
                    <a:srgbClr val="FFFFFF"/>
                  </a:gs>
                  <a:gs pos="100000">
                    <a:srgbClr val="FFFFFF"/>
                  </a:gs>
                </a:gsLst>
                <a:lin ang="5400000" scaled="0"/>
              </a:gradFill>
            </a:endParaRPr>
          </a:p>
        </p:txBody>
      </p:sp>
      <p:cxnSp>
        <p:nvCxnSpPr>
          <p:cNvPr id="68" name="Straight Arrow Connector 67"/>
          <p:cNvCxnSpPr/>
          <p:nvPr/>
        </p:nvCxnSpPr>
        <p:spPr bwMode="auto">
          <a:xfrm rot="16200000" flipV="1">
            <a:off x="901575" y="3292586"/>
            <a:ext cx="895273" cy="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69" name="Straight Arrow Connector 68"/>
          <p:cNvCxnSpPr/>
          <p:nvPr/>
        </p:nvCxnSpPr>
        <p:spPr bwMode="auto">
          <a:xfrm>
            <a:off x="1349210" y="3741461"/>
            <a:ext cx="2365359" cy="93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70" name="Rectangle 69"/>
          <p:cNvSpPr/>
          <p:nvPr/>
        </p:nvSpPr>
        <p:spPr>
          <a:xfrm rot="16200000">
            <a:off x="835504" y="3214707"/>
            <a:ext cx="697480" cy="195438"/>
          </a:xfrm>
          <a:prstGeom prst="rect">
            <a:avLst/>
          </a:prstGeom>
        </p:spPr>
        <p:txBody>
          <a:bodyPr wrap="square">
            <a:spAutoFit/>
          </a:bodyPr>
          <a:lstStyle/>
          <a:p>
            <a:pPr marL="228600" indent="-228600" algn="ctr" eaLnBrk="0" fontAlgn="base" hangingPunct="0">
              <a:lnSpc>
                <a:spcPts val="800"/>
              </a:lnSpc>
              <a:spcBef>
                <a:spcPct val="20000"/>
              </a:spcBef>
              <a:spcAft>
                <a:spcPct val="0"/>
              </a:spcAft>
              <a:buClr>
                <a:srgbClr val="000000"/>
              </a:buClr>
            </a:pPr>
            <a:r>
              <a:rPr lang="en-US" sz="900" b="1" dirty="0" smtClean="0">
                <a:gradFill>
                  <a:gsLst>
                    <a:gs pos="0">
                      <a:prstClr val="black"/>
                    </a:gs>
                    <a:gs pos="100000">
                      <a:prstClr val="black"/>
                    </a:gs>
                  </a:gsLst>
                  <a:lin ang="950000" scaled="1"/>
                </a:gradFill>
                <a:latin typeface="Segoe UI Semibold" pitchFamily="34" charset="0"/>
              </a:rPr>
              <a:t>Compute </a:t>
            </a:r>
          </a:p>
        </p:txBody>
      </p:sp>
      <p:sp>
        <p:nvSpPr>
          <p:cNvPr id="71" name="Rectangle 70"/>
          <p:cNvSpPr/>
          <p:nvPr/>
        </p:nvSpPr>
        <p:spPr>
          <a:xfrm>
            <a:off x="2148956" y="3836790"/>
            <a:ext cx="662447" cy="199735"/>
          </a:xfrm>
          <a:prstGeom prst="rect">
            <a:avLst/>
          </a:prstGeom>
        </p:spPr>
        <p:txBody>
          <a:bodyPr wrap="square">
            <a:spAutoFit/>
          </a:bodyPr>
          <a:lstStyle/>
          <a:p>
            <a:pPr marL="228600" indent="-228600" algn="ctr" eaLnBrk="0" fontAlgn="base" hangingPunct="0">
              <a:lnSpc>
                <a:spcPts val="800"/>
              </a:lnSpc>
              <a:spcBef>
                <a:spcPct val="20000"/>
              </a:spcBef>
              <a:spcAft>
                <a:spcPct val="0"/>
              </a:spcAft>
              <a:buClr>
                <a:srgbClr val="000000"/>
              </a:buClr>
            </a:pPr>
            <a:r>
              <a:rPr lang="en-US" sz="900" b="1" dirty="0" smtClean="0">
                <a:gradFill>
                  <a:gsLst>
                    <a:gs pos="0">
                      <a:prstClr val="black"/>
                    </a:gs>
                    <a:gs pos="100000">
                      <a:prstClr val="black"/>
                    </a:gs>
                  </a:gsLst>
                  <a:lin ang="950000" scaled="1"/>
                </a:gradFill>
                <a:latin typeface="Segoe UI Semibold" pitchFamily="34" charset="0"/>
              </a:rPr>
              <a:t>Time </a:t>
            </a:r>
          </a:p>
        </p:txBody>
      </p:sp>
      <p:sp>
        <p:nvSpPr>
          <p:cNvPr id="72" name="TextBox 71"/>
          <p:cNvSpPr txBox="1"/>
          <p:nvPr/>
        </p:nvSpPr>
        <p:spPr>
          <a:xfrm>
            <a:off x="1175782" y="2390407"/>
            <a:ext cx="2668160" cy="313932"/>
          </a:xfrm>
          <a:prstGeom prst="rect">
            <a:avLst/>
          </a:prstGeom>
          <a:noFill/>
        </p:spPr>
        <p:txBody>
          <a:bodyPr wrap="square" lIns="0" rIns="0" rtlCol="0">
            <a:spAutoFit/>
          </a:bodyPr>
          <a:lstStyle/>
          <a:p>
            <a:pPr algn="ctr" eaLnBrk="0" hangingPunct="0">
              <a:lnSpc>
                <a:spcPct val="90000"/>
              </a:lnSpc>
              <a:spcBef>
                <a:spcPct val="20000"/>
              </a:spcBef>
            </a:pPr>
            <a:r>
              <a:rPr lang="en-US" sz="1600" b="1" dirty="0" smtClean="0">
                <a:gradFill>
                  <a:gsLst>
                    <a:gs pos="0">
                      <a:prstClr val="black"/>
                    </a:gs>
                    <a:gs pos="86000">
                      <a:prstClr val="black"/>
                    </a:gs>
                  </a:gsLst>
                  <a:lin ang="5400000" scaled="0"/>
                </a:gradFill>
                <a:effectLst>
                  <a:outerShdw blurRad="63500" algn="ctr" rotWithShape="0">
                    <a:prstClr val="black">
                      <a:alpha val="60000"/>
                    </a:prstClr>
                  </a:outerShdw>
                </a:effectLst>
              </a:rPr>
              <a:t>“Unpredictable Bursting“  </a:t>
            </a:r>
          </a:p>
        </p:txBody>
      </p:sp>
      <p:sp>
        <p:nvSpPr>
          <p:cNvPr id="73" name="Text Placeholder 6"/>
          <p:cNvSpPr txBox="1">
            <a:spLocks/>
          </p:cNvSpPr>
          <p:nvPr/>
        </p:nvSpPr>
        <p:spPr bwMode="auto">
          <a:xfrm>
            <a:off x="2080887" y="3544882"/>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eaLnBrk="0" fontAlgn="base" hangingPunct="0">
              <a:spcBef>
                <a:spcPct val="20000"/>
              </a:spcBef>
              <a:spcAft>
                <a:spcPct val="0"/>
              </a:spcAft>
              <a:buClr>
                <a:srgbClr val="000000"/>
              </a:buClr>
            </a:pPr>
            <a:r>
              <a:rPr lang="en-US" sz="800" b="1" i="1" dirty="0" smtClean="0">
                <a:gradFill>
                  <a:gsLst>
                    <a:gs pos="0">
                      <a:prstClr val="black"/>
                    </a:gs>
                    <a:gs pos="100000">
                      <a:prstClr val="black"/>
                    </a:gs>
                  </a:gsLst>
                  <a:lin ang="950000" scaled="1"/>
                </a:gradFill>
                <a:latin typeface="Segoe UI Semibold" pitchFamily="34" charset="0"/>
              </a:rPr>
              <a:t>Average Usage </a:t>
            </a:r>
            <a:endParaRPr lang="en-US" sz="800" b="1" i="1" dirty="0">
              <a:gradFill>
                <a:gsLst>
                  <a:gs pos="0">
                    <a:prstClr val="black"/>
                  </a:gs>
                  <a:gs pos="100000">
                    <a:prstClr val="black"/>
                  </a:gs>
                </a:gsLst>
                <a:lin ang="950000" scaled="1"/>
              </a:gradFill>
              <a:latin typeface="Segoe UI Semibold" pitchFamily="34" charset="0"/>
            </a:endParaRPr>
          </a:p>
        </p:txBody>
      </p:sp>
      <p:sp>
        <p:nvSpPr>
          <p:cNvPr id="74" name="Rectangle 73"/>
          <p:cNvSpPr/>
          <p:nvPr/>
        </p:nvSpPr>
        <p:spPr>
          <a:xfrm>
            <a:off x="806010" y="4176019"/>
            <a:ext cx="3653240" cy="664797"/>
          </a:xfrm>
          <a:prstGeom prst="rect">
            <a:avLst/>
          </a:prstGeom>
        </p:spPr>
        <p:txBody>
          <a:bodyPr wrap="square">
            <a:spAutoFit/>
          </a:bodyPr>
          <a:lstStyle/>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Unexpected/unplanned peak in demand </a:t>
            </a:r>
          </a:p>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Sudden spike impacts performance </a:t>
            </a:r>
          </a:p>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Can’t over provision for extreme cases </a:t>
            </a:r>
          </a:p>
        </p:txBody>
      </p:sp>
      <p:grpSp>
        <p:nvGrpSpPr>
          <p:cNvPr id="75" name="Group 74"/>
          <p:cNvGrpSpPr/>
          <p:nvPr/>
        </p:nvGrpSpPr>
        <p:grpSpPr>
          <a:xfrm>
            <a:off x="1383024" y="2958729"/>
            <a:ext cx="2326525" cy="492377"/>
            <a:chOff x="5574420" y="5257417"/>
            <a:chExt cx="3253688" cy="721360"/>
          </a:xfrm>
        </p:grpSpPr>
        <p:cxnSp>
          <p:nvCxnSpPr>
            <p:cNvPr id="76" name="Straight Arrow Connector 75"/>
            <p:cNvCxnSpPr/>
            <p:nvPr/>
          </p:nvCxnSpPr>
          <p:spPr bwMode="auto">
            <a:xfrm>
              <a:off x="7600265" y="5975286"/>
              <a:ext cx="1227843" cy="2508"/>
            </a:xfrm>
            <a:prstGeom prst="straightConnector1">
              <a:avLst/>
            </a:prstGeom>
            <a:noFill/>
            <a:ln w="19050"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p:spPr>
        </p:cxnSp>
        <p:cxnSp>
          <p:nvCxnSpPr>
            <p:cNvPr id="77" name="Straight Connector 76"/>
            <p:cNvCxnSpPr>
              <a:endCxn id="78" idx="0"/>
            </p:cNvCxnSpPr>
            <p:nvPr/>
          </p:nvCxnSpPr>
          <p:spPr bwMode="auto">
            <a:xfrm flipV="1">
              <a:off x="5574420" y="5967876"/>
              <a:ext cx="1219909" cy="740"/>
            </a:xfrm>
            <a:prstGeom prst="line">
              <a:avLst/>
            </a:prstGeom>
            <a:noFill/>
            <a:ln w="1905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cxnSp>
        <p:sp>
          <p:nvSpPr>
            <p:cNvPr id="78" name="Freeform 77"/>
            <p:cNvSpPr/>
            <p:nvPr/>
          </p:nvSpPr>
          <p:spPr>
            <a:xfrm>
              <a:off x="6794329" y="5257417"/>
              <a:ext cx="795191" cy="721360"/>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noFill/>
            <a:ln w="1905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txBody>
            <a:bodyPr rtlCol="0" anchor="ctr"/>
            <a:lstStyle/>
            <a:p>
              <a:pPr algn="ctr"/>
              <a:endParaRPr lang="en-US" dirty="0">
                <a:solidFill>
                  <a:prstClr val="black"/>
                </a:solidFill>
              </a:endParaRPr>
            </a:p>
          </p:txBody>
        </p:sp>
      </p:grpSp>
      <p:sp>
        <p:nvSpPr>
          <p:cNvPr id="88" name="Rectangle 87"/>
          <p:cNvSpPr/>
          <p:nvPr/>
        </p:nvSpPr>
        <p:spPr bwMode="auto">
          <a:xfrm>
            <a:off x="4997660" y="2353194"/>
            <a:ext cx="3401568" cy="1709982"/>
          </a:xfrm>
          <a:prstGeom prst="rect">
            <a:avLst/>
          </a:prstGeom>
          <a:gradFill>
            <a:gsLst>
              <a:gs pos="0">
                <a:schemeClr val="bg2">
                  <a:lumMod val="75000"/>
                </a:schemeClr>
              </a:gs>
              <a:gs pos="30000">
                <a:schemeClr val="bg2">
                  <a:lumMod val="75000"/>
                </a:schemeClr>
              </a:gs>
              <a:gs pos="45000">
                <a:schemeClr val="accent3">
                  <a:lumMod val="75000"/>
                </a:schemeClr>
              </a:gs>
              <a:gs pos="55000">
                <a:schemeClr val="accent3">
                  <a:lumMod val="75000"/>
                </a:schemeClr>
              </a:gs>
              <a:gs pos="73000">
                <a:schemeClr val="bg2">
                  <a:lumMod val="75000"/>
                </a:schemeClr>
              </a:gs>
              <a:gs pos="100000">
                <a:schemeClr val="bg2">
                  <a:lumMod val="75000"/>
                </a:schemeClr>
              </a:gs>
            </a:gsLst>
          </a:gra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dirty="0">
              <a:gradFill>
                <a:gsLst>
                  <a:gs pos="0">
                    <a:srgbClr val="FFFFFF"/>
                  </a:gs>
                  <a:gs pos="100000">
                    <a:srgbClr val="FFFFFF"/>
                  </a:gs>
                </a:gsLst>
                <a:lin ang="5400000" scaled="0"/>
              </a:gradFill>
            </a:endParaRPr>
          </a:p>
        </p:txBody>
      </p:sp>
      <p:cxnSp>
        <p:nvCxnSpPr>
          <p:cNvPr id="89" name="Straight Arrow Connector 88"/>
          <p:cNvCxnSpPr/>
          <p:nvPr/>
        </p:nvCxnSpPr>
        <p:spPr bwMode="auto">
          <a:xfrm rot="16200000" flipV="1">
            <a:off x="5179819" y="3297599"/>
            <a:ext cx="895273" cy="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90" name="Straight Arrow Connector 89"/>
          <p:cNvCxnSpPr/>
          <p:nvPr/>
        </p:nvCxnSpPr>
        <p:spPr bwMode="auto">
          <a:xfrm>
            <a:off x="5627455" y="3746475"/>
            <a:ext cx="2365359" cy="93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91" name="Rectangle 90"/>
          <p:cNvSpPr/>
          <p:nvPr/>
        </p:nvSpPr>
        <p:spPr>
          <a:xfrm rot="16200000">
            <a:off x="5113748" y="3219721"/>
            <a:ext cx="697480" cy="195438"/>
          </a:xfrm>
          <a:prstGeom prst="rect">
            <a:avLst/>
          </a:prstGeom>
        </p:spPr>
        <p:txBody>
          <a:bodyPr wrap="square">
            <a:spAutoFit/>
          </a:bodyPr>
          <a:lstStyle/>
          <a:p>
            <a:pPr marL="228600" indent="-228600" algn="ctr" eaLnBrk="0" fontAlgn="base" hangingPunct="0">
              <a:lnSpc>
                <a:spcPts val="800"/>
              </a:lnSpc>
              <a:spcBef>
                <a:spcPct val="20000"/>
              </a:spcBef>
              <a:spcAft>
                <a:spcPct val="0"/>
              </a:spcAft>
              <a:buClr>
                <a:srgbClr val="000000"/>
              </a:buClr>
            </a:pPr>
            <a:r>
              <a:rPr lang="en-US" sz="900" b="1" dirty="0" smtClean="0">
                <a:gradFill>
                  <a:gsLst>
                    <a:gs pos="0">
                      <a:prstClr val="black"/>
                    </a:gs>
                    <a:gs pos="100000">
                      <a:prstClr val="black"/>
                    </a:gs>
                  </a:gsLst>
                  <a:lin ang="950000" scaled="1"/>
                </a:gradFill>
                <a:latin typeface="Segoe UI Semibold" pitchFamily="34" charset="0"/>
              </a:rPr>
              <a:t>Compute </a:t>
            </a:r>
          </a:p>
        </p:txBody>
      </p:sp>
      <p:sp>
        <p:nvSpPr>
          <p:cNvPr id="92" name="Rectangle 91"/>
          <p:cNvSpPr/>
          <p:nvPr/>
        </p:nvSpPr>
        <p:spPr>
          <a:xfrm>
            <a:off x="6439964" y="3848066"/>
            <a:ext cx="662447" cy="199735"/>
          </a:xfrm>
          <a:prstGeom prst="rect">
            <a:avLst/>
          </a:prstGeom>
        </p:spPr>
        <p:txBody>
          <a:bodyPr wrap="square">
            <a:spAutoFit/>
          </a:bodyPr>
          <a:lstStyle/>
          <a:p>
            <a:pPr marL="228600" indent="-228600" algn="ctr" eaLnBrk="0" fontAlgn="base" hangingPunct="0">
              <a:lnSpc>
                <a:spcPts val="800"/>
              </a:lnSpc>
              <a:spcBef>
                <a:spcPct val="20000"/>
              </a:spcBef>
              <a:spcAft>
                <a:spcPct val="0"/>
              </a:spcAft>
              <a:buClr>
                <a:srgbClr val="000000"/>
              </a:buClr>
            </a:pPr>
            <a:r>
              <a:rPr lang="en-US" sz="900" b="1" dirty="0" smtClean="0">
                <a:gradFill>
                  <a:gsLst>
                    <a:gs pos="0">
                      <a:prstClr val="black"/>
                    </a:gs>
                    <a:gs pos="100000">
                      <a:prstClr val="black"/>
                    </a:gs>
                  </a:gsLst>
                  <a:lin ang="950000" scaled="1"/>
                </a:gradFill>
                <a:latin typeface="Segoe UI Semibold" pitchFamily="34" charset="0"/>
              </a:rPr>
              <a:t>Time </a:t>
            </a:r>
          </a:p>
        </p:txBody>
      </p:sp>
      <p:sp>
        <p:nvSpPr>
          <p:cNvPr id="93" name="Text Placeholder 6"/>
          <p:cNvSpPr txBox="1">
            <a:spLocks/>
          </p:cNvSpPr>
          <p:nvPr/>
        </p:nvSpPr>
        <p:spPr bwMode="auto">
          <a:xfrm>
            <a:off x="6347300" y="3548243"/>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eaLnBrk="0" fontAlgn="base" hangingPunct="0">
              <a:spcBef>
                <a:spcPct val="20000"/>
              </a:spcBef>
              <a:spcAft>
                <a:spcPct val="0"/>
              </a:spcAft>
              <a:buClr>
                <a:srgbClr val="000000"/>
              </a:buClr>
            </a:pPr>
            <a:r>
              <a:rPr lang="en-US" sz="800" b="1" i="1" dirty="0" smtClean="0">
                <a:gradFill>
                  <a:gsLst>
                    <a:gs pos="0">
                      <a:prstClr val="black"/>
                    </a:gs>
                    <a:gs pos="100000">
                      <a:prstClr val="black"/>
                    </a:gs>
                  </a:gsLst>
                  <a:lin ang="950000" scaled="1"/>
                </a:gradFill>
                <a:latin typeface="Segoe UI Semibold" pitchFamily="34" charset="0"/>
              </a:rPr>
              <a:t>Average Usage </a:t>
            </a:r>
            <a:endParaRPr lang="en-US" sz="800" b="1" i="1" dirty="0">
              <a:gradFill>
                <a:gsLst>
                  <a:gs pos="0">
                    <a:prstClr val="black"/>
                  </a:gs>
                  <a:gs pos="100000">
                    <a:prstClr val="black"/>
                  </a:gs>
                </a:gsLst>
                <a:lin ang="950000" scaled="1"/>
              </a:gradFill>
              <a:latin typeface="Segoe UI Semibold" pitchFamily="34" charset="0"/>
            </a:endParaRPr>
          </a:p>
        </p:txBody>
      </p:sp>
      <p:sp>
        <p:nvSpPr>
          <p:cNvPr id="94" name="TextBox 93"/>
          <p:cNvSpPr txBox="1"/>
          <p:nvPr/>
        </p:nvSpPr>
        <p:spPr>
          <a:xfrm>
            <a:off x="5287266" y="2395421"/>
            <a:ext cx="2852473" cy="313932"/>
          </a:xfrm>
          <a:prstGeom prst="rect">
            <a:avLst/>
          </a:prstGeom>
          <a:noFill/>
        </p:spPr>
        <p:txBody>
          <a:bodyPr wrap="square" lIns="0" rIns="0" rtlCol="0">
            <a:spAutoFit/>
          </a:bodyPr>
          <a:lstStyle/>
          <a:p>
            <a:pPr algn="ctr" eaLnBrk="0" hangingPunct="0">
              <a:lnSpc>
                <a:spcPct val="90000"/>
              </a:lnSpc>
              <a:spcBef>
                <a:spcPct val="20000"/>
              </a:spcBef>
            </a:pPr>
            <a:r>
              <a:rPr lang="en-US" sz="1600" b="1" dirty="0" smtClean="0">
                <a:gradFill>
                  <a:gsLst>
                    <a:gs pos="0">
                      <a:prstClr val="black"/>
                    </a:gs>
                    <a:gs pos="86000">
                      <a:prstClr val="black"/>
                    </a:gs>
                  </a:gsLst>
                  <a:lin ang="5400000" scaled="0"/>
                </a:gradFill>
                <a:effectLst>
                  <a:outerShdw blurRad="63500" algn="ctr" rotWithShape="0">
                    <a:prstClr val="black">
                      <a:alpha val="60000"/>
                    </a:prstClr>
                  </a:outerShdw>
                </a:effectLst>
              </a:rPr>
              <a:t>“Predictable Bursting“ </a:t>
            </a:r>
          </a:p>
        </p:txBody>
      </p:sp>
      <p:sp>
        <p:nvSpPr>
          <p:cNvPr id="95" name="Rectangle 94"/>
          <p:cNvSpPr/>
          <p:nvPr/>
        </p:nvSpPr>
        <p:spPr>
          <a:xfrm>
            <a:off x="4997010" y="4176019"/>
            <a:ext cx="3915144" cy="664797"/>
          </a:xfrm>
          <a:prstGeom prst="rect">
            <a:avLst/>
          </a:prstGeom>
        </p:spPr>
        <p:txBody>
          <a:bodyPr wrap="square">
            <a:spAutoFit/>
          </a:bodyPr>
          <a:lstStyle/>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Services with micro seasonality trends  </a:t>
            </a:r>
          </a:p>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Peaks due to periodic increased demand</a:t>
            </a:r>
          </a:p>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IT complexity and wasted capacity  </a:t>
            </a:r>
          </a:p>
        </p:txBody>
      </p:sp>
      <p:grpSp>
        <p:nvGrpSpPr>
          <p:cNvPr id="96" name="Group 95"/>
          <p:cNvGrpSpPr/>
          <p:nvPr/>
        </p:nvGrpSpPr>
        <p:grpSpPr>
          <a:xfrm>
            <a:off x="5645492" y="2917925"/>
            <a:ext cx="2273432" cy="583019"/>
            <a:chOff x="3460618" y="6566490"/>
            <a:chExt cx="2273432" cy="583019"/>
          </a:xfrm>
        </p:grpSpPr>
        <p:cxnSp>
          <p:nvCxnSpPr>
            <p:cNvPr id="97" name="Straight Arrow Connector 96"/>
            <p:cNvCxnSpPr/>
            <p:nvPr/>
          </p:nvCxnSpPr>
          <p:spPr bwMode="auto">
            <a:xfrm rot="5400000" flipH="1" flipV="1">
              <a:off x="5621611" y="6745562"/>
              <a:ext cx="123825" cy="10105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98" name="Freeform 97"/>
            <p:cNvSpPr/>
            <p:nvPr/>
          </p:nvSpPr>
          <p:spPr>
            <a:xfrm>
              <a:off x="3460618" y="6566490"/>
              <a:ext cx="2190307" cy="583019"/>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grpSp>
    </p:spTree>
    <p:extLst>
      <p:ext uri="{BB962C8B-B14F-4D97-AF65-F5344CB8AC3E}">
        <p14:creationId xmlns:p14="http://schemas.microsoft.com/office/powerpoint/2010/main" val="1698342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1"/>
            <a:ext cx="8686800" cy="914400"/>
          </a:xfrm>
        </p:spPr>
        <p:txBody>
          <a:bodyPr>
            <a:normAutofit/>
          </a:bodyPr>
          <a:lstStyle/>
          <a:p>
            <a:pPr>
              <a:spcBef>
                <a:spcPct val="20000"/>
              </a:spcBef>
            </a:pPr>
            <a:r>
              <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Cloud Computing Patterns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51" name="Rounded Rectangle 50"/>
          <p:cNvSpPr/>
          <p:nvPr/>
        </p:nvSpPr>
        <p:spPr bwMode="auto">
          <a:xfrm>
            <a:off x="746622" y="2298105"/>
            <a:ext cx="3689497" cy="2785731"/>
          </a:xfrm>
          <a:prstGeom prst="roundRect">
            <a:avLst>
              <a:gd name="adj" fmla="val 0"/>
            </a:avLst>
          </a:prstGeom>
          <a:solidFill>
            <a:schemeClr val="accent1"/>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spc="-50" dirty="0">
                <a:gradFill>
                  <a:gsLst>
                    <a:gs pos="0">
                      <a:prstClr val="black"/>
                    </a:gs>
                    <a:gs pos="100000">
                      <a:prstClr val="black"/>
                    </a:gs>
                  </a:gsLst>
                  <a:lin ang="950000" scaled="1"/>
                </a:gradFill>
                <a:latin typeface="Segoe UI Semibold" pitchFamily="34" charset="0"/>
              </a:rPr>
              <a:t>  </a:t>
            </a:r>
          </a:p>
        </p:txBody>
      </p:sp>
      <p:sp>
        <p:nvSpPr>
          <p:cNvPr id="52" name="Rounded Rectangle 51"/>
          <p:cNvSpPr/>
          <p:nvPr/>
        </p:nvSpPr>
        <p:spPr bwMode="auto">
          <a:xfrm>
            <a:off x="4925218" y="2298105"/>
            <a:ext cx="3689497" cy="2785731"/>
          </a:xfrm>
          <a:prstGeom prst="roundRect">
            <a:avLst>
              <a:gd name="adj" fmla="val 0"/>
            </a:avLst>
          </a:prstGeom>
          <a:solidFill>
            <a:schemeClr val="accent1"/>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spc="-50" dirty="0">
                <a:gradFill>
                  <a:gsLst>
                    <a:gs pos="0">
                      <a:prstClr val="black"/>
                    </a:gs>
                    <a:gs pos="100000">
                      <a:prstClr val="black"/>
                    </a:gs>
                  </a:gsLst>
                  <a:lin ang="950000" scaled="1"/>
                </a:gradFill>
                <a:latin typeface="Segoe UI Semibold" pitchFamily="34" charset="0"/>
              </a:rPr>
              <a:t>  </a:t>
            </a:r>
          </a:p>
        </p:txBody>
      </p:sp>
      <p:sp>
        <p:nvSpPr>
          <p:cNvPr id="53" name="Rectangle 52"/>
          <p:cNvSpPr/>
          <p:nvPr/>
        </p:nvSpPr>
        <p:spPr bwMode="auto">
          <a:xfrm>
            <a:off x="874213" y="2391123"/>
            <a:ext cx="3402419" cy="1709982"/>
          </a:xfrm>
          <a:prstGeom prst="rect">
            <a:avLst/>
          </a:prstGeom>
          <a:gradFill>
            <a:gsLst>
              <a:gs pos="0">
                <a:schemeClr val="bg2">
                  <a:lumMod val="75000"/>
                </a:schemeClr>
              </a:gs>
              <a:gs pos="30000">
                <a:schemeClr val="bg2">
                  <a:lumMod val="75000"/>
                </a:schemeClr>
              </a:gs>
              <a:gs pos="45000">
                <a:schemeClr val="accent3">
                  <a:lumMod val="75000"/>
                </a:schemeClr>
              </a:gs>
              <a:gs pos="55000">
                <a:schemeClr val="accent3">
                  <a:lumMod val="75000"/>
                </a:schemeClr>
              </a:gs>
              <a:gs pos="73000">
                <a:schemeClr val="bg2">
                  <a:lumMod val="75000"/>
                </a:schemeClr>
              </a:gs>
              <a:gs pos="100000">
                <a:schemeClr val="bg2">
                  <a:lumMod val="75000"/>
                </a:schemeClr>
              </a:gs>
            </a:gsLst>
          </a:gra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dirty="0">
              <a:gradFill>
                <a:gsLst>
                  <a:gs pos="0">
                    <a:srgbClr val="FFFFFF"/>
                  </a:gs>
                  <a:gs pos="100000">
                    <a:srgbClr val="FFFFFF"/>
                  </a:gs>
                </a:gsLst>
                <a:lin ang="5400000" scaled="0"/>
              </a:gradFill>
            </a:endParaRPr>
          </a:p>
        </p:txBody>
      </p:sp>
      <p:cxnSp>
        <p:nvCxnSpPr>
          <p:cNvPr id="54" name="Straight Arrow Connector 53"/>
          <p:cNvCxnSpPr/>
          <p:nvPr/>
        </p:nvCxnSpPr>
        <p:spPr bwMode="auto">
          <a:xfrm rot="16200000" flipV="1">
            <a:off x="1019212" y="3335528"/>
            <a:ext cx="895273" cy="3"/>
          </a:xfrm>
          <a:prstGeom prst="straightConnector1">
            <a:avLst/>
          </a:prstGeom>
          <a:ln w="2540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55" name="Straight Arrow Connector 54"/>
          <p:cNvCxnSpPr/>
          <p:nvPr/>
        </p:nvCxnSpPr>
        <p:spPr bwMode="auto">
          <a:xfrm>
            <a:off x="1466848" y="3784404"/>
            <a:ext cx="2365359" cy="93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56" name="Text Placeholder 6"/>
          <p:cNvSpPr txBox="1">
            <a:spLocks/>
          </p:cNvSpPr>
          <p:nvPr/>
        </p:nvSpPr>
        <p:spPr bwMode="auto">
          <a:xfrm>
            <a:off x="2916756" y="3585197"/>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eaLnBrk="0" fontAlgn="base" hangingPunct="0">
              <a:spcBef>
                <a:spcPct val="20000"/>
              </a:spcBef>
              <a:spcAft>
                <a:spcPct val="0"/>
              </a:spcAft>
              <a:buClr>
                <a:srgbClr val="000000"/>
              </a:buClr>
            </a:pPr>
            <a:r>
              <a:rPr lang="en-US" sz="800" b="1" i="1" dirty="0" smtClean="0">
                <a:solidFill>
                  <a:srgbClr val="FFFFFF"/>
                </a:solidFill>
              </a:rPr>
              <a:t>Usage</a:t>
            </a:r>
            <a:endParaRPr lang="en-US" sz="800" b="1" i="1" dirty="0">
              <a:solidFill>
                <a:srgbClr val="FFFFFF"/>
              </a:solidFill>
            </a:endParaRPr>
          </a:p>
        </p:txBody>
      </p:sp>
      <p:sp>
        <p:nvSpPr>
          <p:cNvPr id="57" name="Rectangle 56"/>
          <p:cNvSpPr/>
          <p:nvPr/>
        </p:nvSpPr>
        <p:spPr>
          <a:xfrm rot="16200000">
            <a:off x="953141" y="3257907"/>
            <a:ext cx="697480" cy="194925"/>
          </a:xfrm>
          <a:prstGeom prst="rect">
            <a:avLst/>
          </a:prstGeom>
        </p:spPr>
        <p:txBody>
          <a:bodyPr wrap="square">
            <a:spAutoFit/>
          </a:bodyPr>
          <a:lstStyle/>
          <a:p>
            <a:pPr marL="228600" indent="-228600" algn="ctr" eaLnBrk="0" fontAlgn="base" hangingPunct="0">
              <a:lnSpc>
                <a:spcPts val="800"/>
              </a:lnSpc>
              <a:spcBef>
                <a:spcPct val="20000"/>
              </a:spcBef>
              <a:spcAft>
                <a:spcPct val="0"/>
              </a:spcAft>
              <a:buClr>
                <a:srgbClr val="000000"/>
              </a:buClr>
            </a:pPr>
            <a:r>
              <a:rPr lang="en-US" sz="900" b="1" dirty="0" smtClean="0">
                <a:gradFill>
                  <a:gsLst>
                    <a:gs pos="0">
                      <a:prstClr val="black"/>
                    </a:gs>
                    <a:gs pos="100000">
                      <a:prstClr val="black"/>
                    </a:gs>
                  </a:gsLst>
                  <a:lin ang="950000" scaled="1"/>
                </a:gradFill>
                <a:latin typeface="Segoe UI Semibold" pitchFamily="34" charset="0"/>
              </a:rPr>
              <a:t>Compute </a:t>
            </a:r>
          </a:p>
        </p:txBody>
      </p:sp>
      <p:sp>
        <p:nvSpPr>
          <p:cNvPr id="58" name="Rectangle 57"/>
          <p:cNvSpPr/>
          <p:nvPr/>
        </p:nvSpPr>
        <p:spPr>
          <a:xfrm>
            <a:off x="2290169" y="3885995"/>
            <a:ext cx="662447" cy="194925"/>
          </a:xfrm>
          <a:prstGeom prst="rect">
            <a:avLst/>
          </a:prstGeom>
        </p:spPr>
        <p:txBody>
          <a:bodyPr wrap="square">
            <a:spAutoFit/>
          </a:bodyPr>
          <a:lstStyle/>
          <a:p>
            <a:pPr marL="228600" indent="-228600" algn="ctr" eaLnBrk="0" fontAlgn="base" hangingPunct="0">
              <a:lnSpc>
                <a:spcPts val="800"/>
              </a:lnSpc>
              <a:spcBef>
                <a:spcPct val="20000"/>
              </a:spcBef>
              <a:spcAft>
                <a:spcPct val="0"/>
              </a:spcAft>
              <a:buClr>
                <a:srgbClr val="000000"/>
              </a:buClr>
            </a:pPr>
            <a:r>
              <a:rPr lang="en-US" sz="900" b="1" dirty="0" smtClean="0">
                <a:gradFill>
                  <a:gsLst>
                    <a:gs pos="0">
                      <a:prstClr val="black"/>
                    </a:gs>
                    <a:gs pos="100000">
                      <a:prstClr val="black"/>
                    </a:gs>
                  </a:gsLst>
                  <a:lin ang="950000" scaled="1"/>
                </a:gradFill>
                <a:latin typeface="Segoe UI Semibold" pitchFamily="34" charset="0"/>
              </a:rPr>
              <a:t>Time </a:t>
            </a:r>
          </a:p>
        </p:txBody>
      </p:sp>
      <p:cxnSp>
        <p:nvCxnSpPr>
          <p:cNvPr id="59" name="Straight Arrow Connector 58"/>
          <p:cNvCxnSpPr/>
          <p:nvPr/>
        </p:nvCxnSpPr>
        <p:spPr bwMode="auto">
          <a:xfrm flipV="1">
            <a:off x="1466849" y="3450738"/>
            <a:ext cx="764232" cy="65367"/>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60" name="Straight Arrow Connector 59"/>
          <p:cNvCxnSpPr/>
          <p:nvPr/>
        </p:nvCxnSpPr>
        <p:spPr bwMode="auto">
          <a:xfrm flipV="1">
            <a:off x="2985744" y="3429759"/>
            <a:ext cx="800693" cy="86346"/>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61" name="Text Placeholder 6"/>
          <p:cNvSpPr txBox="1">
            <a:spLocks/>
          </p:cNvSpPr>
          <p:nvPr/>
        </p:nvSpPr>
        <p:spPr bwMode="auto">
          <a:xfrm>
            <a:off x="1448009" y="3586172"/>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eaLnBrk="0" fontAlgn="base" hangingPunct="0">
              <a:spcBef>
                <a:spcPct val="20000"/>
              </a:spcBef>
              <a:spcAft>
                <a:spcPct val="0"/>
              </a:spcAft>
              <a:buClr>
                <a:srgbClr val="000000"/>
              </a:buClr>
            </a:pPr>
            <a:r>
              <a:rPr lang="en-US" sz="800" b="1" i="1" dirty="0" smtClean="0">
                <a:gradFill>
                  <a:gsLst>
                    <a:gs pos="0">
                      <a:prstClr val="black"/>
                    </a:gs>
                    <a:gs pos="100000">
                      <a:prstClr val="black"/>
                    </a:gs>
                  </a:gsLst>
                  <a:lin ang="950000" scaled="1"/>
                </a:gradFill>
                <a:latin typeface="Segoe UI Semibold" pitchFamily="34" charset="0"/>
              </a:rPr>
              <a:t>Average</a:t>
            </a:r>
            <a:endParaRPr lang="en-US" sz="800" b="1" i="1" dirty="0">
              <a:gradFill>
                <a:gsLst>
                  <a:gs pos="0">
                    <a:prstClr val="black"/>
                  </a:gs>
                  <a:gs pos="100000">
                    <a:prstClr val="black"/>
                  </a:gs>
                </a:gsLst>
                <a:lin ang="950000" scaled="1"/>
              </a:gradFill>
              <a:latin typeface="Segoe UI Semibold" pitchFamily="34" charset="0"/>
            </a:endParaRPr>
          </a:p>
        </p:txBody>
      </p:sp>
      <p:cxnSp>
        <p:nvCxnSpPr>
          <p:cNvPr id="62" name="Straight Connector 61"/>
          <p:cNvCxnSpPr/>
          <p:nvPr/>
        </p:nvCxnSpPr>
        <p:spPr bwMode="auto">
          <a:xfrm rot="5400000" flipH="1" flipV="1">
            <a:off x="2560328" y="3358699"/>
            <a:ext cx="853043" cy="1174"/>
          </a:xfrm>
          <a:prstGeom prst="line">
            <a:avLst/>
          </a:prstGeom>
          <a:ln w="19050">
            <a:solidFill>
              <a:schemeClr val="tx1"/>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63" name="Rectangle 62"/>
          <p:cNvSpPr/>
          <p:nvPr/>
        </p:nvSpPr>
        <p:spPr>
          <a:xfrm>
            <a:off x="2200565" y="3089159"/>
            <a:ext cx="837984" cy="477054"/>
          </a:xfrm>
          <a:prstGeom prst="rect">
            <a:avLst/>
          </a:prstGeom>
        </p:spPr>
        <p:txBody>
          <a:bodyPr wrap="square">
            <a:spAutoFit/>
          </a:bodyPr>
          <a:lstStyle/>
          <a:p>
            <a:pPr marL="228600" indent="-228600" algn="ctr" eaLnBrk="0" fontAlgn="base" hangingPunct="0">
              <a:lnSpc>
                <a:spcPts val="800"/>
              </a:lnSpc>
              <a:spcBef>
                <a:spcPct val="20000"/>
              </a:spcBef>
              <a:spcAft>
                <a:spcPct val="0"/>
              </a:spcAft>
              <a:buClr>
                <a:srgbClr val="000000"/>
              </a:buClr>
            </a:pPr>
            <a:endParaRPr lang="en-US" sz="800" b="1" dirty="0" smtClean="0">
              <a:gradFill>
                <a:gsLst>
                  <a:gs pos="0">
                    <a:prstClr val="black"/>
                  </a:gs>
                  <a:gs pos="100000">
                    <a:prstClr val="black"/>
                  </a:gs>
                </a:gsLst>
                <a:lin ang="950000" scaled="1"/>
              </a:gradFill>
              <a:latin typeface="Segoe UI Semibold" pitchFamily="34" charset="0"/>
            </a:endParaRPr>
          </a:p>
          <a:p>
            <a:pPr marL="228600" indent="-228600" algn="ctr" eaLnBrk="0" fontAlgn="base" hangingPunct="0">
              <a:lnSpc>
                <a:spcPts val="800"/>
              </a:lnSpc>
              <a:spcAft>
                <a:spcPts val="600"/>
              </a:spcAft>
              <a:buClr>
                <a:srgbClr val="000000"/>
              </a:buClr>
            </a:pPr>
            <a:r>
              <a:rPr lang="en-US" sz="800" b="1" dirty="0" smtClean="0">
                <a:gradFill>
                  <a:gsLst>
                    <a:gs pos="0">
                      <a:prstClr val="black"/>
                    </a:gs>
                    <a:gs pos="100000">
                      <a:prstClr val="black"/>
                    </a:gs>
                  </a:gsLst>
                  <a:lin ang="950000" scaled="1"/>
                </a:gradFill>
                <a:latin typeface="Segoe UI Semibold" pitchFamily="34" charset="0"/>
              </a:rPr>
              <a:t>Inactivity</a:t>
            </a:r>
          </a:p>
          <a:p>
            <a:pPr marL="228600" indent="-228600" algn="ctr" eaLnBrk="0" fontAlgn="base" hangingPunct="0">
              <a:lnSpc>
                <a:spcPts val="800"/>
              </a:lnSpc>
              <a:spcAft>
                <a:spcPts val="600"/>
              </a:spcAft>
              <a:buClr>
                <a:srgbClr val="000000"/>
              </a:buClr>
            </a:pPr>
            <a:r>
              <a:rPr lang="en-US" sz="800" b="1" dirty="0" smtClean="0">
                <a:gradFill>
                  <a:gsLst>
                    <a:gs pos="0">
                      <a:prstClr val="black"/>
                    </a:gs>
                    <a:gs pos="100000">
                      <a:prstClr val="black"/>
                    </a:gs>
                  </a:gsLst>
                  <a:lin ang="950000" scaled="1"/>
                </a:gradFill>
                <a:latin typeface="Segoe UI Semibold" pitchFamily="34" charset="0"/>
              </a:rPr>
              <a:t>Period </a:t>
            </a:r>
          </a:p>
        </p:txBody>
      </p:sp>
      <p:cxnSp>
        <p:nvCxnSpPr>
          <p:cNvPr id="64" name="Straight Connector 63"/>
          <p:cNvCxnSpPr/>
          <p:nvPr/>
        </p:nvCxnSpPr>
        <p:spPr bwMode="auto">
          <a:xfrm rot="5400000" flipH="1" flipV="1">
            <a:off x="1820590" y="3358699"/>
            <a:ext cx="853043" cy="1174"/>
          </a:xfrm>
          <a:prstGeom prst="line">
            <a:avLst/>
          </a:prstGeom>
          <a:ln w="19050">
            <a:solidFill>
              <a:schemeClr val="tx1"/>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65" name="TextBox 64"/>
          <p:cNvSpPr txBox="1"/>
          <p:nvPr/>
        </p:nvSpPr>
        <p:spPr>
          <a:xfrm>
            <a:off x="1699753" y="2440343"/>
            <a:ext cx="1765190" cy="313932"/>
          </a:xfrm>
          <a:prstGeom prst="rect">
            <a:avLst/>
          </a:prstGeom>
          <a:noFill/>
        </p:spPr>
        <p:txBody>
          <a:bodyPr wrap="square" lIns="0" rIns="0" rtlCol="0">
            <a:spAutoFit/>
          </a:bodyPr>
          <a:lstStyle/>
          <a:p>
            <a:pPr algn="ctr" eaLnBrk="0" hangingPunct="0">
              <a:lnSpc>
                <a:spcPct val="90000"/>
              </a:lnSpc>
              <a:spcBef>
                <a:spcPct val="20000"/>
              </a:spcBef>
            </a:pPr>
            <a:r>
              <a:rPr lang="en-US" sz="1600" b="1" dirty="0" smtClean="0">
                <a:gradFill>
                  <a:gsLst>
                    <a:gs pos="0">
                      <a:prstClr val="black"/>
                    </a:gs>
                    <a:gs pos="86000">
                      <a:prstClr val="black"/>
                    </a:gs>
                  </a:gsLst>
                  <a:lin ang="5400000" scaled="0"/>
                </a:gradFill>
                <a:effectLst>
                  <a:outerShdw blurRad="63500" algn="ctr" rotWithShape="0">
                    <a:prstClr val="black">
                      <a:alpha val="60000"/>
                    </a:prstClr>
                  </a:outerShdw>
                </a:effectLst>
              </a:rPr>
              <a:t>“On and Off “  </a:t>
            </a:r>
          </a:p>
        </p:txBody>
      </p:sp>
      <p:sp>
        <p:nvSpPr>
          <p:cNvPr id="66" name="Rectangle 65"/>
          <p:cNvSpPr/>
          <p:nvPr/>
        </p:nvSpPr>
        <p:spPr>
          <a:xfrm>
            <a:off x="866900" y="4227613"/>
            <a:ext cx="3367204" cy="664797"/>
          </a:xfrm>
          <a:prstGeom prst="rect">
            <a:avLst/>
          </a:prstGeom>
        </p:spPr>
        <p:txBody>
          <a:bodyPr wrap="square">
            <a:spAutoFit/>
          </a:bodyPr>
          <a:lstStyle/>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On and off </a:t>
            </a:r>
            <a:r>
              <a:rPr lang="en-US" sz="1200" dirty="0" smtClean="0">
                <a:gradFill>
                  <a:gsLst>
                    <a:gs pos="0">
                      <a:prstClr val="black"/>
                    </a:gs>
                    <a:gs pos="86000">
                      <a:prstClr val="black"/>
                    </a:gs>
                  </a:gsLst>
                  <a:lin ang="5400000" scaled="0"/>
                </a:gradFill>
              </a:rPr>
              <a:t>workloads (e.g</a:t>
            </a:r>
            <a:r>
              <a:rPr lang="en-US" sz="1200" dirty="0">
                <a:gradFill>
                  <a:gsLst>
                    <a:gs pos="0">
                      <a:prstClr val="black"/>
                    </a:gs>
                    <a:gs pos="86000">
                      <a:prstClr val="black"/>
                    </a:gs>
                  </a:gsLst>
                  <a:lin ang="5400000" scaled="0"/>
                </a:gradFill>
              </a:rPr>
              <a:t>. batch job)</a:t>
            </a:r>
          </a:p>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Over provisioned capacity is wasted </a:t>
            </a:r>
          </a:p>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Time to market can be cumbersome </a:t>
            </a:r>
          </a:p>
        </p:txBody>
      </p:sp>
      <p:sp>
        <p:nvSpPr>
          <p:cNvPr id="79" name="Rectangle 78"/>
          <p:cNvSpPr/>
          <p:nvPr/>
        </p:nvSpPr>
        <p:spPr bwMode="auto">
          <a:xfrm>
            <a:off x="5058549" y="2388526"/>
            <a:ext cx="3401568" cy="1709982"/>
          </a:xfrm>
          <a:prstGeom prst="rect">
            <a:avLst/>
          </a:prstGeom>
          <a:gradFill>
            <a:gsLst>
              <a:gs pos="0">
                <a:schemeClr val="bg2">
                  <a:lumMod val="75000"/>
                </a:schemeClr>
              </a:gs>
              <a:gs pos="30000">
                <a:schemeClr val="bg2">
                  <a:lumMod val="75000"/>
                </a:schemeClr>
              </a:gs>
              <a:gs pos="45000">
                <a:schemeClr val="accent3">
                  <a:lumMod val="75000"/>
                </a:schemeClr>
              </a:gs>
              <a:gs pos="55000">
                <a:schemeClr val="accent3">
                  <a:lumMod val="75000"/>
                </a:schemeClr>
              </a:gs>
              <a:gs pos="73000">
                <a:schemeClr val="bg2">
                  <a:lumMod val="75000"/>
                </a:schemeClr>
              </a:gs>
              <a:gs pos="100000">
                <a:schemeClr val="bg2">
                  <a:lumMod val="75000"/>
                </a:schemeClr>
              </a:gs>
            </a:gsLst>
          </a:gra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dirty="0">
              <a:gradFill>
                <a:gsLst>
                  <a:gs pos="0">
                    <a:srgbClr val="FFFFFF"/>
                  </a:gs>
                  <a:gs pos="100000">
                    <a:srgbClr val="FFFFFF"/>
                  </a:gs>
                </a:gsLst>
                <a:lin ang="5400000" scaled="0"/>
              </a:gradFill>
            </a:endParaRPr>
          </a:p>
        </p:txBody>
      </p:sp>
      <p:cxnSp>
        <p:nvCxnSpPr>
          <p:cNvPr id="80" name="Straight Arrow Connector 79"/>
          <p:cNvCxnSpPr/>
          <p:nvPr/>
        </p:nvCxnSpPr>
        <p:spPr bwMode="auto">
          <a:xfrm rot="16200000" flipV="1">
            <a:off x="5249073" y="3332931"/>
            <a:ext cx="895273" cy="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81" name="Straight Arrow Connector 80"/>
          <p:cNvCxnSpPr/>
          <p:nvPr/>
        </p:nvCxnSpPr>
        <p:spPr bwMode="auto">
          <a:xfrm>
            <a:off x="5696709" y="3781807"/>
            <a:ext cx="2365359" cy="93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82" name="Text Placeholder 6"/>
          <p:cNvSpPr txBox="1">
            <a:spLocks/>
          </p:cNvSpPr>
          <p:nvPr/>
        </p:nvSpPr>
        <p:spPr bwMode="auto">
          <a:xfrm>
            <a:off x="7159595" y="3510253"/>
            <a:ext cx="857096" cy="134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eaLnBrk="0" fontAlgn="base" hangingPunct="0">
              <a:spcBef>
                <a:spcPct val="20000"/>
              </a:spcBef>
              <a:spcAft>
                <a:spcPct val="0"/>
              </a:spcAft>
              <a:buClr>
                <a:srgbClr val="000000"/>
              </a:buClr>
            </a:pPr>
            <a:r>
              <a:rPr lang="en-US" sz="800" b="1" i="1" dirty="0" smtClean="0">
                <a:gradFill>
                  <a:gsLst>
                    <a:gs pos="0">
                      <a:prstClr val="black"/>
                    </a:gs>
                    <a:gs pos="100000">
                      <a:prstClr val="black"/>
                    </a:gs>
                  </a:gsLst>
                  <a:lin ang="950000" scaled="1"/>
                </a:gradFill>
                <a:latin typeface="Segoe UI Semibold" pitchFamily="34" charset="0"/>
              </a:rPr>
              <a:t>Average Usage</a:t>
            </a:r>
            <a:endParaRPr lang="en-US" sz="800" b="1" i="1" dirty="0">
              <a:gradFill>
                <a:gsLst>
                  <a:gs pos="0">
                    <a:prstClr val="black"/>
                  </a:gs>
                  <a:gs pos="100000">
                    <a:prstClr val="black"/>
                  </a:gs>
                </a:gsLst>
                <a:lin ang="950000" scaled="1"/>
              </a:gradFill>
              <a:latin typeface="Segoe UI Semibold" pitchFamily="34" charset="0"/>
            </a:endParaRPr>
          </a:p>
        </p:txBody>
      </p:sp>
      <p:sp>
        <p:nvSpPr>
          <p:cNvPr id="83" name="Rectangle 82"/>
          <p:cNvSpPr/>
          <p:nvPr/>
        </p:nvSpPr>
        <p:spPr>
          <a:xfrm rot="16200000">
            <a:off x="5183002" y="3255053"/>
            <a:ext cx="697480" cy="195438"/>
          </a:xfrm>
          <a:prstGeom prst="rect">
            <a:avLst/>
          </a:prstGeom>
        </p:spPr>
        <p:txBody>
          <a:bodyPr wrap="square">
            <a:spAutoFit/>
          </a:bodyPr>
          <a:lstStyle/>
          <a:p>
            <a:pPr marL="228600" indent="-228600" algn="ctr" eaLnBrk="0" fontAlgn="base" hangingPunct="0">
              <a:lnSpc>
                <a:spcPts val="800"/>
              </a:lnSpc>
              <a:spcBef>
                <a:spcPct val="20000"/>
              </a:spcBef>
              <a:spcAft>
                <a:spcPct val="0"/>
              </a:spcAft>
              <a:buClr>
                <a:srgbClr val="000000"/>
              </a:buClr>
            </a:pPr>
            <a:r>
              <a:rPr lang="en-US" sz="900" b="1" dirty="0" smtClean="0">
                <a:gradFill>
                  <a:gsLst>
                    <a:gs pos="0">
                      <a:prstClr val="black"/>
                    </a:gs>
                    <a:gs pos="100000">
                      <a:prstClr val="black"/>
                    </a:gs>
                  </a:gsLst>
                  <a:lin ang="950000" scaled="1"/>
                </a:gradFill>
                <a:latin typeface="Segoe UI Semibold" pitchFamily="34" charset="0"/>
              </a:rPr>
              <a:t>Compute </a:t>
            </a:r>
          </a:p>
        </p:txBody>
      </p:sp>
      <p:sp>
        <p:nvSpPr>
          <p:cNvPr id="84" name="Rectangle 83"/>
          <p:cNvSpPr/>
          <p:nvPr/>
        </p:nvSpPr>
        <p:spPr>
          <a:xfrm>
            <a:off x="6520030" y="3883398"/>
            <a:ext cx="662447" cy="199735"/>
          </a:xfrm>
          <a:prstGeom prst="rect">
            <a:avLst/>
          </a:prstGeom>
        </p:spPr>
        <p:txBody>
          <a:bodyPr wrap="square">
            <a:spAutoFit/>
          </a:bodyPr>
          <a:lstStyle/>
          <a:p>
            <a:pPr marL="228600" indent="-228600" algn="ctr" eaLnBrk="0" fontAlgn="base" hangingPunct="0">
              <a:lnSpc>
                <a:spcPts val="800"/>
              </a:lnSpc>
              <a:spcBef>
                <a:spcPct val="20000"/>
              </a:spcBef>
              <a:spcAft>
                <a:spcPct val="0"/>
              </a:spcAft>
              <a:buClr>
                <a:srgbClr val="000000"/>
              </a:buClr>
            </a:pPr>
            <a:r>
              <a:rPr lang="en-US" sz="900" b="1" dirty="0" smtClean="0">
                <a:gradFill>
                  <a:gsLst>
                    <a:gs pos="0">
                      <a:prstClr val="black"/>
                    </a:gs>
                    <a:gs pos="100000">
                      <a:prstClr val="black"/>
                    </a:gs>
                  </a:gsLst>
                  <a:lin ang="950000" scaled="1"/>
                </a:gradFill>
                <a:latin typeface="Segoe UI Semibold" pitchFamily="34" charset="0"/>
              </a:rPr>
              <a:t>Time </a:t>
            </a:r>
          </a:p>
        </p:txBody>
      </p:sp>
      <p:sp>
        <p:nvSpPr>
          <p:cNvPr id="85" name="TextBox 84"/>
          <p:cNvSpPr txBox="1"/>
          <p:nvPr/>
        </p:nvSpPr>
        <p:spPr>
          <a:xfrm>
            <a:off x="5356520" y="2430753"/>
            <a:ext cx="2852473" cy="313932"/>
          </a:xfrm>
          <a:prstGeom prst="rect">
            <a:avLst/>
          </a:prstGeom>
          <a:noFill/>
        </p:spPr>
        <p:txBody>
          <a:bodyPr wrap="square" lIns="0" rIns="0" rtlCol="0">
            <a:spAutoFit/>
          </a:bodyPr>
          <a:lstStyle/>
          <a:p>
            <a:pPr algn="ctr" eaLnBrk="0" hangingPunct="0">
              <a:lnSpc>
                <a:spcPct val="90000"/>
              </a:lnSpc>
              <a:spcBef>
                <a:spcPct val="20000"/>
              </a:spcBef>
            </a:pPr>
            <a:r>
              <a:rPr lang="en-US" sz="1600" b="1" dirty="0" smtClean="0">
                <a:gradFill>
                  <a:gsLst>
                    <a:gs pos="0">
                      <a:prstClr val="black"/>
                    </a:gs>
                    <a:gs pos="86000">
                      <a:prstClr val="black"/>
                    </a:gs>
                  </a:gsLst>
                  <a:lin ang="5400000" scaled="0"/>
                </a:gradFill>
                <a:effectLst>
                  <a:outerShdw blurRad="63500" algn="ctr" rotWithShape="0">
                    <a:prstClr val="black">
                      <a:alpha val="60000"/>
                    </a:prstClr>
                  </a:outerShdw>
                </a:effectLst>
              </a:rPr>
              <a:t>“Growing Fast“ </a:t>
            </a:r>
          </a:p>
        </p:txBody>
      </p:sp>
      <p:sp>
        <p:nvSpPr>
          <p:cNvPr id="86" name="Rectangle 85"/>
          <p:cNvSpPr/>
          <p:nvPr/>
        </p:nvSpPr>
        <p:spPr>
          <a:xfrm>
            <a:off x="5067423" y="4227613"/>
            <a:ext cx="3536661" cy="664797"/>
          </a:xfrm>
          <a:prstGeom prst="rect">
            <a:avLst/>
          </a:prstGeom>
        </p:spPr>
        <p:txBody>
          <a:bodyPr wrap="square">
            <a:spAutoFit/>
          </a:bodyPr>
          <a:lstStyle/>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Successful services needs to grow/scale  </a:t>
            </a:r>
          </a:p>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Keeping up </a:t>
            </a:r>
            <a:r>
              <a:rPr lang="en-US" sz="1200" dirty="0" smtClean="0">
                <a:gradFill>
                  <a:gsLst>
                    <a:gs pos="0">
                      <a:prstClr val="black"/>
                    </a:gs>
                    <a:gs pos="86000">
                      <a:prstClr val="black"/>
                    </a:gs>
                  </a:gsLst>
                  <a:lin ang="5400000" scaled="0"/>
                </a:gradFill>
              </a:rPr>
              <a:t>with growth </a:t>
            </a:r>
            <a:r>
              <a:rPr lang="en-US" sz="1200" dirty="0">
                <a:gradFill>
                  <a:gsLst>
                    <a:gs pos="0">
                      <a:prstClr val="black"/>
                    </a:gs>
                    <a:gs pos="86000">
                      <a:prstClr val="black"/>
                    </a:gs>
                  </a:gsLst>
                  <a:lin ang="5400000" scaled="0"/>
                </a:gradFill>
              </a:rPr>
              <a:t>is big IT challenge </a:t>
            </a:r>
          </a:p>
          <a:p>
            <a:pPr marL="169863" lvl="1" indent="-169863" fontAlgn="base">
              <a:lnSpc>
                <a:spcPct val="90000"/>
              </a:lnSpc>
              <a:spcBef>
                <a:spcPct val="20000"/>
              </a:spcBef>
              <a:spcAft>
                <a:spcPct val="0"/>
              </a:spcAft>
              <a:buSzPct val="95000"/>
              <a:buFontTx/>
              <a:buBlip>
                <a:blip r:embed="rId4"/>
              </a:buBlip>
            </a:pPr>
            <a:r>
              <a:rPr lang="en-US" sz="1200" dirty="0">
                <a:gradFill>
                  <a:gsLst>
                    <a:gs pos="0">
                      <a:prstClr val="black"/>
                    </a:gs>
                    <a:gs pos="86000">
                      <a:prstClr val="black"/>
                    </a:gs>
                  </a:gsLst>
                  <a:lin ang="5400000" scaled="0"/>
                </a:gradFill>
              </a:rPr>
              <a:t>Complex lead time for deployment</a:t>
            </a:r>
          </a:p>
        </p:txBody>
      </p:sp>
      <p:sp>
        <p:nvSpPr>
          <p:cNvPr id="87" name="Freeform 86"/>
          <p:cNvSpPr/>
          <p:nvPr/>
        </p:nvSpPr>
        <p:spPr>
          <a:xfrm>
            <a:off x="5590742" y="2891321"/>
            <a:ext cx="2423515" cy="860645"/>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noFill/>
          <a:ln w="19050"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a:scene3d>
            <a:camera prst="perspectiveLeft"/>
            <a:lightRig rig="threePt" dir="t"/>
          </a:scene3d>
        </p:spPr>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208470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Cloud Computing Terms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grpSp>
        <p:nvGrpSpPr>
          <p:cNvPr id="8" name="Group 7"/>
          <p:cNvGrpSpPr/>
          <p:nvPr/>
        </p:nvGrpSpPr>
        <p:grpSpPr>
          <a:xfrm>
            <a:off x="6054179" y="2514600"/>
            <a:ext cx="2480222" cy="2385237"/>
            <a:chOff x="8115303" y="1446213"/>
            <a:chExt cx="3560760" cy="3987024"/>
          </a:xfrm>
        </p:grpSpPr>
        <p:sp>
          <p:nvSpPr>
            <p:cNvPr id="9" name="Rectangle 8"/>
            <p:cNvSpPr/>
            <p:nvPr/>
          </p:nvSpPr>
          <p:spPr bwMode="auto">
            <a:xfrm>
              <a:off x="8115303" y="4752940"/>
              <a:ext cx="3560760" cy="68029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 name="Rectangle 9"/>
            <p:cNvSpPr/>
            <p:nvPr/>
          </p:nvSpPr>
          <p:spPr bwMode="auto">
            <a:xfrm>
              <a:off x="8115303" y="1446213"/>
              <a:ext cx="3560760" cy="320021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1" name="Picture 10"/>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9399946" y="1817607"/>
              <a:ext cx="899686" cy="1416484"/>
            </a:xfrm>
            <a:prstGeom prst="rect">
              <a:avLst/>
            </a:prstGeom>
            <a:effectLst/>
          </p:spPr>
        </p:pic>
        <p:sp>
          <p:nvSpPr>
            <p:cNvPr id="12" name="Rectangle 11"/>
            <p:cNvSpPr/>
            <p:nvPr/>
          </p:nvSpPr>
          <p:spPr>
            <a:xfrm>
              <a:off x="8234184" y="4158735"/>
              <a:ext cx="3322999" cy="571052"/>
            </a:xfrm>
            <a:prstGeom prst="rect">
              <a:avLst/>
            </a:prstGeom>
          </p:spPr>
          <p:txBody>
            <a:bodyPr wrap="square">
              <a:spAutoFit/>
            </a:bodyPr>
            <a:lstStyle/>
            <a:p>
              <a:pPr algn="ctr" defTabSz="1218673">
                <a:lnSpc>
                  <a:spcPct val="90000"/>
                </a:lnSpc>
              </a:pPr>
              <a:r>
                <a:rPr lang="en-US" dirty="0">
                  <a:solidFill>
                    <a:schemeClr val="bg2">
                      <a:lumMod val="50000"/>
                      <a:alpha val="99000"/>
                    </a:schemeClr>
                  </a:solidFill>
                </a:rPr>
                <a:t>Software-as-a-Service</a:t>
              </a:r>
              <a:endParaRPr lang="en-US" sz="2000" dirty="0">
                <a:solidFill>
                  <a:schemeClr val="bg2">
                    <a:lumMod val="50000"/>
                    <a:alpha val="99000"/>
                  </a:schemeClr>
                </a:solidFill>
              </a:endParaRPr>
            </a:p>
          </p:txBody>
        </p:sp>
        <p:sp>
          <p:nvSpPr>
            <p:cNvPr id="13" name="TextBox 12"/>
            <p:cNvSpPr txBox="1"/>
            <p:nvPr/>
          </p:nvSpPr>
          <p:spPr>
            <a:xfrm>
              <a:off x="8152004" y="4715157"/>
              <a:ext cx="3487358" cy="692475"/>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defPPr>
                <a:defRPr lang="en-US"/>
              </a:defPPr>
              <a:lvl1pPr algn="ctr">
                <a:defRPr sz="3600">
                  <a:solidFill>
                    <a:schemeClr val="bg2">
                      <a:lumMod val="50000"/>
                      <a:alpha val="99000"/>
                    </a:schemeClr>
                  </a:solidFill>
                </a:defRPr>
              </a:lvl1pPr>
            </a:lstStyle>
            <a:p>
              <a:r>
                <a:rPr lang="en-US" dirty="0">
                  <a:solidFill>
                    <a:schemeClr val="bg1">
                      <a:alpha val="99000"/>
                    </a:schemeClr>
                  </a:solidFill>
                </a:rPr>
                <a:t>consume</a:t>
              </a:r>
            </a:p>
          </p:txBody>
        </p:sp>
        <p:sp>
          <p:nvSpPr>
            <p:cNvPr id="14" name="TextBox 13"/>
            <p:cNvSpPr txBox="1"/>
            <p:nvPr/>
          </p:nvSpPr>
          <p:spPr>
            <a:xfrm>
              <a:off x="8152003" y="2847300"/>
              <a:ext cx="3487359" cy="1569070"/>
            </a:xfrm>
            <a:prstGeom prst="rect">
              <a:avLst/>
            </a:prstGeom>
            <a:noFill/>
          </p:spPr>
          <p:txBody>
            <a:bodyPr wrap="square" lIns="121899" tIns="60949" rIns="121899" bIns="60949" rtlCol="0">
              <a:spAutoFit/>
            </a:bodyPr>
            <a:lstStyle>
              <a:defPPr>
                <a:defRPr lang="en-US"/>
              </a:defPPr>
              <a:lvl1pPr>
                <a:defRPr sz="5300">
                  <a:solidFill>
                    <a:schemeClr val="accent2">
                      <a:alpha val="99000"/>
                    </a:schemeClr>
                  </a:solidFill>
                  <a:latin typeface="Segoe" pitchFamily="34" charset="0"/>
                </a:defRPr>
              </a:lvl1pPr>
            </a:lstStyle>
            <a:p>
              <a:pPr algn="ctr"/>
              <a:r>
                <a:rPr lang="en-US" dirty="0" err="1" smtClean="0">
                  <a:latin typeface="Segoe UI Light" pitchFamily="34" charset="0"/>
                </a:rPr>
                <a:t>SaaS</a:t>
              </a:r>
              <a:endParaRPr lang="en-US" dirty="0">
                <a:latin typeface="Segoe UI Light" pitchFamily="34" charset="0"/>
              </a:endParaRPr>
            </a:p>
          </p:txBody>
        </p:sp>
      </p:grpSp>
      <p:grpSp>
        <p:nvGrpSpPr>
          <p:cNvPr id="15" name="Group 14"/>
          <p:cNvGrpSpPr/>
          <p:nvPr/>
        </p:nvGrpSpPr>
        <p:grpSpPr>
          <a:xfrm>
            <a:off x="3408090" y="2514600"/>
            <a:ext cx="2480222" cy="2385237"/>
            <a:chOff x="4316414" y="1446213"/>
            <a:chExt cx="3560760" cy="3987024"/>
          </a:xfrm>
        </p:grpSpPr>
        <p:sp>
          <p:nvSpPr>
            <p:cNvPr id="16" name="Rectangle 15"/>
            <p:cNvSpPr/>
            <p:nvPr/>
          </p:nvSpPr>
          <p:spPr bwMode="auto">
            <a:xfrm>
              <a:off x="4316414" y="4752940"/>
              <a:ext cx="3560760" cy="68029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Rectangle 16"/>
            <p:cNvSpPr/>
            <p:nvPr/>
          </p:nvSpPr>
          <p:spPr bwMode="auto">
            <a:xfrm>
              <a:off x="4316414" y="1446213"/>
              <a:ext cx="3560760" cy="320021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8" name="Picture 17"/>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5418160" y="2019752"/>
              <a:ext cx="1284299" cy="1176630"/>
            </a:xfrm>
            <a:prstGeom prst="rect">
              <a:avLst/>
            </a:prstGeom>
          </p:spPr>
        </p:pic>
        <p:sp>
          <p:nvSpPr>
            <p:cNvPr id="19" name="Rectangle 18"/>
            <p:cNvSpPr/>
            <p:nvPr/>
          </p:nvSpPr>
          <p:spPr>
            <a:xfrm>
              <a:off x="4430163" y="4158735"/>
              <a:ext cx="3333264" cy="524751"/>
            </a:xfrm>
            <a:prstGeom prst="rect">
              <a:avLst/>
            </a:prstGeom>
          </p:spPr>
          <p:txBody>
            <a:bodyPr wrap="square">
              <a:spAutoFit/>
            </a:bodyPr>
            <a:lstStyle/>
            <a:p>
              <a:pPr algn="ctr" defTabSz="1218673">
                <a:lnSpc>
                  <a:spcPct val="90000"/>
                </a:lnSpc>
              </a:pPr>
              <a:r>
                <a:rPr lang="en-US" sz="1600" dirty="0">
                  <a:solidFill>
                    <a:schemeClr val="bg2">
                      <a:lumMod val="50000"/>
                      <a:alpha val="99000"/>
                    </a:schemeClr>
                  </a:solidFill>
                </a:rPr>
                <a:t>Platform-as-a-Service</a:t>
              </a:r>
              <a:endParaRPr lang="en-US" sz="2000" dirty="0">
                <a:solidFill>
                  <a:schemeClr val="bg2">
                    <a:lumMod val="50000"/>
                    <a:alpha val="99000"/>
                  </a:schemeClr>
                </a:solidFill>
              </a:endParaRPr>
            </a:p>
          </p:txBody>
        </p:sp>
        <p:sp>
          <p:nvSpPr>
            <p:cNvPr id="20" name="TextBox 19"/>
            <p:cNvSpPr txBox="1"/>
            <p:nvPr/>
          </p:nvSpPr>
          <p:spPr>
            <a:xfrm>
              <a:off x="4353116" y="4715157"/>
              <a:ext cx="3487356" cy="692475"/>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defPPr>
                <a:defRPr lang="en-US"/>
              </a:defPPr>
              <a:lvl1pPr algn="ctr">
                <a:defRPr sz="3600">
                  <a:solidFill>
                    <a:schemeClr val="bg2">
                      <a:lumMod val="50000"/>
                      <a:alpha val="99000"/>
                    </a:schemeClr>
                  </a:solidFill>
                </a:defRPr>
              </a:lvl1pPr>
            </a:lstStyle>
            <a:p>
              <a:r>
                <a:rPr lang="en-US" dirty="0">
                  <a:solidFill>
                    <a:schemeClr val="bg1">
                      <a:alpha val="99000"/>
                    </a:schemeClr>
                  </a:solidFill>
                </a:rPr>
                <a:t>build</a:t>
              </a:r>
            </a:p>
          </p:txBody>
        </p:sp>
        <p:sp>
          <p:nvSpPr>
            <p:cNvPr id="21" name="TextBox 20"/>
            <p:cNvSpPr txBox="1"/>
            <p:nvPr/>
          </p:nvSpPr>
          <p:spPr>
            <a:xfrm>
              <a:off x="4353115" y="2847300"/>
              <a:ext cx="3487356" cy="1569070"/>
            </a:xfrm>
            <a:prstGeom prst="rect">
              <a:avLst/>
            </a:prstGeom>
            <a:noFill/>
          </p:spPr>
          <p:txBody>
            <a:bodyPr wrap="square" lIns="121899" tIns="60949" rIns="121899" bIns="60949" rtlCol="0">
              <a:spAutoFit/>
            </a:bodyPr>
            <a:lstStyle>
              <a:defPPr>
                <a:defRPr lang="en-US"/>
              </a:defPPr>
              <a:lvl1pPr>
                <a:defRPr sz="5300">
                  <a:solidFill>
                    <a:schemeClr val="accent2">
                      <a:alpha val="99000"/>
                    </a:schemeClr>
                  </a:solidFill>
                  <a:latin typeface="Segoe" pitchFamily="34" charset="0"/>
                </a:defRPr>
              </a:lvl1pPr>
            </a:lstStyle>
            <a:p>
              <a:pPr algn="ctr"/>
              <a:r>
                <a:rPr lang="en-US" dirty="0" err="1" smtClean="0">
                  <a:latin typeface="Segoe UI Light" pitchFamily="34" charset="0"/>
                </a:rPr>
                <a:t>PaaS</a:t>
              </a:r>
              <a:endParaRPr lang="en-US" dirty="0">
                <a:latin typeface="Segoe UI Light" pitchFamily="34" charset="0"/>
              </a:endParaRPr>
            </a:p>
          </p:txBody>
        </p:sp>
      </p:grpSp>
      <p:grpSp>
        <p:nvGrpSpPr>
          <p:cNvPr id="22" name="Group 21"/>
          <p:cNvGrpSpPr/>
          <p:nvPr/>
        </p:nvGrpSpPr>
        <p:grpSpPr>
          <a:xfrm>
            <a:off x="760087" y="2514600"/>
            <a:ext cx="2482136" cy="2385237"/>
            <a:chOff x="514777" y="1446213"/>
            <a:chExt cx="3563508" cy="3987024"/>
          </a:xfrm>
        </p:grpSpPr>
        <p:sp>
          <p:nvSpPr>
            <p:cNvPr id="23" name="Rectangle 22"/>
            <p:cNvSpPr/>
            <p:nvPr/>
          </p:nvSpPr>
          <p:spPr bwMode="auto">
            <a:xfrm>
              <a:off x="517525" y="4752940"/>
              <a:ext cx="3560760" cy="68029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4" name="Rectangle 23"/>
            <p:cNvSpPr/>
            <p:nvPr/>
          </p:nvSpPr>
          <p:spPr bwMode="auto">
            <a:xfrm>
              <a:off x="517525" y="1446213"/>
              <a:ext cx="3560760" cy="320021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5" name="Picture 24"/>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tretch>
              <a:fillRect/>
            </a:stretch>
          </p:blipFill>
          <p:spPr>
            <a:xfrm>
              <a:off x="1368089" y="2184050"/>
              <a:ext cx="1859633" cy="1027297"/>
            </a:xfrm>
            <a:prstGeom prst="rect">
              <a:avLst/>
            </a:prstGeom>
            <a:noFill/>
            <a:ln>
              <a:noFill/>
            </a:ln>
          </p:spPr>
        </p:pic>
        <p:sp>
          <p:nvSpPr>
            <p:cNvPr id="26" name="Rectangle 25"/>
            <p:cNvSpPr/>
            <p:nvPr/>
          </p:nvSpPr>
          <p:spPr>
            <a:xfrm>
              <a:off x="514777" y="4158735"/>
              <a:ext cx="3563508" cy="524751"/>
            </a:xfrm>
            <a:prstGeom prst="rect">
              <a:avLst/>
            </a:prstGeom>
          </p:spPr>
          <p:txBody>
            <a:bodyPr wrap="square">
              <a:spAutoFit/>
            </a:bodyPr>
            <a:lstStyle/>
            <a:p>
              <a:pPr algn="ctr" defTabSz="1218673">
                <a:lnSpc>
                  <a:spcPct val="90000"/>
                </a:lnSpc>
              </a:pPr>
              <a:r>
                <a:rPr lang="en-US" sz="1600" dirty="0">
                  <a:solidFill>
                    <a:schemeClr val="bg2">
                      <a:lumMod val="50000"/>
                      <a:alpha val="99000"/>
                    </a:schemeClr>
                  </a:solidFill>
                </a:rPr>
                <a:t>Infrastructure-as-a-Service</a:t>
              </a:r>
              <a:endParaRPr lang="en-US" sz="2000" dirty="0">
                <a:solidFill>
                  <a:schemeClr val="bg2">
                    <a:lumMod val="50000"/>
                    <a:alpha val="99000"/>
                  </a:schemeClr>
                </a:solidFill>
              </a:endParaRPr>
            </a:p>
          </p:txBody>
        </p:sp>
        <p:sp>
          <p:nvSpPr>
            <p:cNvPr id="32" name="TextBox 31"/>
            <p:cNvSpPr txBox="1"/>
            <p:nvPr/>
          </p:nvSpPr>
          <p:spPr>
            <a:xfrm>
              <a:off x="554226" y="4784395"/>
              <a:ext cx="3487358" cy="553998"/>
            </a:xfrm>
            <a:prstGeom prst="rect">
              <a:avLst/>
            </a:prstGeom>
            <a:noFill/>
            <a:ln>
              <a:noFill/>
            </a:ln>
            <a:effectLst>
              <a:reflection stA="50000" endPos="32000" dist="63500" dir="5400000" sy="-100000" algn="bl" rotWithShape="0"/>
            </a:effectLst>
          </p:spPr>
          <p:txBody>
            <a:bodyPr wrap="square" lIns="0" tIns="0" rIns="0" bIns="0" rtlCol="0" anchor="ctr" anchorCtr="0">
              <a:noAutofit/>
            </a:bodyPr>
            <a:lstStyle/>
            <a:p>
              <a:pPr algn="ctr"/>
              <a:r>
                <a:rPr lang="en-US" sz="3600" dirty="0" smtClean="0">
                  <a:solidFill>
                    <a:schemeClr val="bg1">
                      <a:alpha val="99000"/>
                    </a:schemeClr>
                  </a:solidFill>
                </a:rPr>
                <a:t>host</a:t>
              </a:r>
              <a:endParaRPr lang="en-US" sz="1600" dirty="0">
                <a:solidFill>
                  <a:schemeClr val="bg1">
                    <a:alpha val="99000"/>
                  </a:schemeClr>
                </a:solidFill>
              </a:endParaRPr>
            </a:p>
          </p:txBody>
        </p:sp>
        <p:sp>
          <p:nvSpPr>
            <p:cNvPr id="33" name="TextBox 32"/>
            <p:cNvSpPr txBox="1"/>
            <p:nvPr/>
          </p:nvSpPr>
          <p:spPr>
            <a:xfrm>
              <a:off x="554226" y="2847301"/>
              <a:ext cx="3484608" cy="1569070"/>
            </a:xfrm>
            <a:prstGeom prst="rect">
              <a:avLst/>
            </a:prstGeom>
            <a:noFill/>
          </p:spPr>
          <p:txBody>
            <a:bodyPr wrap="square" lIns="121899" tIns="60949" rIns="121899" bIns="60949" rtlCol="0">
              <a:spAutoFit/>
            </a:bodyPr>
            <a:lstStyle/>
            <a:p>
              <a:pPr algn="ctr"/>
              <a:r>
                <a:rPr lang="en-US" sz="5300" dirty="0" err="1" smtClean="0">
                  <a:solidFill>
                    <a:schemeClr val="accent2">
                      <a:alpha val="99000"/>
                    </a:schemeClr>
                  </a:solidFill>
                  <a:latin typeface="Segoe UI Light" pitchFamily="34" charset="0"/>
                </a:rPr>
                <a:t>IaaS</a:t>
              </a:r>
              <a:endParaRPr lang="en-US" sz="5300" dirty="0">
                <a:solidFill>
                  <a:schemeClr val="accent2">
                    <a:alpha val="99000"/>
                  </a:schemeClr>
                </a:solidFill>
                <a:latin typeface="Segoe UI Light" pitchFamily="34" charset="0"/>
              </a:endParaRPr>
            </a:p>
          </p:txBody>
        </p:sp>
      </p:grpSp>
    </p:spTree>
    <p:extLst>
      <p:ext uri="{BB962C8B-B14F-4D97-AF65-F5344CB8AC3E}">
        <p14:creationId xmlns:p14="http://schemas.microsoft.com/office/powerpoint/2010/main" val="709175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The Microsoft Platform</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75" name="Round Same Side Corner Rectangle 74"/>
          <p:cNvSpPr/>
          <p:nvPr/>
        </p:nvSpPr>
        <p:spPr bwMode="auto">
          <a:xfrm>
            <a:off x="387055" y="1600200"/>
            <a:ext cx="8369891" cy="3748366"/>
          </a:xfrm>
          <a:prstGeom prst="round2SameRect">
            <a:avLst>
              <a:gd name="adj1" fmla="val 5572"/>
              <a:gd name="adj2" fmla="val 0"/>
            </a:avLst>
          </a:prstGeom>
          <a:solidFill>
            <a:srgbClr val="009DD2"/>
          </a:soli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lIns="182880" tIns="182880" rIns="182880" bIns="9144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1200"/>
              </a:spcAft>
              <a:defRPr/>
            </a:pPr>
            <a:endParaRPr lang="en-US" altLang="zh-CN" sz="1800" b="1" spc="-12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Light" pitchFamily="34" charset="0"/>
            </a:endParaRPr>
          </a:p>
        </p:txBody>
      </p:sp>
      <p:sp>
        <p:nvSpPr>
          <p:cNvPr id="76" name="Rounded Rectangle 75"/>
          <p:cNvSpPr/>
          <p:nvPr/>
        </p:nvSpPr>
        <p:spPr bwMode="invGray">
          <a:xfrm>
            <a:off x="627060" y="3918286"/>
            <a:ext cx="7937500" cy="1447800"/>
          </a:xfrm>
          <a:prstGeom prst="roundRect">
            <a:avLst>
              <a:gd name="adj" fmla="val 4430"/>
            </a:avLst>
          </a:prstGeom>
          <a:gradFill flip="none" rotWithShape="1">
            <a:gsLst>
              <a:gs pos="0">
                <a:srgbClr val="000000">
                  <a:alpha val="52941"/>
                </a:srgbClr>
              </a:gs>
              <a:gs pos="4000">
                <a:srgbClr val="FFFFFF">
                  <a:alpha val="0"/>
                </a:srgbClr>
              </a:gs>
              <a:gs pos="46000">
                <a:srgbClr val="FFFFFF">
                  <a:alpha val="0"/>
                </a:srgbClr>
              </a:gs>
              <a:gs pos="75000">
                <a:srgbClr val="000000">
                  <a:alpha val="43000"/>
                </a:srgbClr>
              </a:gs>
              <a:gs pos="100000">
                <a:srgbClr val="000000"/>
              </a:gs>
            </a:gsLst>
            <a:lin ang="16200000" scaled="1"/>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effectLst>
        </p:spPr>
        <p:txBody>
          <a:bodyPr/>
          <a:lstStyle/>
          <a:p>
            <a:endParaRPr lang="en-US"/>
          </a:p>
        </p:txBody>
      </p:sp>
      <p:grpSp>
        <p:nvGrpSpPr>
          <p:cNvPr id="77" name="Group 76"/>
          <p:cNvGrpSpPr>
            <a:grpSpLocks/>
          </p:cNvGrpSpPr>
          <p:nvPr/>
        </p:nvGrpSpPr>
        <p:grpSpPr bwMode="auto">
          <a:xfrm>
            <a:off x="730247" y="4056397"/>
            <a:ext cx="3136900" cy="1171575"/>
            <a:chOff x="964279" y="7124025"/>
            <a:chExt cx="4181299" cy="1562775"/>
          </a:xfrm>
        </p:grpSpPr>
        <p:pic>
          <p:nvPicPr>
            <p:cNvPr id="97" name="Picture 96" descr="C:\DVD_ART36\Artwork_Imagery\Brand Photos\Scenarios\FY08 Brand - Business - No_exp\Man hallway server IT Pro Enterpri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279" y="7144771"/>
              <a:ext cx="4181299" cy="1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ounded Rectangle 97"/>
            <p:cNvSpPr/>
            <p:nvPr/>
          </p:nvSpPr>
          <p:spPr bwMode="invGray">
            <a:xfrm>
              <a:off x="973138" y="7124025"/>
              <a:ext cx="4172340" cy="1555970"/>
            </a:xfrm>
            <a:prstGeom prst="roundRect">
              <a:avLst>
                <a:gd name="adj" fmla="val 10000"/>
              </a:avLst>
            </a:prstGeom>
            <a:gradFill flip="none" rotWithShape="1">
              <a:gsLst>
                <a:gs pos="0">
                  <a:srgbClr val="FFFFFF">
                    <a:alpha val="53000"/>
                  </a:srgbClr>
                </a:gs>
                <a:gs pos="1000">
                  <a:srgbClr val="FFFFFF">
                    <a:alpha val="0"/>
                  </a:srgbClr>
                </a:gs>
                <a:gs pos="46000">
                  <a:srgbClr val="FFFFFF">
                    <a:alpha val="0"/>
                  </a:srgbClr>
                </a:gs>
                <a:gs pos="75000">
                  <a:srgbClr val="000000">
                    <a:alpha val="43000"/>
                  </a:srgbClr>
                </a:gs>
                <a:gs pos="100000">
                  <a:srgbClr val="000000">
                    <a:alpha val="56000"/>
                  </a:srgbClr>
                </a:gs>
              </a:gsLst>
              <a:lin ang="16200000" scaled="1"/>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96963">
                <a:lnSpc>
                  <a:spcPct val="90000"/>
                </a:lnSpc>
                <a:defRPr/>
              </a:pPr>
              <a:r>
                <a:rPr lang="en-US" sz="2800" kern="0" dirty="0">
                  <a:gradFill>
                    <a:gsLst>
                      <a:gs pos="0">
                        <a:srgbClr val="FFFFFF"/>
                      </a:gs>
                      <a:gs pos="100000">
                        <a:srgbClr val="FFFFFF"/>
                      </a:gs>
                    </a:gsLst>
                    <a:lin ang="0" scaled="1"/>
                  </a:gradFill>
                  <a:effectLst>
                    <a:outerShdw blurRad="38100" dist="38100" dir="2700000" algn="tl">
                      <a:srgbClr val="000000">
                        <a:alpha val="43137"/>
                      </a:srgbClr>
                    </a:outerShdw>
                  </a:effectLst>
                  <a:cs typeface="+mn-cs"/>
                </a:rPr>
                <a:t>ON </a:t>
              </a:r>
              <a:br>
                <a:rPr lang="en-US" sz="2800" kern="0" dirty="0">
                  <a:gradFill>
                    <a:gsLst>
                      <a:gs pos="0">
                        <a:srgbClr val="FFFFFF"/>
                      </a:gs>
                      <a:gs pos="100000">
                        <a:srgbClr val="FFFFFF"/>
                      </a:gs>
                    </a:gsLst>
                    <a:lin ang="0" scaled="1"/>
                  </a:gradFill>
                  <a:effectLst>
                    <a:outerShdw blurRad="38100" dist="38100" dir="2700000" algn="tl">
                      <a:srgbClr val="000000">
                        <a:alpha val="43137"/>
                      </a:srgbClr>
                    </a:outerShdw>
                  </a:effectLst>
                  <a:cs typeface="+mn-cs"/>
                </a:rPr>
              </a:br>
              <a:r>
                <a:rPr lang="en-US" sz="2800" kern="0" dirty="0">
                  <a:gradFill>
                    <a:gsLst>
                      <a:gs pos="0">
                        <a:srgbClr val="FFFFFF"/>
                      </a:gs>
                      <a:gs pos="100000">
                        <a:srgbClr val="FFFFFF"/>
                      </a:gs>
                    </a:gsLst>
                    <a:lin ang="0" scaled="1"/>
                  </a:gradFill>
                  <a:effectLst>
                    <a:outerShdw blurRad="38100" dist="38100" dir="2700000" algn="tl">
                      <a:srgbClr val="000000">
                        <a:alpha val="43137"/>
                      </a:srgbClr>
                    </a:outerShdw>
                  </a:effectLst>
                  <a:cs typeface="+mn-cs"/>
                </a:rPr>
                <a:t>PREMISES</a:t>
              </a:r>
            </a:p>
          </p:txBody>
        </p:sp>
      </p:grpSp>
      <p:grpSp>
        <p:nvGrpSpPr>
          <p:cNvPr id="78" name="Group 77"/>
          <p:cNvGrpSpPr>
            <a:grpSpLocks/>
          </p:cNvGrpSpPr>
          <p:nvPr/>
        </p:nvGrpSpPr>
        <p:grpSpPr bwMode="auto">
          <a:xfrm>
            <a:off x="5257797" y="4061160"/>
            <a:ext cx="3130550" cy="1172766"/>
            <a:chOff x="7008813" y="4533857"/>
            <a:chExt cx="4172340" cy="1564049"/>
          </a:xfrm>
        </p:grpSpPr>
        <p:pic>
          <p:nvPicPr>
            <p:cNvPr id="95" name="Picture 94"/>
            <p:cNvPicPr>
              <a:picLocks noChangeAspect="1" noChangeArrowheads="1"/>
            </p:cNvPicPr>
            <p:nvPr/>
          </p:nvPicPr>
          <p:blipFill>
            <a:blip r:embed="rId5"/>
            <a:srcRect l="19808" t="33552" r="19939" b="25348"/>
            <a:stretch>
              <a:fillRect/>
            </a:stretch>
          </p:blipFill>
          <p:spPr bwMode="auto">
            <a:xfrm>
              <a:off x="7015163" y="4538663"/>
              <a:ext cx="4165990" cy="1559243"/>
            </a:xfrm>
            <a:prstGeom prst="roundRect">
              <a:avLst>
                <a:gd name="adj" fmla="val 9591"/>
              </a:avLst>
            </a:prstGeom>
            <a:noFill/>
            <a:ln w="9525">
              <a:noFill/>
              <a:miter lim="800000"/>
              <a:headEnd/>
              <a:tailEnd/>
            </a:ln>
            <a:effectLst/>
          </p:spPr>
        </p:pic>
        <p:sp>
          <p:nvSpPr>
            <p:cNvPr id="96" name="Rounded Rectangle 95"/>
            <p:cNvSpPr/>
            <p:nvPr/>
          </p:nvSpPr>
          <p:spPr bwMode="invGray">
            <a:xfrm>
              <a:off x="7008813" y="4533857"/>
              <a:ext cx="4172340" cy="1555970"/>
            </a:xfrm>
            <a:prstGeom prst="roundRect">
              <a:avLst>
                <a:gd name="adj" fmla="val 10000"/>
              </a:avLst>
            </a:prstGeom>
            <a:gradFill flip="none" rotWithShape="1">
              <a:gsLst>
                <a:gs pos="0">
                  <a:srgbClr val="FFFFFF">
                    <a:alpha val="53000"/>
                  </a:srgbClr>
                </a:gs>
                <a:gs pos="1000">
                  <a:srgbClr val="FFFFFF">
                    <a:alpha val="0"/>
                  </a:srgbClr>
                </a:gs>
                <a:gs pos="46000">
                  <a:srgbClr val="FFFFFF">
                    <a:alpha val="0"/>
                  </a:srgbClr>
                </a:gs>
                <a:gs pos="75000">
                  <a:srgbClr val="000000">
                    <a:alpha val="43000"/>
                  </a:srgbClr>
                </a:gs>
                <a:gs pos="100000">
                  <a:srgbClr val="000000">
                    <a:alpha val="56000"/>
                  </a:srgbClr>
                </a:gs>
              </a:gsLst>
              <a:lin ang="16200000" scaled="1"/>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096963">
                <a:lnSpc>
                  <a:spcPct val="90000"/>
                </a:lnSpc>
                <a:defRPr/>
              </a:pPr>
              <a:r>
                <a:rPr lang="en-US" sz="2800" kern="0" dirty="0">
                  <a:gradFill>
                    <a:gsLst>
                      <a:gs pos="0">
                        <a:srgbClr val="FFFFFF"/>
                      </a:gs>
                      <a:gs pos="100000">
                        <a:srgbClr val="FFFFFF"/>
                      </a:gs>
                    </a:gsLst>
                    <a:lin ang="0" scaled="1"/>
                  </a:gradFill>
                  <a:effectLst>
                    <a:outerShdw blurRad="38100" dist="38100" dir="2700000" algn="tl">
                      <a:srgbClr val="000000">
                        <a:alpha val="43137"/>
                      </a:srgbClr>
                    </a:outerShdw>
                  </a:effectLst>
                  <a:cs typeface="+mn-cs"/>
                </a:rPr>
                <a:t>CLOUD</a:t>
              </a:r>
            </a:p>
          </p:txBody>
        </p:sp>
      </p:grpSp>
      <p:grpSp>
        <p:nvGrpSpPr>
          <p:cNvPr id="79" name="Group 78"/>
          <p:cNvGrpSpPr>
            <a:grpSpLocks/>
          </p:cNvGrpSpPr>
          <p:nvPr/>
        </p:nvGrpSpPr>
        <p:grpSpPr bwMode="auto">
          <a:xfrm>
            <a:off x="603249" y="2343089"/>
            <a:ext cx="7942263" cy="609600"/>
            <a:chOff x="804657" y="2242410"/>
            <a:chExt cx="10585860" cy="814192"/>
          </a:xfrm>
        </p:grpSpPr>
        <p:sp>
          <p:nvSpPr>
            <p:cNvPr id="92" name="Rounded Rectangle 91"/>
            <p:cNvSpPr/>
            <p:nvPr/>
          </p:nvSpPr>
          <p:spPr bwMode="invGray">
            <a:xfrm>
              <a:off x="804657" y="2242410"/>
              <a:ext cx="10579510" cy="814192"/>
            </a:xfrm>
            <a:prstGeom prst="roundRect">
              <a:avLst/>
            </a:prstGeom>
            <a:gradFill flip="none" rotWithShape="1">
              <a:gsLst>
                <a:gs pos="0">
                  <a:srgbClr val="FFFFFF"/>
                </a:gs>
                <a:gs pos="11000">
                  <a:srgbClr val="FFFFFF">
                    <a:alpha val="0"/>
                  </a:srgbClr>
                </a:gs>
                <a:gs pos="46000">
                  <a:srgbClr val="FFFFFF">
                    <a:alpha val="0"/>
                  </a:srgbClr>
                </a:gs>
                <a:gs pos="75000">
                  <a:srgbClr val="000000">
                    <a:alpha val="43000"/>
                  </a:srgbClr>
                </a:gs>
                <a:gs pos="100000">
                  <a:srgbClr val="12056F">
                    <a:alpha val="0"/>
                  </a:srgbClr>
                </a:gs>
              </a:gsLst>
              <a:lin ang="4800000" scaled="0"/>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6963">
                <a:lnSpc>
                  <a:spcPct val="90000"/>
                </a:lnSpc>
                <a:defRPr/>
              </a:pPr>
              <a:r>
                <a:rPr lang="en-US" sz="2800" kern="0" dirty="0">
                  <a:gradFill>
                    <a:gsLst>
                      <a:gs pos="0">
                        <a:srgbClr val="FFFFFF"/>
                      </a:gs>
                      <a:gs pos="100000">
                        <a:srgbClr val="FFFFFF"/>
                      </a:gs>
                    </a:gsLst>
                    <a:lin ang="0" scaled="1"/>
                  </a:gradFill>
                  <a:effectLst>
                    <a:outerShdw blurRad="38100" dist="38100" dir="2700000" algn="tl">
                      <a:srgbClr val="000000">
                        <a:alpha val="43137"/>
                      </a:srgbClr>
                    </a:outerShdw>
                  </a:effectLst>
                  <a:cs typeface="+mn-cs"/>
                </a:rPr>
                <a:t>APPLICATION PLATFORM</a:t>
              </a:r>
            </a:p>
          </p:txBody>
        </p:sp>
        <p:pic>
          <p:nvPicPr>
            <p:cNvPr id="93" name="Picture 92" descr="C:\Users\shows\Desktop\gears.png"/>
            <p:cNvPicPr>
              <a:picLocks noChangeAspect="1" noChangeArrowheads="1"/>
            </p:cNvPicPr>
            <p:nvPr/>
          </p:nvPicPr>
          <p:blipFill>
            <a:blip r:embed="rId6"/>
            <a:stretch>
              <a:fillRect/>
            </a:stretch>
          </p:blipFill>
          <p:spPr bwMode="auto">
            <a:xfrm>
              <a:off x="804657" y="2247901"/>
              <a:ext cx="5583443" cy="804862"/>
            </a:xfrm>
            <a:prstGeom prst="roundRect">
              <a:avLst>
                <a:gd name="adj" fmla="val 16110"/>
              </a:avLst>
            </a:prstGeom>
            <a:noFill/>
          </p:spPr>
        </p:pic>
        <p:pic>
          <p:nvPicPr>
            <p:cNvPr id="94" name="Picture 93" descr="C:\Users\shows\Desktop\gears.png"/>
            <p:cNvPicPr>
              <a:picLocks noChangeAspect="1" noChangeArrowheads="1"/>
            </p:cNvPicPr>
            <p:nvPr/>
          </p:nvPicPr>
          <p:blipFill>
            <a:blip r:embed="rId6"/>
            <a:stretch>
              <a:fillRect/>
            </a:stretch>
          </p:blipFill>
          <p:spPr bwMode="auto">
            <a:xfrm flipH="1">
              <a:off x="5807074" y="2252311"/>
              <a:ext cx="5583443" cy="800452"/>
            </a:xfrm>
            <a:prstGeom prst="roundRect">
              <a:avLst>
                <a:gd name="adj" fmla="val 16110"/>
              </a:avLst>
            </a:prstGeom>
            <a:noFill/>
          </p:spPr>
        </p:pic>
      </p:grpSp>
      <p:grpSp>
        <p:nvGrpSpPr>
          <p:cNvPr id="80" name="Group 79"/>
          <p:cNvGrpSpPr>
            <a:grpSpLocks/>
          </p:cNvGrpSpPr>
          <p:nvPr/>
        </p:nvGrpSpPr>
        <p:grpSpPr bwMode="auto">
          <a:xfrm>
            <a:off x="603249" y="3087229"/>
            <a:ext cx="3927475" cy="625079"/>
            <a:chOff x="804657" y="3236021"/>
            <a:chExt cx="5234073" cy="832104"/>
          </a:xfrm>
        </p:grpSpPr>
        <p:sp>
          <p:nvSpPr>
            <p:cNvPr id="90" name="Rounded Rectangle 89"/>
            <p:cNvSpPr/>
            <p:nvPr/>
          </p:nvSpPr>
          <p:spPr bwMode="invGray">
            <a:xfrm>
              <a:off x="804657" y="3236153"/>
              <a:ext cx="5234073" cy="827487"/>
            </a:xfrm>
            <a:prstGeom prst="roundRect">
              <a:avLst/>
            </a:prstGeom>
            <a:gradFill flip="none" rotWithShape="1">
              <a:gsLst>
                <a:gs pos="0">
                  <a:srgbClr val="FFFFFF"/>
                </a:gs>
                <a:gs pos="11000">
                  <a:srgbClr val="FFFFFF">
                    <a:alpha val="0"/>
                  </a:srgbClr>
                </a:gs>
                <a:gs pos="46000">
                  <a:srgbClr val="FFFFFF">
                    <a:alpha val="0"/>
                  </a:srgbClr>
                </a:gs>
                <a:gs pos="75000">
                  <a:srgbClr val="000000">
                    <a:alpha val="43000"/>
                  </a:srgbClr>
                </a:gs>
                <a:gs pos="100000">
                  <a:srgbClr val="12056F">
                    <a:alpha val="0"/>
                  </a:srgbClr>
                </a:gs>
              </a:gsLst>
              <a:lin ang="4800000" scaled="0"/>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effectLst>
          </p:spPr>
          <p:txBody>
            <a:bodyPr rIns="5486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096963">
                <a:lnSpc>
                  <a:spcPct val="90000"/>
                </a:lnSpc>
                <a:defRPr/>
              </a:pPr>
              <a:r>
                <a:rPr lang="fr-FR" sz="2800" kern="0" dirty="0">
                  <a:gradFill>
                    <a:gsLst>
                      <a:gs pos="0">
                        <a:srgbClr val="FFFFFF"/>
                      </a:gs>
                      <a:gs pos="100000">
                        <a:srgbClr val="FFFFFF"/>
                      </a:gs>
                    </a:gsLst>
                    <a:lin ang="0" scaled="1"/>
                  </a:gradFill>
                  <a:effectLst>
                    <a:outerShdw blurRad="38100" dist="38100" dir="2700000" algn="tl">
                      <a:srgbClr val="000000">
                        <a:alpha val="43137"/>
                      </a:srgbClr>
                    </a:outerShdw>
                  </a:effectLst>
                  <a:cs typeface="+mn-cs"/>
                </a:rPr>
                <a:t>DATACENTER</a:t>
              </a:r>
            </a:p>
          </p:txBody>
        </p:sp>
        <p:pic>
          <p:nvPicPr>
            <p:cNvPr id="91" name="Picture 90" descr="C:\Users\shows\Desktop\server.png"/>
            <p:cNvPicPr>
              <a:picLocks noChangeAspect="1" noChangeArrowheads="1"/>
            </p:cNvPicPr>
            <p:nvPr/>
          </p:nvPicPr>
          <p:blipFill>
            <a:blip r:embed="rId7"/>
            <a:srcRect/>
            <a:stretch>
              <a:fillRect/>
            </a:stretch>
          </p:blipFill>
          <p:spPr bwMode="auto">
            <a:xfrm>
              <a:off x="804658" y="3236021"/>
              <a:ext cx="3548267" cy="832104"/>
            </a:xfrm>
            <a:prstGeom prst="roundRect">
              <a:avLst>
                <a:gd name="adj" fmla="val 20076"/>
              </a:avLst>
            </a:prstGeom>
            <a:noFill/>
          </p:spPr>
        </p:pic>
      </p:grpSp>
      <p:grpSp>
        <p:nvGrpSpPr>
          <p:cNvPr id="81" name="Group 80"/>
          <p:cNvGrpSpPr>
            <a:grpSpLocks/>
          </p:cNvGrpSpPr>
          <p:nvPr/>
        </p:nvGrpSpPr>
        <p:grpSpPr bwMode="auto">
          <a:xfrm>
            <a:off x="4613274" y="3078895"/>
            <a:ext cx="3927475" cy="629841"/>
            <a:chOff x="6150094" y="3223423"/>
            <a:chExt cx="5234073" cy="841273"/>
          </a:xfrm>
        </p:grpSpPr>
        <p:sp>
          <p:nvSpPr>
            <p:cNvPr id="88" name="Rounded Rectangle 87"/>
            <p:cNvSpPr/>
            <p:nvPr/>
          </p:nvSpPr>
          <p:spPr bwMode="invGray">
            <a:xfrm>
              <a:off x="6150094" y="3226496"/>
              <a:ext cx="5234073" cy="838200"/>
            </a:xfrm>
            <a:prstGeom prst="roundRect">
              <a:avLst/>
            </a:prstGeom>
            <a:gradFill flip="none" rotWithShape="1">
              <a:gsLst>
                <a:gs pos="0">
                  <a:srgbClr val="FFFFFF"/>
                </a:gs>
                <a:gs pos="11000">
                  <a:srgbClr val="FFFFFF">
                    <a:alpha val="0"/>
                  </a:srgbClr>
                </a:gs>
                <a:gs pos="46000">
                  <a:srgbClr val="FFFFFF">
                    <a:alpha val="0"/>
                  </a:srgbClr>
                </a:gs>
                <a:gs pos="75000">
                  <a:srgbClr val="000000">
                    <a:alpha val="43000"/>
                  </a:srgbClr>
                </a:gs>
                <a:gs pos="100000">
                  <a:srgbClr val="12056F">
                    <a:alpha val="0"/>
                  </a:srgbClr>
                </a:gs>
              </a:gsLst>
              <a:lin ang="4800000" scaled="0"/>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effectLst>
          </p:spPr>
          <p:txBody>
            <a:bodyPr lIns="5486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96963">
                <a:lnSpc>
                  <a:spcPct val="90000"/>
                </a:lnSpc>
                <a:defRPr/>
              </a:pPr>
              <a:r>
                <a:rPr lang="en-US" sz="2800" kern="0" dirty="0">
                  <a:gradFill>
                    <a:gsLst>
                      <a:gs pos="0">
                        <a:srgbClr val="FFFFFF"/>
                      </a:gs>
                      <a:gs pos="100000">
                        <a:srgbClr val="FFFFFF"/>
                      </a:gs>
                    </a:gsLst>
                    <a:lin ang="0" scaled="1"/>
                  </a:gradFill>
                  <a:effectLst>
                    <a:outerShdw blurRad="38100" dist="38100" dir="2700000" algn="tl">
                      <a:srgbClr val="000000">
                        <a:alpha val="43137"/>
                      </a:srgbClr>
                    </a:outerShdw>
                  </a:effectLst>
                  <a:cs typeface="+mn-cs"/>
                </a:rPr>
                <a:t>DESKTOP</a:t>
              </a:r>
            </a:p>
          </p:txBody>
        </p:sp>
        <p:pic>
          <p:nvPicPr>
            <p:cNvPr id="89" name="Picture 88" descr="C:\Users\shows\Desktop\desktop.png"/>
            <p:cNvPicPr>
              <a:picLocks noChangeAspect="1" noChangeArrowheads="1"/>
            </p:cNvPicPr>
            <p:nvPr/>
          </p:nvPicPr>
          <p:blipFill>
            <a:blip r:embed="rId8"/>
            <a:stretch>
              <a:fillRect/>
            </a:stretch>
          </p:blipFill>
          <p:spPr bwMode="auto">
            <a:xfrm>
              <a:off x="6443030" y="3223423"/>
              <a:ext cx="4941137" cy="840578"/>
            </a:xfrm>
            <a:prstGeom prst="roundRect">
              <a:avLst/>
            </a:prstGeom>
            <a:noFill/>
          </p:spPr>
        </p:pic>
      </p:grpSp>
      <p:sp>
        <p:nvSpPr>
          <p:cNvPr id="82" name="Freeform 81"/>
          <p:cNvSpPr>
            <a:spLocks/>
          </p:cNvSpPr>
          <p:nvPr/>
        </p:nvSpPr>
        <p:spPr bwMode="auto">
          <a:xfrm>
            <a:off x="3802127" y="4388706"/>
            <a:ext cx="1518957" cy="688908"/>
          </a:xfrm>
          <a:custGeom>
            <a:avLst/>
            <a:gdLst>
              <a:gd name="connsiteX0" fmla="*/ 0 w 2607762"/>
              <a:gd name="connsiteY0" fmla="*/ 553100 h 1106199"/>
              <a:gd name="connsiteX1" fmla="*/ 503099 w 2607762"/>
              <a:gd name="connsiteY1" fmla="*/ 0 h 1106199"/>
              <a:gd name="connsiteX2" fmla="*/ 503099 w 2607762"/>
              <a:gd name="connsiteY2" fmla="*/ 269404 h 1106199"/>
              <a:gd name="connsiteX3" fmla="*/ 2104663 w 2607762"/>
              <a:gd name="connsiteY3" fmla="*/ 269404 h 1106199"/>
              <a:gd name="connsiteX4" fmla="*/ 2104663 w 2607762"/>
              <a:gd name="connsiteY4" fmla="*/ 0 h 1106199"/>
              <a:gd name="connsiteX5" fmla="*/ 2607762 w 2607762"/>
              <a:gd name="connsiteY5" fmla="*/ 553100 h 1106199"/>
              <a:gd name="connsiteX6" fmla="*/ 2104663 w 2607762"/>
              <a:gd name="connsiteY6" fmla="*/ 1106199 h 1106199"/>
              <a:gd name="connsiteX7" fmla="*/ 2104663 w 2607762"/>
              <a:gd name="connsiteY7" fmla="*/ 836795 h 1106199"/>
              <a:gd name="connsiteX8" fmla="*/ 503099 w 2607762"/>
              <a:gd name="connsiteY8" fmla="*/ 836795 h 1106199"/>
              <a:gd name="connsiteX9" fmla="*/ 503099 w 2607762"/>
              <a:gd name="connsiteY9" fmla="*/ 1106199 h 1106199"/>
              <a:gd name="connsiteX10" fmla="*/ 0 w 2607762"/>
              <a:gd name="connsiteY10" fmla="*/ 553100 h 1106199"/>
              <a:gd name="connsiteX0" fmla="*/ 0 w 2607762"/>
              <a:gd name="connsiteY0" fmla="*/ 553100 h 1106199"/>
              <a:gd name="connsiteX1" fmla="*/ 503099 w 2607762"/>
              <a:gd name="connsiteY1" fmla="*/ 0 h 1106199"/>
              <a:gd name="connsiteX2" fmla="*/ 503099 w 2607762"/>
              <a:gd name="connsiteY2" fmla="*/ 269404 h 1106199"/>
              <a:gd name="connsiteX3" fmla="*/ 2104663 w 2607762"/>
              <a:gd name="connsiteY3" fmla="*/ 269404 h 1106199"/>
              <a:gd name="connsiteX4" fmla="*/ 2104663 w 2607762"/>
              <a:gd name="connsiteY4" fmla="*/ 0 h 1106199"/>
              <a:gd name="connsiteX5" fmla="*/ 2607762 w 2607762"/>
              <a:gd name="connsiteY5" fmla="*/ 553100 h 1106199"/>
              <a:gd name="connsiteX6" fmla="*/ 2104663 w 2607762"/>
              <a:gd name="connsiteY6" fmla="*/ 1106199 h 1106199"/>
              <a:gd name="connsiteX7" fmla="*/ 2104663 w 2607762"/>
              <a:gd name="connsiteY7" fmla="*/ 836795 h 1106199"/>
              <a:gd name="connsiteX8" fmla="*/ 503099 w 2607762"/>
              <a:gd name="connsiteY8" fmla="*/ 836795 h 1106199"/>
              <a:gd name="connsiteX9" fmla="*/ 503099 w 2607762"/>
              <a:gd name="connsiteY9" fmla="*/ 1106199 h 1106199"/>
              <a:gd name="connsiteX10" fmla="*/ 0 w 2607762"/>
              <a:gd name="connsiteY10" fmla="*/ 553100 h 1106199"/>
              <a:gd name="connsiteX0" fmla="*/ 0 w 2607762"/>
              <a:gd name="connsiteY0" fmla="*/ 553100 h 1106199"/>
              <a:gd name="connsiteX1" fmla="*/ 503099 w 2607762"/>
              <a:gd name="connsiteY1" fmla="*/ 0 h 1106199"/>
              <a:gd name="connsiteX2" fmla="*/ 425311 w 2607762"/>
              <a:gd name="connsiteY2" fmla="*/ 269404 h 1106199"/>
              <a:gd name="connsiteX3" fmla="*/ 2104663 w 2607762"/>
              <a:gd name="connsiteY3" fmla="*/ 269404 h 1106199"/>
              <a:gd name="connsiteX4" fmla="*/ 2104663 w 2607762"/>
              <a:gd name="connsiteY4" fmla="*/ 0 h 1106199"/>
              <a:gd name="connsiteX5" fmla="*/ 2607762 w 2607762"/>
              <a:gd name="connsiteY5" fmla="*/ 553100 h 1106199"/>
              <a:gd name="connsiteX6" fmla="*/ 2104663 w 2607762"/>
              <a:gd name="connsiteY6" fmla="*/ 1106199 h 1106199"/>
              <a:gd name="connsiteX7" fmla="*/ 2104663 w 2607762"/>
              <a:gd name="connsiteY7" fmla="*/ 836795 h 1106199"/>
              <a:gd name="connsiteX8" fmla="*/ 503099 w 2607762"/>
              <a:gd name="connsiteY8" fmla="*/ 836795 h 1106199"/>
              <a:gd name="connsiteX9" fmla="*/ 503099 w 2607762"/>
              <a:gd name="connsiteY9" fmla="*/ 1106199 h 1106199"/>
              <a:gd name="connsiteX10" fmla="*/ 0 w 2607762"/>
              <a:gd name="connsiteY10" fmla="*/ 553100 h 1106199"/>
              <a:gd name="connsiteX0" fmla="*/ 0 w 2607762"/>
              <a:gd name="connsiteY0" fmla="*/ 553100 h 1106199"/>
              <a:gd name="connsiteX1" fmla="*/ 503099 w 2607762"/>
              <a:gd name="connsiteY1" fmla="*/ 0 h 1106199"/>
              <a:gd name="connsiteX2" fmla="*/ 425311 w 2607762"/>
              <a:gd name="connsiteY2" fmla="*/ 269404 h 1106199"/>
              <a:gd name="connsiteX3" fmla="*/ 2104663 w 2607762"/>
              <a:gd name="connsiteY3" fmla="*/ 269404 h 1106199"/>
              <a:gd name="connsiteX4" fmla="*/ 2104663 w 2607762"/>
              <a:gd name="connsiteY4" fmla="*/ 0 h 1106199"/>
              <a:gd name="connsiteX5" fmla="*/ 2607762 w 2607762"/>
              <a:gd name="connsiteY5" fmla="*/ 553100 h 1106199"/>
              <a:gd name="connsiteX6" fmla="*/ 2104663 w 2607762"/>
              <a:gd name="connsiteY6" fmla="*/ 1106199 h 1106199"/>
              <a:gd name="connsiteX7" fmla="*/ 2104663 w 2607762"/>
              <a:gd name="connsiteY7" fmla="*/ 836795 h 1106199"/>
              <a:gd name="connsiteX8" fmla="*/ 503099 w 2607762"/>
              <a:gd name="connsiteY8" fmla="*/ 836795 h 1106199"/>
              <a:gd name="connsiteX9" fmla="*/ 503099 w 2607762"/>
              <a:gd name="connsiteY9" fmla="*/ 1106199 h 1106199"/>
              <a:gd name="connsiteX10" fmla="*/ 0 w 2607762"/>
              <a:gd name="connsiteY10" fmla="*/ 553100 h 1106199"/>
              <a:gd name="connsiteX0" fmla="*/ 0 w 2607762"/>
              <a:gd name="connsiteY0" fmla="*/ 553100 h 1106199"/>
              <a:gd name="connsiteX1" fmla="*/ 503099 w 2607762"/>
              <a:gd name="connsiteY1" fmla="*/ 0 h 1106199"/>
              <a:gd name="connsiteX2" fmla="*/ 425311 w 2607762"/>
              <a:gd name="connsiteY2" fmla="*/ 269404 h 1106199"/>
              <a:gd name="connsiteX3" fmla="*/ 2104663 w 2607762"/>
              <a:gd name="connsiteY3" fmla="*/ 269404 h 1106199"/>
              <a:gd name="connsiteX4" fmla="*/ 2104663 w 2607762"/>
              <a:gd name="connsiteY4" fmla="*/ 0 h 1106199"/>
              <a:gd name="connsiteX5" fmla="*/ 2607762 w 2607762"/>
              <a:gd name="connsiteY5" fmla="*/ 553100 h 1106199"/>
              <a:gd name="connsiteX6" fmla="*/ 2104663 w 2607762"/>
              <a:gd name="connsiteY6" fmla="*/ 1106199 h 1106199"/>
              <a:gd name="connsiteX7" fmla="*/ 2104663 w 2607762"/>
              <a:gd name="connsiteY7" fmla="*/ 836795 h 1106199"/>
              <a:gd name="connsiteX8" fmla="*/ 503099 w 2607762"/>
              <a:gd name="connsiteY8" fmla="*/ 836795 h 1106199"/>
              <a:gd name="connsiteX9" fmla="*/ 503099 w 2607762"/>
              <a:gd name="connsiteY9" fmla="*/ 1106199 h 1106199"/>
              <a:gd name="connsiteX10" fmla="*/ 0 w 2607762"/>
              <a:gd name="connsiteY10" fmla="*/ 553100 h 1106199"/>
              <a:gd name="connsiteX0" fmla="*/ 0 w 2607762"/>
              <a:gd name="connsiteY0" fmla="*/ 553100 h 1106199"/>
              <a:gd name="connsiteX1" fmla="*/ 503099 w 2607762"/>
              <a:gd name="connsiteY1" fmla="*/ 0 h 1106199"/>
              <a:gd name="connsiteX2" fmla="*/ 425311 w 2607762"/>
              <a:gd name="connsiteY2" fmla="*/ 269404 h 1106199"/>
              <a:gd name="connsiteX3" fmla="*/ 2104663 w 2607762"/>
              <a:gd name="connsiteY3" fmla="*/ 269404 h 1106199"/>
              <a:gd name="connsiteX4" fmla="*/ 2104663 w 2607762"/>
              <a:gd name="connsiteY4" fmla="*/ 0 h 1106199"/>
              <a:gd name="connsiteX5" fmla="*/ 2607762 w 2607762"/>
              <a:gd name="connsiteY5" fmla="*/ 553100 h 1106199"/>
              <a:gd name="connsiteX6" fmla="*/ 2104663 w 2607762"/>
              <a:gd name="connsiteY6" fmla="*/ 1106199 h 1106199"/>
              <a:gd name="connsiteX7" fmla="*/ 2104663 w 2607762"/>
              <a:gd name="connsiteY7" fmla="*/ 836795 h 1106199"/>
              <a:gd name="connsiteX8" fmla="*/ 425311 w 2607762"/>
              <a:gd name="connsiteY8" fmla="*/ 836795 h 1106199"/>
              <a:gd name="connsiteX9" fmla="*/ 503099 w 2607762"/>
              <a:gd name="connsiteY9" fmla="*/ 1106199 h 1106199"/>
              <a:gd name="connsiteX10" fmla="*/ 0 w 2607762"/>
              <a:gd name="connsiteY10" fmla="*/ 553100 h 1106199"/>
              <a:gd name="connsiteX0" fmla="*/ 0 w 2607762"/>
              <a:gd name="connsiteY0" fmla="*/ 553100 h 1106199"/>
              <a:gd name="connsiteX1" fmla="*/ 503099 w 2607762"/>
              <a:gd name="connsiteY1" fmla="*/ 0 h 1106199"/>
              <a:gd name="connsiteX2" fmla="*/ 425311 w 2607762"/>
              <a:gd name="connsiteY2" fmla="*/ 269404 h 1106199"/>
              <a:gd name="connsiteX3" fmla="*/ 2179275 w 2607762"/>
              <a:gd name="connsiteY3" fmla="*/ 269404 h 1106199"/>
              <a:gd name="connsiteX4" fmla="*/ 2104663 w 2607762"/>
              <a:gd name="connsiteY4" fmla="*/ 0 h 1106199"/>
              <a:gd name="connsiteX5" fmla="*/ 2607762 w 2607762"/>
              <a:gd name="connsiteY5" fmla="*/ 553100 h 1106199"/>
              <a:gd name="connsiteX6" fmla="*/ 2104663 w 2607762"/>
              <a:gd name="connsiteY6" fmla="*/ 1106199 h 1106199"/>
              <a:gd name="connsiteX7" fmla="*/ 2104663 w 2607762"/>
              <a:gd name="connsiteY7" fmla="*/ 836795 h 1106199"/>
              <a:gd name="connsiteX8" fmla="*/ 425311 w 2607762"/>
              <a:gd name="connsiteY8" fmla="*/ 836795 h 1106199"/>
              <a:gd name="connsiteX9" fmla="*/ 503099 w 2607762"/>
              <a:gd name="connsiteY9" fmla="*/ 1106199 h 1106199"/>
              <a:gd name="connsiteX10" fmla="*/ 0 w 2607762"/>
              <a:gd name="connsiteY10" fmla="*/ 553100 h 1106199"/>
              <a:gd name="connsiteX0" fmla="*/ 0 w 2607762"/>
              <a:gd name="connsiteY0" fmla="*/ 553100 h 1106199"/>
              <a:gd name="connsiteX1" fmla="*/ 503099 w 2607762"/>
              <a:gd name="connsiteY1" fmla="*/ 0 h 1106199"/>
              <a:gd name="connsiteX2" fmla="*/ 425311 w 2607762"/>
              <a:gd name="connsiteY2" fmla="*/ 269404 h 1106199"/>
              <a:gd name="connsiteX3" fmla="*/ 2179275 w 2607762"/>
              <a:gd name="connsiteY3" fmla="*/ 269404 h 1106199"/>
              <a:gd name="connsiteX4" fmla="*/ 2104663 w 2607762"/>
              <a:gd name="connsiteY4" fmla="*/ 0 h 1106199"/>
              <a:gd name="connsiteX5" fmla="*/ 2607762 w 2607762"/>
              <a:gd name="connsiteY5" fmla="*/ 553100 h 1106199"/>
              <a:gd name="connsiteX6" fmla="*/ 2104663 w 2607762"/>
              <a:gd name="connsiteY6" fmla="*/ 1106199 h 1106199"/>
              <a:gd name="connsiteX7" fmla="*/ 2179275 w 2607762"/>
              <a:gd name="connsiteY7" fmla="*/ 836795 h 1106199"/>
              <a:gd name="connsiteX8" fmla="*/ 425311 w 2607762"/>
              <a:gd name="connsiteY8" fmla="*/ 836795 h 1106199"/>
              <a:gd name="connsiteX9" fmla="*/ 503099 w 2607762"/>
              <a:gd name="connsiteY9" fmla="*/ 1106199 h 1106199"/>
              <a:gd name="connsiteX10" fmla="*/ 0 w 2607762"/>
              <a:gd name="connsiteY10" fmla="*/ 553100 h 110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7762" h="1106199">
                <a:moveTo>
                  <a:pt x="0" y="553100"/>
                </a:moveTo>
                <a:lnTo>
                  <a:pt x="503099" y="0"/>
                </a:lnTo>
                <a:lnTo>
                  <a:pt x="425311" y="269404"/>
                </a:lnTo>
                <a:lnTo>
                  <a:pt x="2179275" y="269404"/>
                </a:lnTo>
                <a:lnTo>
                  <a:pt x="2104663" y="0"/>
                </a:lnTo>
                <a:lnTo>
                  <a:pt x="2607762" y="553100"/>
                </a:lnTo>
                <a:lnTo>
                  <a:pt x="2104663" y="1106199"/>
                </a:lnTo>
                <a:lnTo>
                  <a:pt x="2179275" y="836795"/>
                </a:lnTo>
                <a:lnTo>
                  <a:pt x="425311" y="836795"/>
                </a:lnTo>
                <a:lnTo>
                  <a:pt x="503099" y="1106199"/>
                </a:lnTo>
                <a:lnTo>
                  <a:pt x="0" y="553100"/>
                </a:lnTo>
                <a:close/>
              </a:path>
            </a:pathLst>
          </a:cu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a:outerShdw blurRad="25400" sx="102000" sy="102000" algn="ctr" rotWithShape="0">
              <a:prstClr val="black"/>
            </a:outerShdw>
          </a:effectLst>
        </p:spPr>
        <p:style>
          <a:lnRef idx="2">
            <a:schemeClr val="accent6"/>
          </a:lnRef>
          <a:fillRef idx="1">
            <a:schemeClr val="lt1"/>
          </a:fillRef>
          <a:effectRef idx="0">
            <a:schemeClr val="accent6"/>
          </a:effectRef>
          <a:fontRef idx="minor">
            <a:schemeClr val="dk1"/>
          </a:fontRef>
        </p:style>
        <p:txBody>
          <a:bodyPr lIns="0" tIns="45717" rIns="0" bIns="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0000"/>
              </a:lnSpc>
              <a:defRPr/>
            </a:pPr>
            <a:endParaRPr lang="en-US" sz="1600" spc="600" dirty="0">
              <a:ln w="12700" cmpd="sng">
                <a:noFill/>
                <a:prstDash val="solid"/>
              </a:ln>
              <a:gradFill>
                <a:gsLst>
                  <a:gs pos="40000">
                    <a:srgbClr val="333333"/>
                  </a:gs>
                  <a:gs pos="100000">
                    <a:srgbClr val="333333"/>
                  </a:gs>
                </a:gsLst>
                <a:lin ang="5400000" scaled="1"/>
              </a:gradFill>
              <a:latin typeface="Segoe Condensed" pitchFamily="34" charset="0"/>
            </a:endParaRPr>
          </a:p>
        </p:txBody>
      </p:sp>
      <p:grpSp>
        <p:nvGrpSpPr>
          <p:cNvPr id="83" name="Group 82"/>
          <p:cNvGrpSpPr>
            <a:grpSpLocks/>
          </p:cNvGrpSpPr>
          <p:nvPr/>
        </p:nvGrpSpPr>
        <p:grpSpPr bwMode="auto">
          <a:xfrm>
            <a:off x="603247" y="1604902"/>
            <a:ext cx="7937500" cy="610790"/>
            <a:chOff x="804657" y="1258323"/>
            <a:chExt cx="10579510" cy="814192"/>
          </a:xfrm>
        </p:grpSpPr>
        <p:sp>
          <p:nvSpPr>
            <p:cNvPr id="85" name="Rounded Rectangle 84"/>
            <p:cNvSpPr/>
            <p:nvPr/>
          </p:nvSpPr>
          <p:spPr bwMode="invGray">
            <a:xfrm>
              <a:off x="804657" y="1258323"/>
              <a:ext cx="10579510" cy="814192"/>
            </a:xfrm>
            <a:prstGeom prst="roundRect">
              <a:avLst/>
            </a:prstGeom>
            <a:gradFill flip="none" rotWithShape="1">
              <a:gsLst>
                <a:gs pos="0">
                  <a:srgbClr val="FFFFFF"/>
                </a:gs>
                <a:gs pos="11000">
                  <a:srgbClr val="FFFFFF">
                    <a:alpha val="0"/>
                  </a:srgbClr>
                </a:gs>
                <a:gs pos="46000">
                  <a:srgbClr val="FFFFFF">
                    <a:alpha val="0"/>
                  </a:srgbClr>
                </a:gs>
                <a:gs pos="75000">
                  <a:srgbClr val="000000">
                    <a:alpha val="43000"/>
                  </a:srgbClr>
                </a:gs>
                <a:gs pos="100000">
                  <a:srgbClr val="12056F">
                    <a:alpha val="0"/>
                  </a:srgbClr>
                </a:gs>
              </a:gsLst>
              <a:lin ang="4800000" scaled="0"/>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6963">
                <a:lnSpc>
                  <a:spcPct val="90000"/>
                </a:lnSpc>
                <a:defRPr/>
              </a:pPr>
              <a:r>
                <a:rPr lang="en-US" sz="2800" kern="0" dirty="0">
                  <a:gradFill>
                    <a:gsLst>
                      <a:gs pos="0">
                        <a:srgbClr val="FFFFFF"/>
                      </a:gs>
                      <a:gs pos="100000">
                        <a:srgbClr val="FFFFFF"/>
                      </a:gs>
                    </a:gsLst>
                    <a:lin ang="0" scaled="1"/>
                  </a:gradFill>
                  <a:effectLst>
                    <a:outerShdw blurRad="38100" dist="38100" dir="2700000" algn="tl">
                      <a:srgbClr val="000000">
                        <a:alpha val="43137"/>
                      </a:srgbClr>
                    </a:outerShdw>
                  </a:effectLst>
                  <a:cs typeface="+mn-cs"/>
                </a:rPr>
                <a:t>APPLICATIONS</a:t>
              </a:r>
            </a:p>
          </p:txBody>
        </p:sp>
        <p:pic>
          <p:nvPicPr>
            <p:cNvPr id="86" name="Picture 85" descr="C:\Users\shows\Desktop\Artwork\PNG\left2.png"/>
            <p:cNvPicPr>
              <a:picLocks noChangeAspect="1" noChangeArrowheads="1"/>
            </p:cNvPicPr>
            <p:nvPr/>
          </p:nvPicPr>
          <p:blipFill>
            <a:blip r:embed="rId9"/>
            <a:srcRect/>
            <a:stretch>
              <a:fillRect/>
            </a:stretch>
          </p:blipFill>
          <p:spPr bwMode="auto">
            <a:xfrm>
              <a:off x="804657" y="1258323"/>
              <a:ext cx="4236234" cy="813816"/>
            </a:xfrm>
            <a:prstGeom prst="roundRect">
              <a:avLst>
                <a:gd name="adj" fmla="val 20076"/>
              </a:avLst>
            </a:prstGeom>
            <a:noFill/>
          </p:spPr>
        </p:pic>
        <p:pic>
          <p:nvPicPr>
            <p:cNvPr id="87" name="Picture 86" descr="C:\Users\shows\Desktop\Artwork\PNG\right2.png"/>
            <p:cNvPicPr>
              <a:picLocks noChangeAspect="1" noChangeArrowheads="1"/>
            </p:cNvPicPr>
            <p:nvPr/>
          </p:nvPicPr>
          <p:blipFill>
            <a:blip r:embed="rId10"/>
            <a:srcRect l="1183"/>
            <a:stretch>
              <a:fillRect/>
            </a:stretch>
          </p:blipFill>
          <p:spPr bwMode="auto">
            <a:xfrm>
              <a:off x="7198037" y="1258323"/>
              <a:ext cx="4186130" cy="813816"/>
            </a:xfrm>
            <a:prstGeom prst="roundRect">
              <a:avLst>
                <a:gd name="adj" fmla="val 20076"/>
              </a:avLst>
            </a:prstGeom>
            <a:noFill/>
          </p:spPr>
        </p:pic>
      </p:grpSp>
      <p:pic>
        <p:nvPicPr>
          <p:cNvPr id="84" name="Picture 83" descr="C:\Users\shows\Desktop\Artwork\PNG\multiple servers.png"/>
          <p:cNvPicPr>
            <a:picLocks noChangeAspect="1" noChangeArrowheads="1"/>
          </p:cNvPicPr>
          <p:nvPr/>
        </p:nvPicPr>
        <p:blipFill>
          <a:blip r:embed="rId11"/>
          <a:srcRect/>
          <a:stretch>
            <a:fillRect/>
          </a:stretch>
        </p:blipFill>
        <p:spPr bwMode="auto">
          <a:xfrm>
            <a:off x="5764211" y="4343339"/>
            <a:ext cx="966787" cy="852487"/>
          </a:xfrm>
          <a:prstGeom prst="rect">
            <a:avLst/>
          </a:prstGeom>
          <a:noFill/>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90008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How Microsoft Views the Cloud</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grpSp>
        <p:nvGrpSpPr>
          <p:cNvPr id="5" name="Group 4"/>
          <p:cNvGrpSpPr/>
          <p:nvPr/>
        </p:nvGrpSpPr>
        <p:grpSpPr>
          <a:xfrm>
            <a:off x="558206" y="1232331"/>
            <a:ext cx="8123278" cy="2148436"/>
            <a:chOff x="563522" y="4218298"/>
            <a:chExt cx="11030172" cy="2148436"/>
          </a:xfrm>
        </p:grpSpPr>
        <p:grpSp>
          <p:nvGrpSpPr>
            <p:cNvPr id="6" name="Group 5"/>
            <p:cNvGrpSpPr/>
            <p:nvPr/>
          </p:nvGrpSpPr>
          <p:grpSpPr>
            <a:xfrm>
              <a:off x="563522" y="4218298"/>
              <a:ext cx="11030172" cy="2148436"/>
              <a:chOff x="637953" y="4218298"/>
              <a:chExt cx="10898373" cy="2148436"/>
            </a:xfrm>
          </p:grpSpPr>
          <p:sp>
            <p:nvSpPr>
              <p:cNvPr id="19" name="Rounded Rectangle 18"/>
              <p:cNvSpPr/>
              <p:nvPr/>
            </p:nvSpPr>
            <p:spPr bwMode="auto">
              <a:xfrm>
                <a:off x="637953" y="4218298"/>
                <a:ext cx="10898373" cy="2148436"/>
              </a:xfrm>
              <a:prstGeom prst="roundRect">
                <a:avLst>
                  <a:gd name="adj" fmla="val 0"/>
                </a:avLst>
              </a:prstGeom>
              <a:gradFill flip="none" rotWithShape="1">
                <a:gsLst>
                  <a:gs pos="0">
                    <a:srgbClr val="041E3A">
                      <a:alpha val="19000"/>
                    </a:srgbClr>
                  </a:gs>
                  <a:gs pos="39000">
                    <a:schemeClr val="bg1">
                      <a:alpha val="21000"/>
                    </a:schemeClr>
                  </a:gs>
                  <a:gs pos="88000">
                    <a:schemeClr val="bg1">
                      <a:alpha val="26000"/>
                    </a:schemeClr>
                  </a:gs>
                </a:gsLst>
                <a:lin ang="3000000" scaled="0"/>
                <a:tileRect/>
              </a:gradFill>
              <a:ln w="3175">
                <a:solidFill>
                  <a:schemeClr val="tx1"/>
                </a:solidFill>
                <a:headEnd type="none" w="med" len="med"/>
                <a:tailEnd type="none" w="med" len="med"/>
              </a:ln>
              <a:effectLst>
                <a:outerShdw blurRad="2667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endParaRPr lang="en-US" sz="2400" dirty="0" smtClean="0">
                  <a:solidFill>
                    <a:srgbClr val="FFFFFF"/>
                  </a:solidFill>
                  <a:latin typeface="Segoe" pitchFamily="34" charset="0"/>
                </a:endParaRPr>
              </a:p>
            </p:txBody>
          </p:sp>
          <p:grpSp>
            <p:nvGrpSpPr>
              <p:cNvPr id="20" name="Group 19"/>
              <p:cNvGrpSpPr/>
              <p:nvPr/>
            </p:nvGrpSpPr>
            <p:grpSpPr>
              <a:xfrm>
                <a:off x="909758" y="4246243"/>
                <a:ext cx="10336309" cy="2095323"/>
                <a:chOff x="909758" y="4147355"/>
                <a:chExt cx="10336309" cy="2095323"/>
              </a:xfrm>
            </p:grpSpPr>
            <p:sp>
              <p:nvSpPr>
                <p:cNvPr id="21" name="TextBox 20"/>
                <p:cNvSpPr txBox="1"/>
                <p:nvPr/>
              </p:nvSpPr>
              <p:spPr>
                <a:xfrm rot="5400000">
                  <a:off x="10027377" y="5023988"/>
                  <a:ext cx="2078544" cy="358836"/>
                </a:xfrm>
                <a:prstGeom prst="rect">
                  <a:avLst/>
                </a:prstGeom>
                <a:noFill/>
              </p:spPr>
              <p:txBody>
                <a:bodyPr wrap="square" rtlCol="0">
                  <a:spAutoFit/>
                </a:bodyPr>
                <a:lstStyle/>
                <a:p>
                  <a:pPr>
                    <a:lnSpc>
                      <a:spcPct val="80000"/>
                    </a:lnSpc>
                    <a:spcBef>
                      <a:spcPct val="0"/>
                    </a:spcBef>
                  </a:pPr>
                  <a:r>
                    <a:rPr lang="en-US" sz="2200" dirty="0">
                      <a:gradFill>
                        <a:gsLst>
                          <a:gs pos="0">
                            <a:schemeClr val="tx1"/>
                          </a:gs>
                          <a:gs pos="86000">
                            <a:schemeClr val="tx1"/>
                          </a:gs>
                        </a:gsLst>
                        <a:lin ang="5400000" scaled="0"/>
                      </a:gradFill>
                      <a:latin typeface="Segoe UI Semibold" pitchFamily="34" charset="0"/>
                    </a:rPr>
                    <a:t>Fundamentals</a:t>
                  </a:r>
                </a:p>
              </p:txBody>
            </p:sp>
            <p:sp>
              <p:nvSpPr>
                <p:cNvPr id="22" name="TextBox 21"/>
                <p:cNvSpPr txBox="1"/>
                <p:nvPr/>
              </p:nvSpPr>
              <p:spPr>
                <a:xfrm rot="16200000">
                  <a:off x="49904" y="5007209"/>
                  <a:ext cx="2078544" cy="358836"/>
                </a:xfrm>
                <a:prstGeom prst="rect">
                  <a:avLst/>
                </a:prstGeom>
                <a:noFill/>
              </p:spPr>
              <p:txBody>
                <a:bodyPr wrap="square" rtlCol="0">
                  <a:spAutoFit/>
                </a:bodyPr>
                <a:lstStyle/>
                <a:p>
                  <a:pPr>
                    <a:lnSpc>
                      <a:spcPct val="80000"/>
                    </a:lnSpc>
                    <a:spcBef>
                      <a:spcPct val="0"/>
                    </a:spcBef>
                  </a:pPr>
                  <a:r>
                    <a:rPr lang="en-US" sz="2200" dirty="0">
                      <a:gradFill>
                        <a:gsLst>
                          <a:gs pos="0">
                            <a:schemeClr val="tx1"/>
                          </a:gs>
                          <a:gs pos="86000">
                            <a:schemeClr val="tx1"/>
                          </a:gs>
                        </a:gsLst>
                        <a:lin ang="5400000" scaled="0"/>
                      </a:gradFill>
                      <a:latin typeface="Segoe UI Semibold" pitchFamily="34" charset="0"/>
                    </a:rPr>
                    <a:t>Fundamentals</a:t>
                  </a:r>
                </a:p>
              </p:txBody>
            </p:sp>
          </p:grpSp>
        </p:grpSp>
        <p:grpSp>
          <p:nvGrpSpPr>
            <p:cNvPr id="7" name="Group 6"/>
            <p:cNvGrpSpPr/>
            <p:nvPr/>
          </p:nvGrpSpPr>
          <p:grpSpPr>
            <a:xfrm>
              <a:off x="1569216" y="4360007"/>
              <a:ext cx="9018785" cy="1816675"/>
              <a:chOff x="1643411" y="4360007"/>
              <a:chExt cx="9018785" cy="1816675"/>
            </a:xfrm>
          </p:grpSpPr>
          <p:sp>
            <p:nvSpPr>
              <p:cNvPr id="8" name="Rounded Rectangle 67"/>
              <p:cNvSpPr/>
              <p:nvPr/>
            </p:nvSpPr>
            <p:spPr bwMode="auto">
              <a:xfrm>
                <a:off x="1643450" y="4360007"/>
                <a:ext cx="9008074" cy="580768"/>
              </a:xfrm>
              <a:prstGeom prst="round2SameRect">
                <a:avLst>
                  <a:gd name="adj1" fmla="val 0"/>
                  <a:gd name="adj2"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spc="-50" dirty="0" smtClean="0">
                    <a:gradFill>
                      <a:gsLst>
                        <a:gs pos="0">
                          <a:schemeClr val="tx1"/>
                        </a:gs>
                        <a:gs pos="100000">
                          <a:schemeClr val="tx1"/>
                        </a:gs>
                      </a:gsLst>
                      <a:lin ang="950000" scaled="1"/>
                    </a:gradFill>
                  </a:rPr>
                  <a:t>Application Programming</a:t>
                </a:r>
                <a:endParaRPr lang="en-US" sz="2400" spc="-50" dirty="0">
                  <a:gradFill>
                    <a:gsLst>
                      <a:gs pos="0">
                        <a:schemeClr val="tx1"/>
                      </a:gs>
                      <a:gs pos="100000">
                        <a:schemeClr val="tx1"/>
                      </a:gs>
                    </a:gsLst>
                    <a:lin ang="950000" scaled="1"/>
                  </a:gradFill>
                </a:endParaRPr>
              </a:p>
            </p:txBody>
          </p:sp>
          <p:grpSp>
            <p:nvGrpSpPr>
              <p:cNvPr id="9" name="Group 8"/>
              <p:cNvGrpSpPr/>
              <p:nvPr/>
            </p:nvGrpSpPr>
            <p:grpSpPr>
              <a:xfrm>
                <a:off x="1643411" y="5045121"/>
                <a:ext cx="9018785" cy="1131561"/>
                <a:chOff x="1643411" y="5045121"/>
                <a:chExt cx="9018785" cy="1131561"/>
              </a:xfrm>
            </p:grpSpPr>
            <p:sp>
              <p:nvSpPr>
                <p:cNvPr id="10" name="Rounded Rectangle 67"/>
                <p:cNvSpPr/>
                <p:nvPr/>
              </p:nvSpPr>
              <p:spPr bwMode="auto">
                <a:xfrm>
                  <a:off x="1643412" y="5045121"/>
                  <a:ext cx="2011680" cy="1127951"/>
                </a:xfrm>
                <a:prstGeom prst="round2SameRect">
                  <a:avLst>
                    <a:gd name="adj1" fmla="val 0"/>
                    <a:gd name="adj2" fmla="val 0"/>
                  </a:avLst>
                </a:prstGeom>
                <a:ln>
                  <a:headEnd type="none" w="med" len="med"/>
                  <a:tailEnd type="none" w="med" len="med"/>
                </a:ln>
                <a:effectLst>
                  <a:innerShdw blurRad="127000" dir="11220000">
                    <a:prstClr val="black">
                      <a:alpha val="50000"/>
                    </a:prstClr>
                  </a:innerShdw>
                  <a:reflection blurRad="6350" stA="52000" endA="300" endPos="35000" dir="5400000" sy="-100000" algn="bl" rotWithShape="0"/>
                </a:effectLst>
                <a:scene3d>
                  <a:camera prst="orthographicFront">
                    <a:rot lat="0" lon="0" rev="0"/>
                  </a:camera>
                  <a:lightRig rig="threePt" dir="tl"/>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dirty="0" smtClean="0">
                    <a:gradFill>
                      <a:gsLst>
                        <a:gs pos="0">
                          <a:schemeClr val="tx1"/>
                        </a:gs>
                        <a:gs pos="100000">
                          <a:schemeClr val="tx1"/>
                        </a:gs>
                      </a:gsLst>
                      <a:lin ang="5400000" scaled="0"/>
                    </a:gradFill>
                  </a:endParaRPr>
                </a:p>
              </p:txBody>
            </p:sp>
            <p:sp>
              <p:nvSpPr>
                <p:cNvPr id="11" name="Rounded Rectangle 68"/>
                <p:cNvSpPr/>
                <p:nvPr/>
              </p:nvSpPr>
              <p:spPr bwMode="auto">
                <a:xfrm>
                  <a:off x="3979113" y="5045121"/>
                  <a:ext cx="2011680" cy="1127951"/>
                </a:xfrm>
                <a:prstGeom prst="round2SameRect">
                  <a:avLst>
                    <a:gd name="adj1" fmla="val 0"/>
                    <a:gd name="adj2" fmla="val 0"/>
                  </a:avLst>
                </a:prstGeom>
                <a:ln>
                  <a:headEnd type="none" w="med" len="med"/>
                  <a:tailEnd type="none" w="med" len="med"/>
                </a:ln>
                <a:effectLst>
                  <a:innerShdw blurRad="127000" dir="11220000">
                    <a:prstClr val="black">
                      <a:alpha val="50000"/>
                    </a:prstClr>
                  </a:innerShdw>
                  <a:reflection blurRad="6350" stA="52000" endA="300" endPos="35000" dir="5400000" sy="-100000" algn="bl" rotWithShape="0"/>
                </a:effectLst>
                <a:scene3d>
                  <a:camera prst="orthographicFront">
                    <a:rot lat="0" lon="0" rev="0"/>
                  </a:camera>
                  <a:lightRig rig="threePt" dir="tl"/>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dirty="0" smtClean="0">
                    <a:gradFill>
                      <a:gsLst>
                        <a:gs pos="0">
                          <a:srgbClr val="000000"/>
                        </a:gs>
                        <a:gs pos="100000">
                          <a:srgbClr val="000000"/>
                        </a:gs>
                      </a:gsLst>
                      <a:lin ang="5400000" scaled="0"/>
                    </a:gradFill>
                  </a:endParaRPr>
                </a:p>
              </p:txBody>
            </p:sp>
            <p:sp>
              <p:nvSpPr>
                <p:cNvPr id="12" name="Rounded Rectangle 69"/>
                <p:cNvSpPr/>
                <p:nvPr/>
              </p:nvSpPr>
              <p:spPr bwMode="auto">
                <a:xfrm>
                  <a:off x="6314814" y="5045121"/>
                  <a:ext cx="2011680" cy="1127951"/>
                </a:xfrm>
                <a:prstGeom prst="round2SameRect">
                  <a:avLst>
                    <a:gd name="adj1" fmla="val 0"/>
                    <a:gd name="adj2" fmla="val 0"/>
                  </a:avLst>
                </a:prstGeom>
                <a:ln>
                  <a:headEnd type="none" w="med" len="med"/>
                  <a:tailEnd type="none" w="med" len="med"/>
                </a:ln>
                <a:effectLst>
                  <a:innerShdw blurRad="127000" dir="11220000">
                    <a:prstClr val="black">
                      <a:alpha val="50000"/>
                    </a:prstClr>
                  </a:innerShdw>
                  <a:reflection blurRad="6350" stA="52000" endA="300" endPos="35000" dir="5400000" sy="-100000" algn="bl" rotWithShape="0"/>
                </a:effectLst>
                <a:scene3d>
                  <a:camera prst="orthographicFront">
                    <a:rot lat="0" lon="0" rev="0"/>
                  </a:camera>
                  <a:lightRig rig="threePt" dir="tl"/>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dirty="0" smtClean="0">
                    <a:gradFill>
                      <a:gsLst>
                        <a:gs pos="0">
                          <a:schemeClr val="tx1"/>
                        </a:gs>
                        <a:gs pos="100000">
                          <a:schemeClr val="tx1"/>
                        </a:gs>
                      </a:gsLst>
                      <a:lin ang="5400000" scaled="0"/>
                    </a:gradFill>
                  </a:endParaRPr>
                </a:p>
              </p:txBody>
            </p:sp>
            <p:sp>
              <p:nvSpPr>
                <p:cNvPr id="13" name="Rounded Rectangle 70"/>
                <p:cNvSpPr/>
                <p:nvPr/>
              </p:nvSpPr>
              <p:spPr bwMode="auto">
                <a:xfrm>
                  <a:off x="8650516" y="5045121"/>
                  <a:ext cx="2011680" cy="1127951"/>
                </a:xfrm>
                <a:prstGeom prst="round2SameRect">
                  <a:avLst>
                    <a:gd name="adj1" fmla="val 0"/>
                    <a:gd name="adj2" fmla="val 0"/>
                  </a:avLst>
                </a:prstGeom>
                <a:ln>
                  <a:headEnd type="none" w="med" len="med"/>
                  <a:tailEnd type="none" w="med" len="med"/>
                </a:ln>
                <a:effectLst>
                  <a:innerShdw blurRad="127000" dir="11220000">
                    <a:prstClr val="black">
                      <a:alpha val="50000"/>
                    </a:prstClr>
                  </a:innerShdw>
                  <a:reflection blurRad="6350" stA="52000" endA="300" endPos="35000" dir="5400000" sy="-100000" algn="bl" rotWithShape="0"/>
                </a:effectLst>
                <a:scene3d>
                  <a:camera prst="orthographicFront">
                    <a:rot lat="0" lon="0" rev="0"/>
                  </a:camera>
                  <a:lightRig rig="threePt" dir="tl"/>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dirty="0" smtClean="0">
                    <a:gradFill>
                      <a:gsLst>
                        <a:gs pos="0">
                          <a:schemeClr val="tx1"/>
                        </a:gs>
                        <a:gs pos="100000">
                          <a:schemeClr val="tx1"/>
                        </a:gs>
                      </a:gsLst>
                      <a:lin ang="5400000" scaled="0"/>
                    </a:gradFill>
                  </a:endParaRPr>
                </a:p>
              </p:txBody>
            </p:sp>
            <p:grpSp>
              <p:nvGrpSpPr>
                <p:cNvPr id="14" name="Group 13"/>
                <p:cNvGrpSpPr/>
                <p:nvPr/>
              </p:nvGrpSpPr>
              <p:grpSpPr>
                <a:xfrm>
                  <a:off x="1643411" y="5048731"/>
                  <a:ext cx="9018784" cy="1127951"/>
                  <a:chOff x="1634447" y="5016218"/>
                  <a:chExt cx="9018784" cy="1127951"/>
                </a:xfrm>
              </p:grpSpPr>
              <p:sp>
                <p:nvSpPr>
                  <p:cNvPr id="15" name="Rounded Rectangle 67"/>
                  <p:cNvSpPr/>
                  <p:nvPr/>
                </p:nvSpPr>
                <p:spPr bwMode="auto">
                  <a:xfrm>
                    <a:off x="1634447" y="5016218"/>
                    <a:ext cx="2011680" cy="1127951"/>
                  </a:xfrm>
                  <a:prstGeom prst="round2Same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600" dirty="0">
                        <a:gradFill>
                          <a:gsLst>
                            <a:gs pos="0">
                              <a:schemeClr val="tx1"/>
                            </a:gs>
                            <a:gs pos="100000">
                              <a:schemeClr val="tx1"/>
                            </a:gs>
                          </a:gsLst>
                          <a:lin ang="5400000" scaled="0"/>
                        </a:gradFill>
                        <a:latin typeface="+mj-lt"/>
                      </a:rPr>
                      <a:t>Scale Out</a:t>
                    </a:r>
                  </a:p>
                </p:txBody>
              </p:sp>
              <p:sp>
                <p:nvSpPr>
                  <p:cNvPr id="16" name="Rounded Rectangle 68"/>
                  <p:cNvSpPr/>
                  <p:nvPr/>
                </p:nvSpPr>
                <p:spPr bwMode="auto">
                  <a:xfrm>
                    <a:off x="3970148" y="5016218"/>
                    <a:ext cx="2011680" cy="1127951"/>
                  </a:xfrm>
                  <a:prstGeom prst="round2SameRect">
                    <a:avLst>
                      <a:gd name="adj1" fmla="val 0"/>
                      <a:gd name="adj2" fmla="val 0"/>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600" dirty="0" smtClean="0">
                        <a:gradFill>
                          <a:gsLst>
                            <a:gs pos="0">
                              <a:schemeClr val="tx1"/>
                            </a:gs>
                            <a:gs pos="100000">
                              <a:schemeClr val="tx1"/>
                            </a:gs>
                          </a:gsLst>
                          <a:lin ang="5400000" scaled="0"/>
                        </a:gradFill>
                        <a:latin typeface="+mj-lt"/>
                      </a:rPr>
                      <a:t>Automated Service</a:t>
                    </a:r>
                    <a:br>
                      <a:rPr lang="en-US" sz="1600" dirty="0" smtClean="0">
                        <a:gradFill>
                          <a:gsLst>
                            <a:gs pos="0">
                              <a:schemeClr val="tx1"/>
                            </a:gs>
                            <a:gs pos="100000">
                              <a:schemeClr val="tx1"/>
                            </a:gs>
                          </a:gsLst>
                          <a:lin ang="5400000" scaled="0"/>
                        </a:gradFill>
                        <a:latin typeface="+mj-lt"/>
                      </a:rPr>
                    </a:br>
                    <a:r>
                      <a:rPr lang="en-US" sz="1600" dirty="0" smtClean="0">
                        <a:gradFill>
                          <a:gsLst>
                            <a:gs pos="0">
                              <a:schemeClr val="tx1"/>
                            </a:gs>
                            <a:gs pos="100000">
                              <a:schemeClr val="tx1"/>
                            </a:gs>
                          </a:gsLst>
                          <a:lin ang="5400000" scaled="0"/>
                        </a:gradFill>
                        <a:latin typeface="+mj-lt"/>
                      </a:rPr>
                      <a:t>Management</a:t>
                    </a:r>
                  </a:p>
                </p:txBody>
              </p:sp>
              <p:sp>
                <p:nvSpPr>
                  <p:cNvPr id="17" name="Rounded Rectangle 69"/>
                  <p:cNvSpPr/>
                  <p:nvPr/>
                </p:nvSpPr>
                <p:spPr bwMode="auto">
                  <a:xfrm>
                    <a:off x="6305850" y="5016218"/>
                    <a:ext cx="2011680" cy="1127951"/>
                  </a:xfrm>
                  <a:prstGeom prst="round2Same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600" dirty="0">
                        <a:gradFill>
                          <a:gsLst>
                            <a:gs pos="0">
                              <a:schemeClr val="tx1"/>
                            </a:gs>
                            <a:gs pos="100000">
                              <a:schemeClr val="tx1"/>
                            </a:gs>
                          </a:gsLst>
                          <a:lin ang="5400000" scaled="0"/>
                        </a:gradFill>
                        <a:latin typeface="+mj-lt"/>
                      </a:rPr>
                      <a:t>High </a:t>
                    </a:r>
                    <a:br>
                      <a:rPr lang="en-US" sz="1600" dirty="0">
                        <a:gradFill>
                          <a:gsLst>
                            <a:gs pos="0">
                              <a:schemeClr val="tx1"/>
                            </a:gs>
                            <a:gs pos="100000">
                              <a:schemeClr val="tx1"/>
                            </a:gs>
                          </a:gsLst>
                          <a:lin ang="5400000" scaled="0"/>
                        </a:gradFill>
                        <a:latin typeface="+mj-lt"/>
                      </a:rPr>
                    </a:br>
                    <a:r>
                      <a:rPr lang="en-US" sz="1600" dirty="0">
                        <a:gradFill>
                          <a:gsLst>
                            <a:gs pos="0">
                              <a:schemeClr val="tx1"/>
                            </a:gs>
                            <a:gs pos="100000">
                              <a:schemeClr val="tx1"/>
                            </a:gs>
                          </a:gsLst>
                          <a:lin ang="5400000" scaled="0"/>
                        </a:gradFill>
                        <a:latin typeface="+mj-lt"/>
                      </a:rPr>
                      <a:t>Availability</a:t>
                    </a:r>
                  </a:p>
                </p:txBody>
              </p:sp>
              <p:sp>
                <p:nvSpPr>
                  <p:cNvPr id="18" name="Rounded Rectangle 70"/>
                  <p:cNvSpPr/>
                  <p:nvPr/>
                </p:nvSpPr>
                <p:spPr bwMode="auto">
                  <a:xfrm>
                    <a:off x="8641551" y="5016218"/>
                    <a:ext cx="2011680" cy="1127951"/>
                  </a:xfrm>
                  <a:prstGeom prst="round2Same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600" dirty="0">
                        <a:gradFill>
                          <a:gsLst>
                            <a:gs pos="0">
                              <a:schemeClr val="tx1"/>
                            </a:gs>
                            <a:gs pos="100000">
                              <a:schemeClr val="tx1"/>
                            </a:gs>
                          </a:gsLst>
                          <a:lin ang="5400000" scaled="0"/>
                        </a:gradFill>
                        <a:latin typeface="+mj-lt"/>
                      </a:rPr>
                      <a:t>Multi-Tenancy</a:t>
                    </a:r>
                  </a:p>
                </p:txBody>
              </p:sp>
            </p:grpSp>
          </p:grpSp>
        </p:grpSp>
      </p:grpSp>
      <p:grpSp>
        <p:nvGrpSpPr>
          <p:cNvPr id="23" name="Group 22"/>
          <p:cNvGrpSpPr/>
          <p:nvPr/>
        </p:nvGrpSpPr>
        <p:grpSpPr>
          <a:xfrm>
            <a:off x="563522" y="3532074"/>
            <a:ext cx="8123278" cy="3083442"/>
            <a:chOff x="637953" y="1010093"/>
            <a:chExt cx="10898373" cy="3083442"/>
          </a:xfrm>
        </p:grpSpPr>
        <p:sp>
          <p:nvSpPr>
            <p:cNvPr id="24" name="Rounded Rectangle 23"/>
            <p:cNvSpPr/>
            <p:nvPr/>
          </p:nvSpPr>
          <p:spPr bwMode="auto">
            <a:xfrm>
              <a:off x="637953" y="1010093"/>
              <a:ext cx="10898373" cy="3083442"/>
            </a:xfrm>
            <a:prstGeom prst="roundRect">
              <a:avLst>
                <a:gd name="adj" fmla="val 0"/>
              </a:avLst>
            </a:prstGeom>
            <a:gradFill flip="none" rotWithShape="1">
              <a:gsLst>
                <a:gs pos="0">
                  <a:srgbClr val="041E3A">
                    <a:alpha val="19000"/>
                  </a:srgbClr>
                </a:gs>
                <a:gs pos="39000">
                  <a:schemeClr val="bg1">
                    <a:alpha val="21000"/>
                  </a:schemeClr>
                </a:gs>
                <a:gs pos="88000">
                  <a:schemeClr val="bg1">
                    <a:alpha val="26000"/>
                  </a:schemeClr>
                </a:gs>
              </a:gsLst>
              <a:lin ang="3000000" scaled="0"/>
              <a:tileRect/>
            </a:gradFill>
            <a:ln w="3175">
              <a:solidFill>
                <a:schemeClr val="tx1"/>
              </a:solidFill>
              <a:headEnd type="none" w="med" len="med"/>
              <a:tailEnd type="none" w="med" len="med"/>
            </a:ln>
            <a:effectLst>
              <a:outerShdw blurRad="2667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endParaRPr lang="en-US" sz="2400" dirty="0" smtClean="0">
                <a:solidFill>
                  <a:srgbClr val="FFFFFF"/>
                </a:solidFill>
                <a:latin typeface="Segoe" pitchFamily="34" charset="0"/>
              </a:endParaRPr>
            </a:p>
          </p:txBody>
        </p:sp>
        <p:grpSp>
          <p:nvGrpSpPr>
            <p:cNvPr id="25" name="Group 24"/>
            <p:cNvGrpSpPr/>
            <p:nvPr/>
          </p:nvGrpSpPr>
          <p:grpSpPr>
            <a:xfrm>
              <a:off x="921492" y="1966556"/>
              <a:ext cx="10307452" cy="1170513"/>
              <a:chOff x="921492" y="1985274"/>
              <a:chExt cx="10307452" cy="1170513"/>
            </a:xfrm>
          </p:grpSpPr>
          <p:sp>
            <p:nvSpPr>
              <p:cNvPr id="26" name="TextBox 25"/>
              <p:cNvSpPr txBox="1"/>
              <p:nvPr/>
            </p:nvSpPr>
            <p:spPr>
              <a:xfrm rot="16200000">
                <a:off x="515653" y="2391113"/>
                <a:ext cx="1170513" cy="358836"/>
              </a:xfrm>
              <a:prstGeom prst="rect">
                <a:avLst/>
              </a:prstGeom>
              <a:noFill/>
            </p:spPr>
            <p:txBody>
              <a:bodyPr wrap="none" rtlCol="0">
                <a:spAutoFit/>
              </a:bodyPr>
              <a:lstStyle/>
              <a:p>
                <a:pPr>
                  <a:lnSpc>
                    <a:spcPct val="80000"/>
                  </a:lnSpc>
                  <a:spcBef>
                    <a:spcPct val="0"/>
                  </a:spcBef>
                </a:pPr>
                <a:r>
                  <a:rPr lang="en-US" sz="2200" dirty="0">
                    <a:gradFill>
                      <a:gsLst>
                        <a:gs pos="0">
                          <a:schemeClr val="tx1"/>
                        </a:gs>
                        <a:gs pos="86000">
                          <a:schemeClr val="tx1"/>
                        </a:gs>
                      </a:gsLst>
                      <a:lin ang="5400000" scaled="0"/>
                    </a:gradFill>
                    <a:latin typeface="Segoe UI Semibold" pitchFamily="34" charset="0"/>
                  </a:rPr>
                  <a:t>Choices</a:t>
                </a:r>
              </a:p>
            </p:txBody>
          </p:sp>
          <p:sp>
            <p:nvSpPr>
              <p:cNvPr id="27" name="TextBox 26"/>
              <p:cNvSpPr txBox="1"/>
              <p:nvPr/>
            </p:nvSpPr>
            <p:spPr>
              <a:xfrm rot="5400000">
                <a:off x="10464269" y="2391113"/>
                <a:ext cx="1170513" cy="358836"/>
              </a:xfrm>
              <a:prstGeom prst="rect">
                <a:avLst/>
              </a:prstGeom>
              <a:noFill/>
            </p:spPr>
            <p:txBody>
              <a:bodyPr wrap="none" rtlCol="0">
                <a:spAutoFit/>
              </a:bodyPr>
              <a:lstStyle/>
              <a:p>
                <a:pPr>
                  <a:lnSpc>
                    <a:spcPct val="80000"/>
                  </a:lnSpc>
                  <a:spcBef>
                    <a:spcPct val="0"/>
                  </a:spcBef>
                </a:pPr>
                <a:r>
                  <a:rPr lang="en-US" sz="2200" dirty="0">
                    <a:gradFill>
                      <a:gsLst>
                        <a:gs pos="0">
                          <a:schemeClr val="tx1"/>
                        </a:gs>
                        <a:gs pos="86000">
                          <a:schemeClr val="tx1"/>
                        </a:gs>
                      </a:gsLst>
                      <a:lin ang="5400000" scaled="0"/>
                    </a:gradFill>
                    <a:latin typeface="Segoe UI Semibold" pitchFamily="34" charset="0"/>
                  </a:rPr>
                  <a:t>Choices</a:t>
                </a:r>
              </a:p>
            </p:txBody>
          </p:sp>
        </p:grpSp>
      </p:grpSp>
      <p:pic>
        <p:nvPicPr>
          <p:cNvPr id="28" name="Picture 2" descr="E:\RESOURCES\DVD_ART36\Artwork_Imagery\Shapes\Arrows\Gold Gradient Collection\arrow 0 gold  arrow double headed 1-2.png"/>
          <p:cNvPicPr>
            <a:picLocks noChangeAspect="1" noChangeArrowheads="1"/>
          </p:cNvPicPr>
          <p:nvPr/>
        </p:nvPicPr>
        <p:blipFill>
          <a:blip r:embed="rId4" cstate="screen">
            <a:alphaModFix amt="50000"/>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20564" y="3634016"/>
            <a:ext cx="3668282" cy="624400"/>
          </a:xfrm>
          <a:prstGeom prst="rect">
            <a:avLst/>
          </a:prstGeom>
          <a:blipFill dpi="0" rotWithShape="1">
            <a:blip r:embed="rId5" cstate="print">
              <a:alphaModFix amt="50000"/>
              <a:duotone>
                <a:schemeClr val="bg2">
                  <a:shade val="45000"/>
                  <a:satMod val="135000"/>
                </a:schemeClr>
                <a:prstClr val="white"/>
              </a:duotone>
            </a:blip>
            <a:srcRect/>
            <a:stretch>
              <a:fillRect/>
            </a:stretch>
          </a:blipFill>
          <a:ln w="55000" cap="flat" cmpd="thickThin" algn="ctr">
            <a:noFill/>
            <a:prstDash val="solid"/>
            <a:headEnd type="none" w="med" len="med"/>
            <a:tailEnd type="none" w="med" len="med"/>
          </a:ln>
          <a:effectLst/>
        </p:spPr>
      </p:pic>
      <p:pic>
        <p:nvPicPr>
          <p:cNvPr id="29" name="Picture 2" descr="E:\RESOURCES\DVD_ART36\Artwork_Imagery\Shapes\Arrows\Gold Gradient Collection\arrow 0 gold  arrow double headed 1-2.png"/>
          <p:cNvPicPr>
            <a:picLocks noChangeAspect="1" noChangeArrowheads="1"/>
          </p:cNvPicPr>
          <p:nvPr/>
        </p:nvPicPr>
        <p:blipFill>
          <a:blip r:embed="rId4" cstate="screen">
            <a:duotone>
              <a:schemeClr val="bg2">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bwMode="auto">
          <a:xfrm>
            <a:off x="2820564" y="4209242"/>
            <a:ext cx="3668282" cy="624400"/>
          </a:xfrm>
          <a:prstGeom prst="rect">
            <a:avLst/>
          </a:prstGeom>
          <a:blipFill dpi="0" rotWithShape="1">
            <a:blip r:embed="rId5" cstate="print">
              <a:duotone>
                <a:schemeClr val="bg2">
                  <a:shade val="45000"/>
                  <a:satMod val="135000"/>
                </a:schemeClr>
                <a:prstClr val="white"/>
              </a:duotone>
              <a:alphaModFix amt="50000"/>
            </a:blip>
            <a:srcRect/>
            <a:stretch>
              <a:fillRect/>
            </a:stretch>
          </a:blipFill>
          <a:ln w="55000" cap="flat" cmpd="thickThin" algn="ctr">
            <a:noFill/>
            <a:prstDash val="solid"/>
            <a:headEnd type="none" w="med" len="med"/>
            <a:tailEnd type="none" w="med" len="med"/>
          </a:ln>
          <a:effectLst/>
        </p:spPr>
      </p:pic>
      <p:pic>
        <p:nvPicPr>
          <p:cNvPr id="30" name="Picture 2" descr="E:\RESOURCES\DVD_ART36\Artwork_Imagery\Shapes\Arrows\Gold Gradient Collection\arrow 0 gold  arrow double headed 1-2.png"/>
          <p:cNvPicPr>
            <a:picLocks noChangeAspect="1" noChangeArrowheads="1"/>
          </p:cNvPicPr>
          <p:nvPr/>
        </p:nvPicPr>
        <p:blipFill>
          <a:blip r:embed="rId4" cstate="screen">
            <a:duotone>
              <a:schemeClr val="bg2">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bwMode="auto">
          <a:xfrm>
            <a:off x="2820564" y="4784468"/>
            <a:ext cx="3668282" cy="624400"/>
          </a:xfrm>
          <a:prstGeom prst="rect">
            <a:avLst/>
          </a:prstGeom>
          <a:blipFill dpi="0" rotWithShape="1">
            <a:blip r:embed="rId5" cstate="print">
              <a:duotone>
                <a:schemeClr val="bg2">
                  <a:shade val="45000"/>
                  <a:satMod val="135000"/>
                </a:schemeClr>
                <a:prstClr val="white"/>
              </a:duotone>
              <a:alphaModFix amt="50000"/>
            </a:blip>
            <a:srcRect/>
            <a:stretch>
              <a:fillRect/>
            </a:stretch>
          </a:blipFill>
          <a:ln w="55000" cap="flat" cmpd="thickThin" algn="ctr">
            <a:noFill/>
            <a:prstDash val="solid"/>
            <a:headEnd type="none" w="med" len="med"/>
            <a:tailEnd type="none" w="med" len="med"/>
          </a:ln>
          <a:effectLst/>
        </p:spPr>
      </p:pic>
      <p:pic>
        <p:nvPicPr>
          <p:cNvPr id="31" name="Picture 2" descr="E:\RESOURCES\DVD_ART36\Artwork_Imagery\Shapes\Arrows\Gold Gradient Collection\arrow 0 gold  arrow double headed 1-2.png"/>
          <p:cNvPicPr>
            <a:picLocks noChangeAspect="1" noChangeArrowheads="1"/>
          </p:cNvPicPr>
          <p:nvPr/>
        </p:nvPicPr>
        <p:blipFill>
          <a:blip r:embed="rId4" cstate="screen">
            <a:duotone>
              <a:schemeClr val="bg2">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bwMode="auto">
          <a:xfrm>
            <a:off x="2820564" y="5359694"/>
            <a:ext cx="3668282" cy="624400"/>
          </a:xfrm>
          <a:prstGeom prst="rect">
            <a:avLst/>
          </a:prstGeom>
          <a:blipFill dpi="0" rotWithShape="1">
            <a:blip r:embed="rId5" cstate="print">
              <a:duotone>
                <a:schemeClr val="bg2">
                  <a:shade val="45000"/>
                  <a:satMod val="135000"/>
                </a:schemeClr>
                <a:prstClr val="white"/>
              </a:duotone>
              <a:alphaModFix amt="50000"/>
            </a:blip>
            <a:srcRect/>
            <a:stretch>
              <a:fillRect/>
            </a:stretch>
          </a:blipFill>
          <a:ln w="55000" cap="flat" cmpd="thickThin" algn="ctr">
            <a:noFill/>
            <a:prstDash val="solid"/>
            <a:headEnd type="none" w="med" len="med"/>
            <a:tailEnd type="none" w="med" len="med"/>
          </a:ln>
          <a:effectLst/>
        </p:spPr>
      </p:pic>
      <p:pic>
        <p:nvPicPr>
          <p:cNvPr id="32" name="Picture 2" descr="E:\RESOURCES\DVD_ART36\Artwork_Imagery\Shapes\Arrows\Gold Gradient Collection\arrow 0 gold  arrow double headed 1-2.png"/>
          <p:cNvPicPr>
            <a:picLocks noChangeAspect="1" noChangeArrowheads="1"/>
          </p:cNvPicPr>
          <p:nvPr/>
        </p:nvPicPr>
        <p:blipFill>
          <a:blip r:embed="rId4" cstate="screen">
            <a:duotone>
              <a:schemeClr val="bg2">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bwMode="auto">
          <a:xfrm>
            <a:off x="2819400" y="5934921"/>
            <a:ext cx="3668282" cy="624400"/>
          </a:xfrm>
          <a:prstGeom prst="rect">
            <a:avLst/>
          </a:prstGeom>
          <a:blipFill dpi="0" rotWithShape="1">
            <a:blip r:embed="rId5" cstate="print">
              <a:duotone>
                <a:schemeClr val="bg2">
                  <a:shade val="45000"/>
                  <a:satMod val="135000"/>
                </a:schemeClr>
                <a:prstClr val="white"/>
              </a:duotone>
              <a:alphaModFix amt="50000"/>
            </a:blip>
            <a:srcRect/>
            <a:stretch>
              <a:fillRect/>
            </a:stretch>
          </a:blipFill>
          <a:ln w="55000" cap="flat" cmpd="thickThin" algn="ctr">
            <a:noFill/>
            <a:prstDash val="solid"/>
            <a:headEnd type="none" w="med" len="med"/>
            <a:tailEnd type="none" w="med" len="med"/>
          </a:ln>
          <a:effectLst/>
        </p:spPr>
      </p:pic>
      <p:sp>
        <p:nvSpPr>
          <p:cNvPr id="33" name="Rounded Rectangle 32"/>
          <p:cNvSpPr/>
          <p:nvPr/>
        </p:nvSpPr>
        <p:spPr bwMode="auto">
          <a:xfrm>
            <a:off x="6553200" y="3725497"/>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Off Premises</a:t>
            </a:r>
          </a:p>
        </p:txBody>
      </p:sp>
      <p:sp>
        <p:nvSpPr>
          <p:cNvPr id="34" name="Rounded Rectangle 33"/>
          <p:cNvSpPr/>
          <p:nvPr/>
        </p:nvSpPr>
        <p:spPr bwMode="auto">
          <a:xfrm>
            <a:off x="1295400" y="3725497"/>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On Premises</a:t>
            </a:r>
          </a:p>
        </p:txBody>
      </p:sp>
      <p:sp>
        <p:nvSpPr>
          <p:cNvPr id="35" name="TextBox 34"/>
          <p:cNvSpPr txBox="1"/>
          <p:nvPr/>
        </p:nvSpPr>
        <p:spPr>
          <a:xfrm>
            <a:off x="3876587" y="3754401"/>
            <a:ext cx="1548863" cy="387798"/>
          </a:xfrm>
          <a:prstGeom prst="rect">
            <a:avLst/>
          </a:prstGeom>
          <a:noFill/>
        </p:spPr>
        <p:txBody>
          <a:bodyPr wrap="square" lIns="0" rIns="0" rtlCol="0">
            <a:spAutoFit/>
          </a:bodyPr>
          <a:lstStyle/>
          <a:p>
            <a:pPr algn="ctr" fontAlgn="base">
              <a:lnSpc>
                <a:spcPct val="80000"/>
              </a:lnSpc>
              <a:spcBef>
                <a:spcPct val="0"/>
              </a:spcBef>
              <a:spcAft>
                <a:spcPct val="0"/>
              </a:spcAft>
            </a:pPr>
            <a:r>
              <a:rPr lang="en-US" sz="2400" dirty="0">
                <a:gradFill>
                  <a:gsLst>
                    <a:gs pos="0">
                      <a:schemeClr val="tx1"/>
                    </a:gs>
                    <a:gs pos="86000">
                      <a:schemeClr val="tx1"/>
                    </a:gs>
                  </a:gsLst>
                  <a:lin ang="5400000" scaled="0"/>
                </a:gradFill>
                <a:latin typeface="Segoe UI Semibold" pitchFamily="34" charset="0"/>
              </a:rPr>
              <a:t>Location</a:t>
            </a:r>
          </a:p>
        </p:txBody>
      </p:sp>
      <p:sp>
        <p:nvSpPr>
          <p:cNvPr id="36" name="TextBox 35"/>
          <p:cNvSpPr txBox="1"/>
          <p:nvPr/>
        </p:nvSpPr>
        <p:spPr>
          <a:xfrm>
            <a:off x="3415337" y="4329627"/>
            <a:ext cx="2452063" cy="387798"/>
          </a:xfrm>
          <a:prstGeom prst="rect">
            <a:avLst/>
          </a:prstGeom>
          <a:noFill/>
        </p:spPr>
        <p:txBody>
          <a:bodyPr wrap="square" lIns="0" rIns="0" rtlCol="0">
            <a:spAutoFit/>
          </a:bodyPr>
          <a:lstStyle>
            <a:defPPr>
              <a:defRPr lang="en-US"/>
            </a:defPPr>
            <a:lvl1pPr algn="ctr" fontAlgn="base">
              <a:lnSpc>
                <a:spcPct val="80000"/>
              </a:lnSpc>
              <a:spcBef>
                <a:spcPct val="0"/>
              </a:spcBef>
              <a:spcAft>
                <a:spcPct val="0"/>
              </a:spcAft>
              <a:defRPr sz="2400">
                <a:gradFill>
                  <a:gsLst>
                    <a:gs pos="0">
                      <a:schemeClr val="tx1"/>
                    </a:gs>
                    <a:gs pos="86000">
                      <a:schemeClr val="tx1"/>
                    </a:gs>
                  </a:gsLst>
                  <a:lin ang="5400000" scaled="0"/>
                </a:gradFill>
                <a:latin typeface="Segoe UI Semibold" pitchFamily="34" charset="0"/>
              </a:defRPr>
            </a:lvl1pPr>
          </a:lstStyle>
          <a:p>
            <a:r>
              <a:rPr lang="en-US" dirty="0"/>
              <a:t>Infrastructure</a:t>
            </a:r>
          </a:p>
        </p:txBody>
      </p:sp>
      <p:sp>
        <p:nvSpPr>
          <p:cNvPr id="37" name="TextBox 36"/>
          <p:cNvSpPr txBox="1"/>
          <p:nvPr/>
        </p:nvSpPr>
        <p:spPr>
          <a:xfrm>
            <a:off x="3356491" y="4901080"/>
            <a:ext cx="2434709" cy="387798"/>
          </a:xfrm>
          <a:prstGeom prst="rect">
            <a:avLst/>
          </a:prstGeom>
          <a:noFill/>
        </p:spPr>
        <p:txBody>
          <a:bodyPr wrap="square" lIns="0" rIns="0" rtlCol="0">
            <a:spAutoFit/>
          </a:bodyPr>
          <a:lstStyle>
            <a:defPPr>
              <a:defRPr lang="en-US"/>
            </a:defPPr>
            <a:lvl1pPr algn="ctr" fontAlgn="base">
              <a:lnSpc>
                <a:spcPct val="80000"/>
              </a:lnSpc>
              <a:spcBef>
                <a:spcPct val="0"/>
              </a:spcBef>
              <a:spcAft>
                <a:spcPct val="0"/>
              </a:spcAft>
              <a:defRPr sz="2400">
                <a:gradFill>
                  <a:gsLst>
                    <a:gs pos="0">
                      <a:schemeClr val="tx1"/>
                    </a:gs>
                    <a:gs pos="86000">
                      <a:schemeClr val="tx1"/>
                    </a:gs>
                  </a:gsLst>
                  <a:lin ang="5400000" scaled="0"/>
                </a:gradFill>
                <a:latin typeface="Segoe UI Semibold" pitchFamily="34" charset="0"/>
              </a:defRPr>
            </a:lvl1pPr>
          </a:lstStyle>
          <a:p>
            <a:r>
              <a:rPr lang="en-US" dirty="0"/>
              <a:t>Business model</a:t>
            </a:r>
          </a:p>
        </p:txBody>
      </p:sp>
      <p:sp>
        <p:nvSpPr>
          <p:cNvPr id="38" name="TextBox 37"/>
          <p:cNvSpPr txBox="1"/>
          <p:nvPr/>
        </p:nvSpPr>
        <p:spPr>
          <a:xfrm>
            <a:off x="3830110" y="5480079"/>
            <a:ext cx="1548863" cy="387798"/>
          </a:xfrm>
          <a:prstGeom prst="rect">
            <a:avLst/>
          </a:prstGeom>
          <a:noFill/>
        </p:spPr>
        <p:txBody>
          <a:bodyPr wrap="square" lIns="0" rIns="0" rtlCol="0">
            <a:spAutoFit/>
          </a:bodyPr>
          <a:lstStyle>
            <a:defPPr>
              <a:defRPr lang="en-US"/>
            </a:defPPr>
            <a:lvl1pPr algn="ctr" fontAlgn="base">
              <a:lnSpc>
                <a:spcPct val="80000"/>
              </a:lnSpc>
              <a:spcBef>
                <a:spcPct val="0"/>
              </a:spcBef>
              <a:spcAft>
                <a:spcPct val="0"/>
              </a:spcAft>
              <a:defRPr sz="2400">
                <a:gradFill>
                  <a:gsLst>
                    <a:gs pos="0">
                      <a:schemeClr val="tx1"/>
                    </a:gs>
                    <a:gs pos="86000">
                      <a:schemeClr val="tx1"/>
                    </a:gs>
                  </a:gsLst>
                  <a:lin ang="5400000" scaled="0"/>
                </a:gradFill>
                <a:latin typeface="Segoe UI Semibold" pitchFamily="34" charset="0"/>
              </a:defRPr>
            </a:lvl1pPr>
          </a:lstStyle>
          <a:p>
            <a:r>
              <a:rPr lang="en-US" dirty="0"/>
              <a:t>Ownership</a:t>
            </a:r>
          </a:p>
        </p:txBody>
      </p:sp>
      <p:sp>
        <p:nvSpPr>
          <p:cNvPr id="39" name="TextBox 38"/>
          <p:cNvSpPr txBox="1"/>
          <p:nvPr/>
        </p:nvSpPr>
        <p:spPr>
          <a:xfrm>
            <a:off x="3697098" y="6055306"/>
            <a:ext cx="1941702" cy="387798"/>
          </a:xfrm>
          <a:prstGeom prst="rect">
            <a:avLst/>
          </a:prstGeom>
          <a:noFill/>
        </p:spPr>
        <p:txBody>
          <a:bodyPr wrap="square" lIns="0" rIns="0" rtlCol="0" anchor="ctr" anchorCtr="0">
            <a:spAutoFit/>
          </a:bodyPr>
          <a:lstStyle>
            <a:defPPr>
              <a:defRPr lang="en-US"/>
            </a:defPPr>
            <a:lvl1pPr algn="ctr" fontAlgn="base">
              <a:lnSpc>
                <a:spcPct val="80000"/>
              </a:lnSpc>
              <a:spcBef>
                <a:spcPct val="0"/>
              </a:spcBef>
              <a:spcAft>
                <a:spcPct val="0"/>
              </a:spcAft>
              <a:defRPr sz="2400">
                <a:gradFill>
                  <a:gsLst>
                    <a:gs pos="0">
                      <a:schemeClr val="tx1"/>
                    </a:gs>
                    <a:gs pos="86000">
                      <a:schemeClr val="tx1"/>
                    </a:gs>
                  </a:gsLst>
                  <a:lin ang="5400000" scaled="0"/>
                </a:gradFill>
                <a:latin typeface="Segoe UI Semibold" pitchFamily="34" charset="0"/>
              </a:defRPr>
            </a:lvl1pPr>
          </a:lstStyle>
          <a:p>
            <a:r>
              <a:rPr lang="en-US" dirty="0"/>
              <a:t>Management</a:t>
            </a:r>
          </a:p>
        </p:txBody>
      </p:sp>
      <p:sp>
        <p:nvSpPr>
          <p:cNvPr id="40" name="Rounded Rectangle 39"/>
          <p:cNvSpPr/>
          <p:nvPr/>
        </p:nvSpPr>
        <p:spPr bwMode="auto">
          <a:xfrm>
            <a:off x="6553200" y="4300723"/>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Homogeneous</a:t>
            </a:r>
          </a:p>
        </p:txBody>
      </p:sp>
      <p:sp>
        <p:nvSpPr>
          <p:cNvPr id="41" name="Rounded Rectangle 40"/>
          <p:cNvSpPr/>
          <p:nvPr/>
        </p:nvSpPr>
        <p:spPr bwMode="auto">
          <a:xfrm>
            <a:off x="1295400" y="4300723"/>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Heterogeneous</a:t>
            </a:r>
          </a:p>
        </p:txBody>
      </p:sp>
      <p:sp>
        <p:nvSpPr>
          <p:cNvPr id="42" name="Rounded Rectangle 41"/>
          <p:cNvSpPr/>
          <p:nvPr/>
        </p:nvSpPr>
        <p:spPr bwMode="auto">
          <a:xfrm>
            <a:off x="1295400" y="4875949"/>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CapEx</a:t>
            </a:r>
          </a:p>
        </p:txBody>
      </p:sp>
      <p:sp>
        <p:nvSpPr>
          <p:cNvPr id="43" name="Rounded Rectangle 42"/>
          <p:cNvSpPr/>
          <p:nvPr/>
        </p:nvSpPr>
        <p:spPr bwMode="auto">
          <a:xfrm>
            <a:off x="6553200" y="4875949"/>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OpEx</a:t>
            </a:r>
          </a:p>
        </p:txBody>
      </p:sp>
      <p:sp>
        <p:nvSpPr>
          <p:cNvPr id="44" name="Rounded Rectangle 43"/>
          <p:cNvSpPr/>
          <p:nvPr/>
        </p:nvSpPr>
        <p:spPr bwMode="auto">
          <a:xfrm>
            <a:off x="1295400" y="5451175"/>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Own</a:t>
            </a:r>
          </a:p>
        </p:txBody>
      </p:sp>
      <p:sp>
        <p:nvSpPr>
          <p:cNvPr id="46" name="Rounded Rectangle 45"/>
          <p:cNvSpPr/>
          <p:nvPr/>
        </p:nvSpPr>
        <p:spPr bwMode="auto">
          <a:xfrm>
            <a:off x="6553200" y="5451175"/>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Lease/Rent</a:t>
            </a:r>
          </a:p>
        </p:txBody>
      </p:sp>
      <p:sp>
        <p:nvSpPr>
          <p:cNvPr id="47" name="Rounded Rectangle 46"/>
          <p:cNvSpPr/>
          <p:nvPr/>
        </p:nvSpPr>
        <p:spPr bwMode="auto">
          <a:xfrm>
            <a:off x="1295400" y="6026402"/>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Self</a:t>
            </a:r>
          </a:p>
        </p:txBody>
      </p:sp>
      <p:sp>
        <p:nvSpPr>
          <p:cNvPr id="48" name="Rounded Rectangle 47"/>
          <p:cNvSpPr/>
          <p:nvPr/>
        </p:nvSpPr>
        <p:spPr bwMode="auto">
          <a:xfrm>
            <a:off x="6553200" y="6026402"/>
            <a:ext cx="1481521" cy="441438"/>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spc="-50" dirty="0" smtClean="0">
                <a:gradFill>
                  <a:gsLst>
                    <a:gs pos="0">
                      <a:srgbClr val="000000"/>
                    </a:gs>
                    <a:gs pos="100000">
                      <a:srgbClr val="000000"/>
                    </a:gs>
                  </a:gsLst>
                  <a:lin ang="5400000" scaled="0"/>
                </a:gradFill>
              </a:rPr>
              <a:t>Third Party</a:t>
            </a:r>
          </a:p>
        </p:txBody>
      </p:sp>
    </p:spTree>
    <p:extLst>
      <p:ext uri="{BB962C8B-B14F-4D97-AF65-F5344CB8AC3E}">
        <p14:creationId xmlns:p14="http://schemas.microsoft.com/office/powerpoint/2010/main" val="2785573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14400" y="2590800"/>
            <a:ext cx="7391400" cy="1752600"/>
          </a:xfrm>
        </p:spPr>
        <p:txBody>
          <a:bodyPr>
            <a:noAutofit/>
          </a:bodyPr>
          <a:lstStyle/>
          <a:p>
            <a:r>
              <a:rPr lang="en-US" sz="54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What is Windows Azure?</a:t>
            </a:r>
            <a:endParaRPr lang="en-US" sz="5400" b="1" spc="-150"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09318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Cloud Computing Taxonomy</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grpSp>
        <p:nvGrpSpPr>
          <p:cNvPr id="138" name="Group 137"/>
          <p:cNvGrpSpPr/>
          <p:nvPr/>
        </p:nvGrpSpPr>
        <p:grpSpPr>
          <a:xfrm>
            <a:off x="-76200" y="1524000"/>
            <a:ext cx="9220199" cy="4724400"/>
            <a:chOff x="251209" y="1115366"/>
            <a:chExt cx="11676184" cy="5261982"/>
          </a:xfrm>
        </p:grpSpPr>
        <p:sp>
          <p:nvSpPr>
            <p:cNvPr id="78" name="Rectangle 77"/>
            <p:cNvSpPr/>
            <p:nvPr/>
          </p:nvSpPr>
          <p:spPr bwMode="auto">
            <a:xfrm>
              <a:off x="3206705" y="1115366"/>
              <a:ext cx="8720688" cy="5139864"/>
            </a:xfrm>
            <a:prstGeom prst="rect">
              <a:avLst/>
            </a:prstGeom>
            <a:solidFill>
              <a:schemeClr val="bg1">
                <a:lumMod val="9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79" name="Group 78"/>
            <p:cNvGrpSpPr/>
            <p:nvPr/>
          </p:nvGrpSpPr>
          <p:grpSpPr>
            <a:xfrm>
              <a:off x="795377" y="1332173"/>
              <a:ext cx="2427913" cy="4790431"/>
              <a:chOff x="855665" y="1583373"/>
              <a:chExt cx="2427913" cy="4790431"/>
            </a:xfrm>
          </p:grpSpPr>
          <p:sp>
            <p:nvSpPr>
              <p:cNvPr id="80" name="Rectangle 79"/>
              <p:cNvSpPr/>
              <p:nvPr/>
            </p:nvSpPr>
            <p:spPr>
              <a:xfrm>
                <a:off x="1416806" y="1583373"/>
                <a:ext cx="1866772" cy="64008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sz="2000" dirty="0">
                    <a:solidFill>
                      <a:srgbClr val="595959">
                        <a:alpha val="99000"/>
                      </a:srgbClr>
                    </a:solidFill>
                    <a:ea typeface="Kozuka Gothic Pro R" pitchFamily="34" charset="-128"/>
                  </a:rPr>
                  <a:t>Packaged Software</a:t>
                </a:r>
              </a:p>
            </p:txBody>
          </p:sp>
          <p:sp>
            <p:nvSpPr>
              <p:cNvPr id="81" name="Rectangle 80"/>
              <p:cNvSpPr/>
              <p:nvPr/>
            </p:nvSpPr>
            <p:spPr>
              <a:xfrm>
                <a:off x="1396458" y="5537987"/>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Storage</a:t>
                </a:r>
              </a:p>
            </p:txBody>
          </p:sp>
          <p:sp>
            <p:nvSpPr>
              <p:cNvPr id="82" name="Rectangle 81"/>
              <p:cNvSpPr/>
              <p:nvPr/>
            </p:nvSpPr>
            <p:spPr>
              <a:xfrm>
                <a:off x="1396458" y="5083168"/>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Servers</a:t>
                </a:r>
              </a:p>
            </p:txBody>
          </p:sp>
          <p:sp>
            <p:nvSpPr>
              <p:cNvPr id="83" name="Rectangle 82"/>
              <p:cNvSpPr/>
              <p:nvPr/>
            </p:nvSpPr>
            <p:spPr>
              <a:xfrm>
                <a:off x="1396458" y="599280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Networking</a:t>
                </a:r>
              </a:p>
            </p:txBody>
          </p:sp>
          <p:sp>
            <p:nvSpPr>
              <p:cNvPr id="84" name="Rectangle 83"/>
              <p:cNvSpPr/>
              <p:nvPr/>
            </p:nvSpPr>
            <p:spPr>
              <a:xfrm>
                <a:off x="1396458" y="4173530"/>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O/S</a:t>
                </a:r>
              </a:p>
            </p:txBody>
          </p:sp>
          <p:sp>
            <p:nvSpPr>
              <p:cNvPr id="85" name="Rectangle 84"/>
              <p:cNvSpPr/>
              <p:nvPr/>
            </p:nvSpPr>
            <p:spPr>
              <a:xfrm>
                <a:off x="1396458" y="3718711"/>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Middleware</a:t>
                </a:r>
              </a:p>
            </p:txBody>
          </p:sp>
          <p:sp>
            <p:nvSpPr>
              <p:cNvPr id="86" name="Rectangle 85"/>
              <p:cNvSpPr/>
              <p:nvPr/>
            </p:nvSpPr>
            <p:spPr>
              <a:xfrm>
                <a:off x="1396458" y="4628349"/>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Virtualization</a:t>
                </a:r>
              </a:p>
            </p:txBody>
          </p:sp>
          <p:sp>
            <p:nvSpPr>
              <p:cNvPr id="87" name="Rectangle 86"/>
              <p:cNvSpPr/>
              <p:nvPr/>
            </p:nvSpPr>
            <p:spPr>
              <a:xfrm>
                <a:off x="1396458" y="2809073"/>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Data</a:t>
                </a:r>
              </a:p>
            </p:txBody>
          </p:sp>
          <p:sp>
            <p:nvSpPr>
              <p:cNvPr id="88" name="Rectangle 87"/>
              <p:cNvSpPr/>
              <p:nvPr/>
            </p:nvSpPr>
            <p:spPr>
              <a:xfrm>
                <a:off x="1396458" y="235425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Applications</a:t>
                </a:r>
              </a:p>
            </p:txBody>
          </p:sp>
          <p:sp>
            <p:nvSpPr>
              <p:cNvPr id="89" name="Rectangle 88"/>
              <p:cNvSpPr/>
              <p:nvPr/>
            </p:nvSpPr>
            <p:spPr>
              <a:xfrm>
                <a:off x="1396458" y="3263892"/>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Runtime</a:t>
                </a:r>
              </a:p>
            </p:txBody>
          </p:sp>
          <p:sp>
            <p:nvSpPr>
              <p:cNvPr id="90" name="Left Brace 89"/>
              <p:cNvSpPr/>
              <p:nvPr/>
            </p:nvSpPr>
            <p:spPr>
              <a:xfrm>
                <a:off x="1249156" y="2354254"/>
                <a:ext cx="137875" cy="4019550"/>
              </a:xfrm>
              <a:prstGeom prst="leftBrace">
                <a:avLst>
                  <a:gd name="adj1" fmla="val 0"/>
                  <a:gd name="adj2" fmla="val 50000"/>
                </a:avLst>
              </a:prstGeom>
              <a:noFill/>
              <a:ln w="1905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36"/>
                <a:endParaRPr lang="en-US" dirty="0">
                  <a:solidFill>
                    <a:srgbClr val="FFFFFF"/>
                  </a:solidFill>
                  <a:latin typeface="Segoe UI"/>
                  <a:ea typeface="Segoe UI" pitchFamily="34" charset="0"/>
                  <a:cs typeface="Segoe UI" pitchFamily="34" charset="0"/>
                </a:endParaRPr>
              </a:p>
            </p:txBody>
          </p:sp>
          <p:sp>
            <p:nvSpPr>
              <p:cNvPr id="91" name="TextBox 52"/>
              <p:cNvSpPr txBox="1"/>
              <p:nvPr/>
            </p:nvSpPr>
            <p:spPr>
              <a:xfrm>
                <a:off x="855665" y="3820893"/>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You manage</a:t>
                </a:r>
              </a:p>
            </p:txBody>
          </p:sp>
        </p:grpSp>
        <p:sp>
          <p:nvSpPr>
            <p:cNvPr id="92" name="Rectangle 91"/>
            <p:cNvSpPr/>
            <p:nvPr/>
          </p:nvSpPr>
          <p:spPr>
            <a:xfrm>
              <a:off x="4380302" y="1342221"/>
              <a:ext cx="2108505"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sz="2000" dirty="0">
                  <a:solidFill>
                    <a:srgbClr val="595959">
                      <a:alpha val="99000"/>
                    </a:srgbClr>
                  </a:solidFill>
                  <a:ea typeface="Kozuka Gothic Pro R" pitchFamily="34" charset="-128"/>
                </a:rPr>
                <a:t>Infrastructure</a:t>
              </a:r>
            </a:p>
            <a:p>
              <a:pPr defTabSz="1218936"/>
              <a:r>
                <a:rPr lang="en-US" sz="1600" dirty="0">
                  <a:solidFill>
                    <a:srgbClr val="595959">
                      <a:alpha val="99000"/>
                    </a:srgbClr>
                  </a:solidFill>
                  <a:ea typeface="Kozuka Gothic Pro R" pitchFamily="34" charset="-128"/>
                </a:rPr>
                <a:t>(as a Service)</a:t>
              </a:r>
            </a:p>
          </p:txBody>
        </p:sp>
        <p:sp>
          <p:nvSpPr>
            <p:cNvPr id="93" name="Rectangle 92"/>
            <p:cNvSpPr/>
            <p:nvPr/>
          </p:nvSpPr>
          <p:spPr>
            <a:xfrm>
              <a:off x="4410447" y="5286791"/>
              <a:ext cx="163824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Storage</a:t>
              </a:r>
            </a:p>
          </p:txBody>
        </p:sp>
        <p:sp>
          <p:nvSpPr>
            <p:cNvPr id="94" name="Rectangle 93"/>
            <p:cNvSpPr/>
            <p:nvPr/>
          </p:nvSpPr>
          <p:spPr>
            <a:xfrm>
              <a:off x="4410447" y="4831972"/>
              <a:ext cx="163824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Servers</a:t>
              </a:r>
            </a:p>
          </p:txBody>
        </p:sp>
        <p:sp>
          <p:nvSpPr>
            <p:cNvPr id="95" name="Rectangle 94"/>
            <p:cNvSpPr/>
            <p:nvPr/>
          </p:nvSpPr>
          <p:spPr>
            <a:xfrm>
              <a:off x="4410447" y="5741608"/>
              <a:ext cx="163824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Networking</a:t>
              </a:r>
            </a:p>
          </p:txBody>
        </p:sp>
        <p:sp>
          <p:nvSpPr>
            <p:cNvPr id="96" name="Rectangle 95"/>
            <p:cNvSpPr/>
            <p:nvPr/>
          </p:nvSpPr>
          <p:spPr>
            <a:xfrm>
              <a:off x="4410447" y="392233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O/S</a:t>
              </a:r>
            </a:p>
          </p:txBody>
        </p:sp>
        <p:sp>
          <p:nvSpPr>
            <p:cNvPr id="97" name="Rectangle 96"/>
            <p:cNvSpPr/>
            <p:nvPr/>
          </p:nvSpPr>
          <p:spPr>
            <a:xfrm>
              <a:off x="4410447" y="3467515"/>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Middleware</a:t>
              </a:r>
            </a:p>
          </p:txBody>
        </p:sp>
        <p:sp>
          <p:nvSpPr>
            <p:cNvPr id="98" name="Rectangle 97"/>
            <p:cNvSpPr/>
            <p:nvPr/>
          </p:nvSpPr>
          <p:spPr>
            <a:xfrm>
              <a:off x="4410447" y="4377153"/>
              <a:ext cx="1638241" cy="381000"/>
            </a:xfrm>
            <a:prstGeom prst="rect">
              <a:avLst/>
            </a:prstGeom>
            <a:solidFill>
              <a:schemeClr val="accent4"/>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Virtualization</a:t>
              </a:r>
            </a:p>
          </p:txBody>
        </p:sp>
        <p:sp>
          <p:nvSpPr>
            <p:cNvPr id="99" name="Rectangle 98"/>
            <p:cNvSpPr/>
            <p:nvPr/>
          </p:nvSpPr>
          <p:spPr>
            <a:xfrm>
              <a:off x="4410447" y="2557877"/>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Data</a:t>
              </a:r>
            </a:p>
          </p:txBody>
        </p:sp>
        <p:sp>
          <p:nvSpPr>
            <p:cNvPr id="100" name="Rectangle 99"/>
            <p:cNvSpPr/>
            <p:nvPr/>
          </p:nvSpPr>
          <p:spPr>
            <a:xfrm>
              <a:off x="4410447" y="2103058"/>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Applications</a:t>
              </a:r>
            </a:p>
          </p:txBody>
        </p:sp>
        <p:sp>
          <p:nvSpPr>
            <p:cNvPr id="101" name="Rectangle 100"/>
            <p:cNvSpPr/>
            <p:nvPr/>
          </p:nvSpPr>
          <p:spPr>
            <a:xfrm>
              <a:off x="4410447" y="3012696"/>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Runtime</a:t>
              </a:r>
            </a:p>
          </p:txBody>
        </p:sp>
        <p:sp>
          <p:nvSpPr>
            <p:cNvPr id="102" name="Left Brace 101"/>
            <p:cNvSpPr/>
            <p:nvPr/>
          </p:nvSpPr>
          <p:spPr>
            <a:xfrm flipH="1">
              <a:off x="6057919" y="4336044"/>
              <a:ext cx="228600" cy="1764000"/>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03" name="TextBox 56"/>
            <p:cNvSpPr txBox="1"/>
            <p:nvPr/>
          </p:nvSpPr>
          <p:spPr>
            <a:xfrm flipH="1">
              <a:off x="6231485" y="4392886"/>
              <a:ext cx="400110"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Managed by vendor</a:t>
              </a:r>
            </a:p>
          </p:txBody>
        </p:sp>
        <p:sp>
          <p:nvSpPr>
            <p:cNvPr id="104" name="Left Brace 103"/>
            <p:cNvSpPr/>
            <p:nvPr/>
          </p:nvSpPr>
          <p:spPr>
            <a:xfrm>
              <a:off x="4271939" y="2103058"/>
              <a:ext cx="133350" cy="2200272"/>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05" name="TextBox 58"/>
            <p:cNvSpPr txBox="1"/>
            <p:nvPr/>
          </p:nvSpPr>
          <p:spPr>
            <a:xfrm>
              <a:off x="3859670" y="2677218"/>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You manage</a:t>
              </a:r>
            </a:p>
          </p:txBody>
        </p:sp>
        <p:grpSp>
          <p:nvGrpSpPr>
            <p:cNvPr id="106" name="Group 105"/>
            <p:cNvGrpSpPr/>
            <p:nvPr/>
          </p:nvGrpSpPr>
          <p:grpSpPr>
            <a:xfrm>
              <a:off x="6461726" y="1332173"/>
              <a:ext cx="2706420" cy="4798706"/>
              <a:chOff x="5979422" y="1583373"/>
              <a:chExt cx="2706420" cy="4798706"/>
            </a:xfrm>
          </p:grpSpPr>
          <p:sp>
            <p:nvSpPr>
              <p:cNvPr id="107" name="Rectangle 106"/>
              <p:cNvSpPr/>
              <p:nvPr/>
            </p:nvSpPr>
            <p:spPr>
              <a:xfrm>
                <a:off x="6405737" y="1583373"/>
                <a:ext cx="2000311"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sz="2000" dirty="0">
                    <a:solidFill>
                      <a:srgbClr val="595959">
                        <a:alpha val="99000"/>
                      </a:srgbClr>
                    </a:solidFill>
                    <a:ea typeface="Kozuka Gothic Pro R" pitchFamily="34" charset="-128"/>
                  </a:rPr>
                  <a:t>Platform</a:t>
                </a:r>
              </a:p>
              <a:p>
                <a:pPr defTabSz="1218936"/>
                <a:r>
                  <a:rPr lang="en-US" sz="1600" dirty="0">
                    <a:solidFill>
                      <a:srgbClr val="595959">
                        <a:alpha val="99000"/>
                      </a:srgbClr>
                    </a:solidFill>
                    <a:ea typeface="Kozuka Gothic Pro R" pitchFamily="34" charset="-128"/>
                  </a:rPr>
                  <a:t>(as a Service)</a:t>
                </a:r>
              </a:p>
            </p:txBody>
          </p:sp>
          <p:sp>
            <p:nvSpPr>
              <p:cNvPr id="108" name="Left Brace 107"/>
              <p:cNvSpPr/>
              <p:nvPr/>
            </p:nvSpPr>
            <p:spPr>
              <a:xfrm flipH="1">
                <a:off x="8131739" y="3259131"/>
                <a:ext cx="209580" cy="3122948"/>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09" name="TextBox 54"/>
              <p:cNvSpPr txBox="1"/>
              <p:nvPr/>
            </p:nvSpPr>
            <p:spPr>
              <a:xfrm flipH="1">
                <a:off x="8285732" y="3992249"/>
                <a:ext cx="400110"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Managed by vendor</a:t>
                </a:r>
              </a:p>
            </p:txBody>
          </p:sp>
          <p:sp>
            <p:nvSpPr>
              <p:cNvPr id="110" name="Left Brace 109"/>
              <p:cNvSpPr/>
              <p:nvPr/>
            </p:nvSpPr>
            <p:spPr>
              <a:xfrm>
                <a:off x="6322411" y="2335206"/>
                <a:ext cx="152400" cy="847725"/>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11" name="TextBox 60"/>
              <p:cNvSpPr txBox="1"/>
              <p:nvPr/>
            </p:nvSpPr>
            <p:spPr>
              <a:xfrm>
                <a:off x="5979422" y="2220697"/>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You manage</a:t>
                </a:r>
              </a:p>
            </p:txBody>
          </p:sp>
          <p:sp>
            <p:nvSpPr>
              <p:cNvPr id="112" name="Rectangle 111"/>
              <p:cNvSpPr/>
              <p:nvPr/>
            </p:nvSpPr>
            <p:spPr>
              <a:xfrm>
                <a:off x="6484238" y="5537990"/>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Storage</a:t>
                </a:r>
              </a:p>
            </p:txBody>
          </p:sp>
          <p:sp>
            <p:nvSpPr>
              <p:cNvPr id="113" name="Rectangle 112"/>
              <p:cNvSpPr/>
              <p:nvPr/>
            </p:nvSpPr>
            <p:spPr>
              <a:xfrm>
                <a:off x="6484238" y="5083171"/>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Servers</a:t>
                </a:r>
              </a:p>
            </p:txBody>
          </p:sp>
          <p:sp>
            <p:nvSpPr>
              <p:cNvPr id="114" name="Rectangle 113"/>
              <p:cNvSpPr/>
              <p:nvPr/>
            </p:nvSpPr>
            <p:spPr>
              <a:xfrm>
                <a:off x="6484238" y="5992807"/>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Networking</a:t>
                </a:r>
              </a:p>
            </p:txBody>
          </p:sp>
          <p:sp>
            <p:nvSpPr>
              <p:cNvPr id="115" name="Rectangle 114"/>
              <p:cNvSpPr/>
              <p:nvPr/>
            </p:nvSpPr>
            <p:spPr>
              <a:xfrm>
                <a:off x="6484238" y="4173533"/>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O/S</a:t>
                </a:r>
              </a:p>
            </p:txBody>
          </p:sp>
          <p:sp>
            <p:nvSpPr>
              <p:cNvPr id="116" name="Rectangle 115"/>
              <p:cNvSpPr/>
              <p:nvPr/>
            </p:nvSpPr>
            <p:spPr>
              <a:xfrm>
                <a:off x="6484238" y="371871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Middleware</a:t>
                </a:r>
              </a:p>
            </p:txBody>
          </p:sp>
          <p:sp>
            <p:nvSpPr>
              <p:cNvPr id="117" name="Rectangle 116"/>
              <p:cNvSpPr/>
              <p:nvPr/>
            </p:nvSpPr>
            <p:spPr>
              <a:xfrm>
                <a:off x="6484238" y="4628352"/>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Virtualization</a:t>
                </a:r>
              </a:p>
            </p:txBody>
          </p:sp>
          <p:sp>
            <p:nvSpPr>
              <p:cNvPr id="118" name="Rectangle 117"/>
              <p:cNvSpPr/>
              <p:nvPr/>
            </p:nvSpPr>
            <p:spPr>
              <a:xfrm>
                <a:off x="6484238" y="2354257"/>
                <a:ext cx="1638240"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Applications</a:t>
                </a:r>
              </a:p>
            </p:txBody>
          </p:sp>
          <p:sp>
            <p:nvSpPr>
              <p:cNvPr id="119" name="Rectangle 118"/>
              <p:cNvSpPr/>
              <p:nvPr/>
            </p:nvSpPr>
            <p:spPr>
              <a:xfrm>
                <a:off x="6484238" y="3263895"/>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Runtime</a:t>
                </a:r>
              </a:p>
            </p:txBody>
          </p:sp>
          <p:sp>
            <p:nvSpPr>
              <p:cNvPr id="120" name="Rectangle 119"/>
              <p:cNvSpPr/>
              <p:nvPr/>
            </p:nvSpPr>
            <p:spPr>
              <a:xfrm>
                <a:off x="6484238" y="2809076"/>
                <a:ext cx="1638240"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Data</a:t>
                </a:r>
              </a:p>
            </p:txBody>
          </p:sp>
        </p:grpSp>
        <p:grpSp>
          <p:nvGrpSpPr>
            <p:cNvPr id="121" name="Group 120"/>
            <p:cNvGrpSpPr/>
            <p:nvPr/>
          </p:nvGrpSpPr>
          <p:grpSpPr>
            <a:xfrm>
              <a:off x="9463135" y="1332173"/>
              <a:ext cx="2323096" cy="4798703"/>
              <a:chOff x="8980831" y="1583373"/>
              <a:chExt cx="2323096" cy="4798703"/>
            </a:xfrm>
          </p:grpSpPr>
          <p:sp>
            <p:nvSpPr>
              <p:cNvPr id="122" name="Rectangle 121"/>
              <p:cNvSpPr/>
              <p:nvPr/>
            </p:nvSpPr>
            <p:spPr>
              <a:xfrm>
                <a:off x="8980831" y="1583373"/>
                <a:ext cx="2028257"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sz="2000" dirty="0">
                    <a:solidFill>
                      <a:srgbClr val="595959">
                        <a:alpha val="99000"/>
                      </a:srgbClr>
                    </a:solidFill>
                    <a:ea typeface="Kozuka Gothic Pro R" pitchFamily="34" charset="-128"/>
                  </a:rPr>
                  <a:t>Software</a:t>
                </a:r>
              </a:p>
              <a:p>
                <a:pPr defTabSz="1218936"/>
                <a:r>
                  <a:rPr lang="en-US" sz="1600" dirty="0">
                    <a:solidFill>
                      <a:srgbClr val="595959">
                        <a:alpha val="99000"/>
                      </a:srgbClr>
                    </a:solidFill>
                    <a:ea typeface="Kozuka Gothic Pro R" pitchFamily="34" charset="-128"/>
                  </a:rPr>
                  <a:t>(as a Service)</a:t>
                </a:r>
              </a:p>
            </p:txBody>
          </p:sp>
          <p:sp>
            <p:nvSpPr>
              <p:cNvPr id="123" name="Left Brace 122"/>
              <p:cNvSpPr/>
              <p:nvPr/>
            </p:nvSpPr>
            <p:spPr>
              <a:xfrm flipH="1">
                <a:off x="10688405" y="2335204"/>
                <a:ext cx="200055" cy="4046872"/>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24" name="TextBox 64"/>
              <p:cNvSpPr txBox="1"/>
              <p:nvPr/>
            </p:nvSpPr>
            <p:spPr>
              <a:xfrm flipH="1">
                <a:off x="10903817" y="3520342"/>
                <a:ext cx="400110"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Managed by vendor</a:t>
                </a:r>
              </a:p>
            </p:txBody>
          </p:sp>
          <p:sp>
            <p:nvSpPr>
              <p:cNvPr id="125" name="Rectangle 124"/>
              <p:cNvSpPr/>
              <p:nvPr/>
            </p:nvSpPr>
            <p:spPr>
              <a:xfrm>
                <a:off x="9040806" y="5537987"/>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Storage</a:t>
                </a:r>
              </a:p>
            </p:txBody>
          </p:sp>
          <p:sp>
            <p:nvSpPr>
              <p:cNvPr id="126" name="Rectangle 125"/>
              <p:cNvSpPr/>
              <p:nvPr/>
            </p:nvSpPr>
            <p:spPr>
              <a:xfrm>
                <a:off x="9040806" y="5083168"/>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Servers</a:t>
                </a:r>
              </a:p>
            </p:txBody>
          </p:sp>
          <p:sp>
            <p:nvSpPr>
              <p:cNvPr id="127" name="Rectangle 126"/>
              <p:cNvSpPr/>
              <p:nvPr/>
            </p:nvSpPr>
            <p:spPr>
              <a:xfrm>
                <a:off x="9040806" y="599280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Networking</a:t>
                </a:r>
              </a:p>
            </p:txBody>
          </p:sp>
          <p:sp>
            <p:nvSpPr>
              <p:cNvPr id="128" name="Rectangle 127"/>
              <p:cNvSpPr/>
              <p:nvPr/>
            </p:nvSpPr>
            <p:spPr>
              <a:xfrm>
                <a:off x="9040806" y="4173530"/>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O/S</a:t>
                </a:r>
              </a:p>
            </p:txBody>
          </p:sp>
          <p:sp>
            <p:nvSpPr>
              <p:cNvPr id="129" name="Rectangle 128"/>
              <p:cNvSpPr/>
              <p:nvPr/>
            </p:nvSpPr>
            <p:spPr>
              <a:xfrm>
                <a:off x="9040806" y="3718711"/>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Middleware</a:t>
                </a:r>
              </a:p>
            </p:txBody>
          </p:sp>
          <p:sp>
            <p:nvSpPr>
              <p:cNvPr id="130" name="Rectangle 129"/>
              <p:cNvSpPr/>
              <p:nvPr/>
            </p:nvSpPr>
            <p:spPr>
              <a:xfrm>
                <a:off x="9040806" y="4628349"/>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Virtualization</a:t>
                </a:r>
              </a:p>
            </p:txBody>
          </p:sp>
          <p:sp>
            <p:nvSpPr>
              <p:cNvPr id="131" name="Rectangle 130"/>
              <p:cNvSpPr/>
              <p:nvPr/>
            </p:nvSpPr>
            <p:spPr>
              <a:xfrm>
                <a:off x="9040806" y="235425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Applications</a:t>
                </a:r>
              </a:p>
            </p:txBody>
          </p:sp>
          <p:sp>
            <p:nvSpPr>
              <p:cNvPr id="132" name="Rectangle 131"/>
              <p:cNvSpPr/>
              <p:nvPr/>
            </p:nvSpPr>
            <p:spPr>
              <a:xfrm>
                <a:off x="9040806" y="3263892"/>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Runtime</a:t>
                </a:r>
              </a:p>
            </p:txBody>
          </p:sp>
          <p:sp>
            <p:nvSpPr>
              <p:cNvPr id="133" name="Rectangle 132"/>
              <p:cNvSpPr/>
              <p:nvPr/>
            </p:nvSpPr>
            <p:spPr>
              <a:xfrm>
                <a:off x="9040806" y="2809073"/>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Data</a:t>
                </a:r>
              </a:p>
            </p:txBody>
          </p:sp>
        </p:grpSp>
        <p:pic>
          <p:nvPicPr>
            <p:cNvPr id="134" name="Picture 11" descr="Cloud 512x512.png"/>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285815" y="5363244"/>
              <a:ext cx="1014104" cy="1014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5" name="Picture 12" descr="Gift 512x512.png"/>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71793" y="5372988"/>
              <a:ext cx="806273" cy="806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6" name="Rectangle 135"/>
            <p:cNvSpPr/>
            <p:nvPr/>
          </p:nvSpPr>
          <p:spPr bwMode="auto">
            <a:xfrm flipH="1">
              <a:off x="251209" y="1115366"/>
              <a:ext cx="2955496" cy="513986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sp>
        <p:nvSpPr>
          <p:cNvPr id="77" name="Top Arrow"/>
          <p:cNvSpPr/>
          <p:nvPr/>
        </p:nvSpPr>
        <p:spPr>
          <a:xfrm>
            <a:off x="76200" y="5960976"/>
            <a:ext cx="8915400" cy="867509"/>
          </a:xfrm>
          <a:prstGeom prst="leftRightArrow">
            <a:avLst>
              <a:gd name="adj1" fmla="val 45387"/>
              <a:gd name="adj2" fmla="val 46429"/>
            </a:avLst>
          </a:prstGeom>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363">
              <a:lnSpc>
                <a:spcPct val="90000"/>
              </a:lnSpc>
              <a:defRPr/>
            </a:pPr>
            <a:r>
              <a:rPr lang="en-US" sz="1600" b="1" dirty="0" smtClean="0">
                <a:solidFill>
                  <a:schemeClr val="bg1"/>
                </a:solidFill>
                <a:effectLst>
                  <a:outerShdw blurRad="38100" dist="38100" dir="2700000" algn="tl">
                    <a:srgbClr val="000000">
                      <a:alpha val="43137"/>
                    </a:srgbClr>
                  </a:outerShdw>
                </a:effectLst>
                <a:ea typeface="Segoe UI" pitchFamily="34" charset="0"/>
                <a:cs typeface="Segoe UI" pitchFamily="34" charset="0"/>
              </a:rPr>
              <a:t> </a:t>
            </a:r>
            <a:r>
              <a:rPr lang="en-US" sz="1200" b="1" dirty="0" smtClean="0">
                <a:solidFill>
                  <a:schemeClr val="bg1"/>
                </a:solidFill>
                <a:effectLst>
                  <a:outerShdw blurRad="38100" dist="38100" dir="2700000" algn="tl">
                    <a:srgbClr val="000000">
                      <a:alpha val="43137"/>
                    </a:srgbClr>
                  </a:outerShdw>
                </a:effectLst>
                <a:ea typeface="Segoe UI" pitchFamily="34" charset="0"/>
                <a:cs typeface="Segoe UI" pitchFamily="34" charset="0"/>
              </a:rPr>
              <a:t>Higher </a:t>
            </a:r>
            <a:r>
              <a:rPr lang="en-US" sz="1200" b="1" dirty="0">
                <a:solidFill>
                  <a:schemeClr val="bg1"/>
                </a:solidFill>
                <a:effectLst>
                  <a:outerShdw blurRad="38100" dist="38100" dir="2700000" algn="tl">
                    <a:srgbClr val="000000">
                      <a:alpha val="43137"/>
                    </a:srgbClr>
                  </a:outerShdw>
                </a:effectLst>
                <a:ea typeface="Segoe UI" pitchFamily="34" charset="0"/>
                <a:cs typeface="Segoe UI" pitchFamily="34" charset="0"/>
              </a:rPr>
              <a:t>Cost &amp; More Control</a:t>
            </a:r>
            <a:r>
              <a:rPr lang="en-US" sz="1200" b="1" dirty="0">
                <a:solidFill>
                  <a:schemeClr val="bg1"/>
                </a:solidFill>
                <a:ea typeface="Segoe UI" pitchFamily="34" charset="0"/>
                <a:cs typeface="Segoe UI" pitchFamily="34" charset="0"/>
              </a:rPr>
              <a:t>			</a:t>
            </a:r>
            <a:r>
              <a:rPr lang="en-US" sz="1200" b="1" dirty="0" smtClean="0">
                <a:solidFill>
                  <a:schemeClr val="bg1"/>
                </a:solidFill>
                <a:ea typeface="Segoe UI" pitchFamily="34" charset="0"/>
                <a:cs typeface="Segoe UI" pitchFamily="34" charset="0"/>
              </a:rPr>
              <a:t>		                               </a:t>
            </a:r>
            <a:r>
              <a:rPr lang="en-US" sz="1200" b="1" dirty="0" smtClean="0">
                <a:solidFill>
                  <a:schemeClr val="bg1"/>
                </a:solidFill>
                <a:effectLst>
                  <a:outerShdw blurRad="38100" dist="38100" dir="2700000" algn="tl">
                    <a:srgbClr val="000000">
                      <a:alpha val="43137"/>
                    </a:srgbClr>
                  </a:outerShdw>
                </a:effectLst>
                <a:ea typeface="Segoe UI" pitchFamily="34" charset="0"/>
                <a:cs typeface="Segoe UI" pitchFamily="34" charset="0"/>
              </a:rPr>
              <a:t>Lower </a:t>
            </a:r>
            <a:r>
              <a:rPr lang="en-US" sz="1200" b="1" dirty="0">
                <a:solidFill>
                  <a:schemeClr val="bg1"/>
                </a:solidFill>
                <a:effectLst>
                  <a:outerShdw blurRad="38100" dist="38100" dir="2700000" algn="tl">
                    <a:srgbClr val="000000">
                      <a:alpha val="43137"/>
                    </a:srgbClr>
                  </a:outerShdw>
                </a:effectLst>
                <a:ea typeface="Segoe UI" pitchFamily="34" charset="0"/>
                <a:cs typeface="Segoe UI" pitchFamily="34" charset="0"/>
              </a:rPr>
              <a:t>Cost &amp; Higher Agility</a:t>
            </a:r>
          </a:p>
        </p:txBody>
      </p:sp>
    </p:spTree>
    <p:extLst>
      <p:ext uri="{BB962C8B-B14F-4D97-AF65-F5344CB8AC3E}">
        <p14:creationId xmlns:p14="http://schemas.microsoft.com/office/powerpoint/2010/main" val="152197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outVertical)">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The Nexus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45" name="Subtitle 2"/>
          <p:cNvSpPr>
            <a:spLocks noGrp="1"/>
          </p:cNvSpPr>
          <p:nvPr>
            <p:ph type="subTitle" idx="1"/>
          </p:nvPr>
        </p:nvSpPr>
        <p:spPr>
          <a:xfrm>
            <a:off x="914400" y="2286000"/>
            <a:ext cx="7391400" cy="2667000"/>
          </a:xfrm>
        </p:spPr>
        <p:txBody>
          <a:bodyPr>
            <a:normAutofit lnSpcReduction="10000"/>
          </a:bodyPr>
          <a:lstStyle/>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It’s</a:t>
            </a:r>
          </a:p>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The Application</a:t>
            </a:r>
          </a:p>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Stupid!</a:t>
            </a:r>
            <a:endParaRPr lang="en-US" b="1" dirty="0" smtClean="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672166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Azure in a Nutshell</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5" name="Text Placeholder 2"/>
          <p:cNvSpPr txBox="1">
            <a:spLocks/>
          </p:cNvSpPr>
          <p:nvPr/>
        </p:nvSpPr>
        <p:spPr>
          <a:xfrm>
            <a:off x="762000" y="1600200"/>
            <a:ext cx="4082036" cy="43434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chemeClr val="tx1"/>
                </a:solidFill>
                <a:latin typeface="Arial" panose="020B0604020202020204" pitchFamily="34" charset="0"/>
                <a:cs typeface="Arial" panose="020B0604020202020204" pitchFamily="34" charset="0"/>
              </a:rPr>
              <a:t>Comprehensive set of services that enable you to quickly build, deploy and manage applications across a global network of Microsoft-managed datacenters</a:t>
            </a:r>
            <a:endParaRPr lang="en-US" sz="28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bwMode="auto">
          <a:xfrm>
            <a:off x="4920568" y="4456847"/>
            <a:ext cx="3408316" cy="1267417"/>
          </a:xfrm>
          <a:prstGeom prst="roundRect">
            <a:avLst>
              <a:gd name="adj" fmla="val 0"/>
            </a:avLst>
          </a:prstGeom>
          <a:solidFill>
            <a:schemeClr val="accent2"/>
          </a:solidFill>
          <a:ln w="9525" cap="flat" cmpd="sng" algn="ctr">
            <a:no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 </a:t>
            </a:r>
          </a:p>
        </p:txBody>
      </p:sp>
      <p:sp>
        <p:nvSpPr>
          <p:cNvPr id="7" name="TextBox 6"/>
          <p:cNvSpPr txBox="1"/>
          <p:nvPr/>
        </p:nvSpPr>
        <p:spPr>
          <a:xfrm>
            <a:off x="6466684" y="4911478"/>
            <a:ext cx="1528667" cy="646331"/>
          </a:xfrm>
          <a:prstGeom prst="rect">
            <a:avLst/>
          </a:prstGeom>
        </p:spPr>
        <p:txBody>
          <a:bodyPr wrap="square">
            <a:spAutoFit/>
          </a:bodyPr>
          <a:lstStyle>
            <a:defPPr>
              <a:defRPr lang="en-US"/>
            </a:defPPr>
            <a:lvl1pPr defTabSz="914361">
              <a:defRPr sz="2800" kern="0">
                <a:gradFill>
                  <a:gsLst>
                    <a:gs pos="0">
                      <a:srgbClr val="FFFFFF"/>
                    </a:gs>
                    <a:gs pos="100000">
                      <a:srgbClr val="FFFFFF"/>
                    </a:gs>
                  </a:gsLst>
                  <a:lin ang="5400000" scaled="0"/>
                </a:gradFill>
              </a:defRPr>
            </a:lvl1pPr>
          </a:lstStyle>
          <a:p>
            <a:r>
              <a:rPr lang="en-US" altLang="zh-CN" sz="3600" dirty="0" smtClean="0"/>
              <a:t>Solid</a:t>
            </a:r>
            <a:endParaRPr lang="en-US" altLang="zh-CN" sz="3600" dirty="0"/>
          </a:p>
        </p:txBody>
      </p:sp>
      <p:sp>
        <p:nvSpPr>
          <p:cNvPr id="8" name="Rounded Rectangle 7"/>
          <p:cNvSpPr/>
          <p:nvPr/>
        </p:nvSpPr>
        <p:spPr bwMode="auto">
          <a:xfrm>
            <a:off x="4920568" y="3105809"/>
            <a:ext cx="3408316" cy="1267417"/>
          </a:xfrm>
          <a:prstGeom prst="roundRect">
            <a:avLst>
              <a:gd name="adj" fmla="val 0"/>
            </a:avLst>
          </a:prstGeom>
          <a:solidFill>
            <a:schemeClr val="accent2"/>
          </a:solidFill>
          <a:ln w="9525" cap="flat" cmpd="sng" algn="ctr">
            <a:no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 </a:t>
            </a:r>
          </a:p>
        </p:txBody>
      </p:sp>
      <p:sp>
        <p:nvSpPr>
          <p:cNvPr id="9" name="TextBox 8"/>
          <p:cNvSpPr txBox="1"/>
          <p:nvPr/>
        </p:nvSpPr>
        <p:spPr>
          <a:xfrm>
            <a:off x="6466684" y="3489756"/>
            <a:ext cx="1762915" cy="646331"/>
          </a:xfrm>
          <a:prstGeom prst="rect">
            <a:avLst/>
          </a:prstGeom>
        </p:spPr>
        <p:txBody>
          <a:bodyPr wrap="square">
            <a:spAutoFit/>
          </a:bodyPr>
          <a:lstStyle>
            <a:defPPr>
              <a:defRPr lang="en-US"/>
            </a:defPPr>
            <a:lvl1pPr defTabSz="914361">
              <a:defRPr sz="2800" kern="0">
                <a:gradFill>
                  <a:gsLst>
                    <a:gs pos="0">
                      <a:srgbClr val="FFFFFF"/>
                    </a:gs>
                    <a:gs pos="100000">
                      <a:srgbClr val="FFFFFF"/>
                    </a:gs>
                  </a:gsLst>
                  <a:lin ang="5400000" scaled="0"/>
                </a:gradFill>
              </a:defRPr>
            </a:lvl1pPr>
          </a:lstStyle>
          <a:p>
            <a:r>
              <a:rPr lang="en-US" altLang="zh-CN" sz="3600" dirty="0" smtClean="0"/>
              <a:t>Open</a:t>
            </a:r>
            <a:endParaRPr lang="en-US" altLang="zh-CN" sz="3600" dirty="0"/>
          </a:p>
        </p:txBody>
      </p:sp>
      <p:sp>
        <p:nvSpPr>
          <p:cNvPr id="10" name="Rounded Rectangle 9"/>
          <p:cNvSpPr/>
          <p:nvPr/>
        </p:nvSpPr>
        <p:spPr bwMode="auto">
          <a:xfrm>
            <a:off x="4920568" y="1752600"/>
            <a:ext cx="3408316" cy="1267417"/>
          </a:xfrm>
          <a:prstGeom prst="roundRect">
            <a:avLst>
              <a:gd name="adj" fmla="val 0"/>
            </a:avLst>
          </a:prstGeom>
          <a:solidFill>
            <a:schemeClr val="accent2"/>
          </a:solidFill>
          <a:ln w="9525" cap="flat" cmpd="sng" algn="ctr">
            <a:no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 </a:t>
            </a:r>
          </a:p>
        </p:txBody>
      </p:sp>
      <p:sp>
        <p:nvSpPr>
          <p:cNvPr id="11" name="TextBox 10"/>
          <p:cNvSpPr txBox="1"/>
          <p:nvPr/>
        </p:nvSpPr>
        <p:spPr>
          <a:xfrm>
            <a:off x="6466684" y="2198863"/>
            <a:ext cx="1762915" cy="646331"/>
          </a:xfrm>
          <a:prstGeom prst="rect">
            <a:avLst/>
          </a:prstGeom>
        </p:spPr>
        <p:txBody>
          <a:bodyPr wrap="square">
            <a:spAutoFit/>
          </a:bodyPr>
          <a:lstStyle>
            <a:defPPr>
              <a:defRPr lang="en-US"/>
            </a:defPPr>
            <a:lvl1pPr defTabSz="914361">
              <a:defRPr sz="2800" kern="0">
                <a:gradFill>
                  <a:gsLst>
                    <a:gs pos="0">
                      <a:srgbClr val="FFFFFF"/>
                    </a:gs>
                    <a:gs pos="100000">
                      <a:srgbClr val="FFFFFF"/>
                    </a:gs>
                  </a:gsLst>
                  <a:lin ang="5400000" scaled="0"/>
                </a:gradFill>
              </a:defRPr>
            </a:lvl1pPr>
          </a:lstStyle>
          <a:p>
            <a:r>
              <a:rPr lang="en-US" altLang="zh-CN" sz="3600" dirty="0" smtClean="0"/>
              <a:t>Flexible</a:t>
            </a:r>
            <a:endParaRPr lang="en-US" altLang="zh-CN" sz="36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428" y="3373078"/>
            <a:ext cx="874389" cy="73287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6170" y="2053831"/>
            <a:ext cx="943199" cy="66495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7569" y="4679270"/>
            <a:ext cx="1062156" cy="736785"/>
          </a:xfrm>
          <a:prstGeom prst="rect">
            <a:avLst/>
          </a:prstGeom>
        </p:spPr>
      </p:pic>
    </p:spTree>
    <p:extLst>
      <p:ext uri="{BB962C8B-B14F-4D97-AF65-F5344CB8AC3E}">
        <p14:creationId xmlns:p14="http://schemas.microsoft.com/office/powerpoint/2010/main" val="1429978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13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Global Footprint</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grpSp>
        <p:nvGrpSpPr>
          <p:cNvPr id="3" name="Group 2"/>
          <p:cNvGrpSpPr/>
          <p:nvPr/>
        </p:nvGrpSpPr>
        <p:grpSpPr>
          <a:xfrm>
            <a:off x="304800" y="1447800"/>
            <a:ext cx="8458200" cy="4740849"/>
            <a:chOff x="213655" y="540190"/>
            <a:chExt cx="8770601" cy="5724659"/>
          </a:xfrm>
        </p:grpSpPr>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7367482" y="540190"/>
              <a:ext cx="1616774" cy="5724659"/>
            </a:xfrm>
            <a:prstGeom prst="rect">
              <a:avLst/>
            </a:prstGeom>
          </p:spPr>
        </p:pic>
        <p:grpSp>
          <p:nvGrpSpPr>
            <p:cNvPr id="16" name="Group 15"/>
            <p:cNvGrpSpPr/>
            <p:nvPr/>
          </p:nvGrpSpPr>
          <p:grpSpPr>
            <a:xfrm>
              <a:off x="213655" y="1375119"/>
              <a:ext cx="8056121" cy="4461162"/>
              <a:chOff x="395371" y="1139688"/>
              <a:chExt cx="8399866" cy="4651514"/>
            </a:xfrm>
            <a:solidFill>
              <a:schemeClr val="tx1"/>
            </a:solidFill>
          </p:grpSpPr>
          <p:sp>
            <p:nvSpPr>
              <p:cNvPr id="17"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3"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4"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5"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6"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7"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8"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9"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0"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1"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2"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3"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4"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5"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6"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7"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8"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39"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0"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1"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2"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3"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4"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5"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6"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7"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8"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49"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0"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1"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2"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3"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4"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5"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6"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7"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8"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59"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0"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1"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2"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3"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4"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5"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6"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7"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8"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69"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0"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1"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2"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3"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4"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5"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6"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7"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8"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79"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0"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1"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2"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3"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4"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5"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6"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7"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8"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89"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0"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1"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2"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3"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4"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5"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6"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7"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8"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99"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0"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1"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2"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3"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4"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5"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6"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7"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8"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09"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0"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1"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2"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3"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4"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5"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6"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7"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8"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19"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0"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1"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2"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3"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4"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5"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6"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7"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8"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29"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0"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1"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2"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3"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4"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5"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6"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7"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8"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39"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0"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1"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2"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3"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4"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5"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6"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7"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8"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49"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0"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1"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2"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3"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4"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5"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6"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7"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8"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59"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0"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1"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2"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3"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4"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5"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6"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7"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8"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69"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0"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1"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2"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3"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4"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5"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6"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7"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8"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79"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0"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1"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2"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3"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4"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5"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6"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7"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8"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89"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0"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1"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2"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3"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4"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5"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6"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7"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8"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299"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0"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1"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2"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3"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4"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5"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6"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7"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8"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09"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0"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1"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2"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3"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4"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5"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6"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7"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8"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19"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0"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1"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2"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3"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4"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5"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6"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7"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8"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29"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0"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1"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2"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3"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4"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5"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6"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7"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8"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39"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0"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1"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2"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3"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4"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5"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6"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7"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8"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49"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0"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1"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2"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3"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4"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5"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6"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7"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8"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59"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0"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1"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2"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3"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4"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5"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6"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7"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pPr defTabSz="1218987"/>
                <a:endParaRPr lang="en-US" sz="2400" dirty="0">
                  <a:solidFill>
                    <a:srgbClr val="292929"/>
                  </a:solidFill>
                </a:endParaRPr>
              </a:p>
            </p:txBody>
          </p:sp>
          <p:sp>
            <p:nvSpPr>
              <p:cNvPr id="368"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69"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0"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1"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372"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3"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4"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5"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6"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7"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8"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79"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0"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1"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2"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3"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4"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5"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6"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7"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8"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89"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0"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1"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2"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3"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4"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5"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6"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7"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8"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399"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0"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1"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2"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3"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4"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5"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6"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7"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8"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09"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0"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1"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2"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3"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4"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5"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6"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pPr defTabSz="1218987"/>
                <a:endParaRPr lang="en-US" sz="2400" dirty="0">
                  <a:solidFill>
                    <a:srgbClr val="292929"/>
                  </a:solidFill>
                </a:endParaRPr>
              </a:p>
            </p:txBody>
          </p:sp>
          <p:sp>
            <p:nvSpPr>
              <p:cNvPr id="417"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8"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19"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0"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1"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2"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3"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4"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5"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6"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7"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8"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29"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0"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1"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2"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3"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4"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5"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6"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7"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8"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39"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0"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1"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2"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3"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4"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5"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6"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7"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8"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49"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0"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1"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2"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3"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4"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5"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6"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7"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8"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59"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0"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1"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2"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3"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4"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5"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6"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7"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8"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69"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0"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1"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2"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3"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4"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5"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6"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7"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8"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79"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0"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1"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2"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3"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4"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5"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6"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7"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8"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89"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0"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1"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2"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3"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4"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5"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6"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7"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8"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499"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0"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1"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2"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3"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4"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5"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6"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7"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8"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09"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0"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1"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2"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3"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4"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5"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6"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7"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518"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19"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0"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1"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2"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3"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4"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5"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6"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7"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8"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29"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0"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1"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2"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3"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4"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5"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6"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7"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8"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39"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0"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1"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2"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3"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4"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5"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6"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7"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8"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49"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0"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1"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2"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3"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4"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5"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6"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7"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8"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59"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0"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pPr defTabSz="1218987"/>
                <a:endParaRPr lang="en-US" sz="2400">
                  <a:solidFill>
                    <a:srgbClr val="292929"/>
                  </a:solidFill>
                </a:endParaRPr>
              </a:p>
            </p:txBody>
          </p:sp>
          <p:sp>
            <p:nvSpPr>
              <p:cNvPr id="561"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2"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3"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4"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5"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6"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7"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8"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69"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0"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1"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2"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3"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4"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5"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6"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7"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8"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79"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0"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1"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2"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3"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4"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5"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6"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7"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8"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89"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0"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1"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2"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3"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4"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5"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6"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7"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8"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599"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0"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1"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2"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3"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4"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5"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6"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7"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8"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09"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0"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1"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612"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3"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4"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5"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6"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7"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8"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19"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0"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1"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2"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3"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4"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5"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6"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7"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8"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29"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0"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1"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2"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3"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4"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5"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6"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7"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38"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639"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0"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1"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2"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3"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4"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5"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6"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7"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8"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49"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0"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1"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2"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3"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4"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5"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6"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7"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8"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59"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0"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1"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2"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3"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4"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5"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6"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7"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8"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69"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0"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1"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2"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3"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4"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5"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6"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7"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8"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79"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0"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1"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2"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3"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4"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5"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6"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7"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8"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89"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0"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1"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2"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3"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4"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5"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6"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7"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8"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699"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0"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1"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2"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3"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4"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5"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6"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7"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8"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09"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0"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1"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2"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3"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4"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5"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6"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7"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8"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19"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0"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1"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2"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3"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4"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5"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6"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7"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8"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29"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0"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1"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2"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3"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4"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5"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736"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7"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8"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39"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0"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1"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2"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3"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4"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5"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6"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7"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8"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49"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0"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1"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2"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3"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4"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755"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6"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7"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8"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59"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0"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1"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2"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3"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4"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5"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6"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7"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8"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69"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0"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1"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2"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3"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4"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5"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6"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7"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8"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79"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0"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1"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2"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3"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4"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5"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6"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7"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8"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89"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0"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1"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2"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3"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4"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5"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6"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7"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8"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799"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0"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1"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2"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3"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4"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5"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6"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7"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8"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09"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0"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1"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2"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3"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4"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5"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6"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7"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8"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19"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0"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1"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2"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3"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4"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5"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6"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7"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8"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29"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0"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1"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2"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3"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4"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5"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6"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7"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8"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39"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0"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1"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2"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3"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4"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5"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6"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7"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8"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49"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0"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1"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2"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3"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4"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5"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6"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7"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8"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59"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0"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1"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2"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3"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4"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5"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6"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7"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8"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69"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0"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1"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2"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3"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4"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5"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6"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7"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8"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79"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0"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1"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2"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3"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4"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5"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6"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7"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8"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89"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0"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1"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2"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3"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4"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5"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6"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7"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8"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899"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0"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1"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2"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3"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4"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5"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6"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7"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8"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09"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0"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1"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2"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3"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4"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5"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6"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7"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8"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19"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0"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1"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2"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3"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4"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5"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6"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7"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8"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29"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0"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1"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2"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3"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4"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5"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6"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7"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8"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39"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0"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pPr defTabSz="1218987"/>
                <a:endParaRPr lang="en-US" sz="2400">
                  <a:solidFill>
                    <a:srgbClr val="292929"/>
                  </a:solidFill>
                </a:endParaRPr>
              </a:p>
            </p:txBody>
          </p:sp>
          <p:sp>
            <p:nvSpPr>
              <p:cNvPr id="941"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2"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3"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4"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5"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6"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7"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8"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49"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0"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1"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2"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3"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4"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5"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6"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7"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8"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59"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0"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1"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2"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3"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4"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5"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6"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7"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8"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69"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0"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1"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2"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3"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4"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5"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6"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7"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8"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79"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0"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1"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2"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3"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4"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5"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6"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7"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8"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89"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0"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1"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2"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3"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4"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5"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6"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7"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8"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999"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0"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1"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2"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3"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4"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5"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6"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7"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8"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09"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0"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1"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2"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3"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4"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5"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6"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7"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8"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19"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0"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1021"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2"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3"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4"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5"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6"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7"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8"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29"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0"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1"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2"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3"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4"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5"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6"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7"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8"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39"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0"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1"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2"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3"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4"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5"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6"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7"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8"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49"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0"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1"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2"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3"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4"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5"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6"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7"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8"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59"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0"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1"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2"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3"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4"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5"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6"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7"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8"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69"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0"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1"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2"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3"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4"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5"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6"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7"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8"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79"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pPr defTabSz="1218987"/>
                <a:endParaRPr lang="en-US" sz="2400">
                  <a:solidFill>
                    <a:srgbClr val="292929"/>
                  </a:solidFill>
                </a:endParaRPr>
              </a:p>
            </p:txBody>
          </p:sp>
          <p:sp>
            <p:nvSpPr>
              <p:cNvPr id="1080"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1"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2"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3"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4"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5"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6"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7"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8"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89"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0"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1"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2"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3"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4"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5"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6"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7"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8"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099"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0"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1"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2"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3"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4"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5"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6"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7"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8"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09"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0"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1"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2"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3"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4"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5"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6"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7"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8"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19"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0"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1"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2"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3"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4"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5"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6"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7"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8"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29"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0"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1"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2"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3"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4"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5"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6"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7"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8"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39"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0"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1"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2"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3"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4"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5"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6"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7"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8"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49"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0"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1"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2"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3"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4"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5"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6"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7"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8"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59"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0"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1"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2"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3"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4"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5"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6"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7"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8"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69"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0"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1"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2"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3"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4"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5"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6"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7"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8"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79"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0"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1"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2"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3"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4"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5"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6"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7"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88"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pPr defTabSz="1218987"/>
                <a:endParaRPr lang="en-US" sz="2400">
                  <a:solidFill>
                    <a:srgbClr val="292929"/>
                  </a:solidFill>
                </a:endParaRPr>
              </a:p>
            </p:txBody>
          </p:sp>
          <p:sp>
            <p:nvSpPr>
              <p:cNvPr id="1189"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0"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1"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2"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3"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4"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5"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6"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7"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8"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199"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0"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1"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2"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3"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4"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5"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6"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7"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8"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09"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0"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1"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2"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3"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4"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5"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6"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7"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8"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19"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0"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1"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2"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3"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4"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5"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6"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7"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8"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29"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30"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sp>
            <p:nvSpPr>
              <p:cNvPr id="1231"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987"/>
                <a:endParaRPr lang="en-US" sz="2400">
                  <a:solidFill>
                    <a:srgbClr val="292929"/>
                  </a:solidFill>
                </a:endParaRPr>
              </a:p>
            </p:txBody>
          </p:sp>
        </p:grpSp>
        <p:sp>
          <p:nvSpPr>
            <p:cNvPr id="1232" name="Oval 1231"/>
            <p:cNvSpPr/>
            <p:nvPr/>
          </p:nvSpPr>
          <p:spPr bwMode="auto">
            <a:xfrm>
              <a:off x="2181942" y="294290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3" name="Oval 1232"/>
            <p:cNvSpPr/>
            <p:nvPr/>
          </p:nvSpPr>
          <p:spPr bwMode="auto">
            <a:xfrm>
              <a:off x="1154552" y="305063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4" name="Oval 1233"/>
            <p:cNvSpPr/>
            <p:nvPr/>
          </p:nvSpPr>
          <p:spPr bwMode="auto">
            <a:xfrm>
              <a:off x="2045302" y="325558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5" name="Oval 1234"/>
            <p:cNvSpPr/>
            <p:nvPr/>
          </p:nvSpPr>
          <p:spPr bwMode="auto">
            <a:xfrm>
              <a:off x="2360612" y="281940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6" name="Oval 1235"/>
            <p:cNvSpPr/>
            <p:nvPr/>
          </p:nvSpPr>
          <p:spPr bwMode="auto">
            <a:xfrm>
              <a:off x="1065212" y="259080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7" name="Oval 1236"/>
            <p:cNvSpPr/>
            <p:nvPr/>
          </p:nvSpPr>
          <p:spPr bwMode="auto">
            <a:xfrm>
              <a:off x="4722812" y="236220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8" name="Oval 1237"/>
            <p:cNvSpPr/>
            <p:nvPr/>
          </p:nvSpPr>
          <p:spPr bwMode="auto">
            <a:xfrm>
              <a:off x="3863592" y="265386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39" name="Oval 1238"/>
            <p:cNvSpPr/>
            <p:nvPr/>
          </p:nvSpPr>
          <p:spPr bwMode="auto">
            <a:xfrm>
              <a:off x="4199922" y="226498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0" name="Oval 1239"/>
            <p:cNvSpPr/>
            <p:nvPr/>
          </p:nvSpPr>
          <p:spPr bwMode="auto">
            <a:xfrm>
              <a:off x="4320792" y="264598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1" name="Oval 1240"/>
            <p:cNvSpPr/>
            <p:nvPr/>
          </p:nvSpPr>
          <p:spPr bwMode="auto">
            <a:xfrm>
              <a:off x="4192042" y="274320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2" name="Oval 1241"/>
            <p:cNvSpPr/>
            <p:nvPr/>
          </p:nvSpPr>
          <p:spPr bwMode="auto">
            <a:xfrm>
              <a:off x="2921159" y="4472618"/>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3" name="Oval 1242"/>
            <p:cNvSpPr/>
            <p:nvPr/>
          </p:nvSpPr>
          <p:spPr bwMode="auto">
            <a:xfrm>
              <a:off x="6485922" y="333178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4" name="Oval 1243"/>
            <p:cNvSpPr/>
            <p:nvPr/>
          </p:nvSpPr>
          <p:spPr bwMode="auto">
            <a:xfrm>
              <a:off x="6780212" y="297180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5" name="Oval 1244"/>
            <p:cNvSpPr/>
            <p:nvPr/>
          </p:nvSpPr>
          <p:spPr bwMode="auto">
            <a:xfrm>
              <a:off x="6246812" y="411480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6" name="Oval 1245"/>
            <p:cNvSpPr/>
            <p:nvPr/>
          </p:nvSpPr>
          <p:spPr bwMode="auto">
            <a:xfrm>
              <a:off x="7261062" y="495563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7" name="Oval 1246"/>
            <p:cNvSpPr/>
            <p:nvPr/>
          </p:nvSpPr>
          <p:spPr bwMode="auto">
            <a:xfrm>
              <a:off x="7008812" y="285093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8" name="Oval 1247"/>
            <p:cNvSpPr/>
            <p:nvPr/>
          </p:nvSpPr>
          <p:spPr bwMode="auto">
            <a:xfrm>
              <a:off x="7063992" y="302698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49" name="Oval 1248"/>
            <p:cNvSpPr/>
            <p:nvPr/>
          </p:nvSpPr>
          <p:spPr bwMode="auto">
            <a:xfrm>
              <a:off x="5059142" y="3308130"/>
              <a:ext cx="312515" cy="312515"/>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250" name="Group 1249"/>
            <p:cNvGrpSpPr/>
            <p:nvPr/>
          </p:nvGrpSpPr>
          <p:grpSpPr>
            <a:xfrm>
              <a:off x="1121929" y="2421237"/>
              <a:ext cx="5795198" cy="1907465"/>
              <a:chOff x="1067332" y="2443650"/>
              <a:chExt cx="5795198" cy="1907465"/>
            </a:xfrm>
          </p:grpSpPr>
          <p:sp>
            <p:nvSpPr>
              <p:cNvPr id="1251" name="Oval 1250"/>
              <p:cNvSpPr/>
              <p:nvPr/>
            </p:nvSpPr>
            <p:spPr bwMode="auto">
              <a:xfrm>
                <a:off x="1067332" y="2748760"/>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52" name="Oval 1251"/>
              <p:cNvSpPr/>
              <p:nvPr/>
            </p:nvSpPr>
            <p:spPr bwMode="auto">
              <a:xfrm>
                <a:off x="2239742" y="2864070"/>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53" name="Oval 1252"/>
              <p:cNvSpPr/>
              <p:nvPr/>
            </p:nvSpPr>
            <p:spPr bwMode="auto">
              <a:xfrm>
                <a:off x="1901814" y="2590206"/>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54" name="Oval 1253"/>
              <p:cNvSpPr/>
              <p:nvPr/>
            </p:nvSpPr>
            <p:spPr bwMode="auto">
              <a:xfrm>
                <a:off x="1614712" y="3172729"/>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55" name="Oval 1254"/>
              <p:cNvSpPr/>
              <p:nvPr/>
            </p:nvSpPr>
            <p:spPr bwMode="auto">
              <a:xfrm>
                <a:off x="3982820" y="2466847"/>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56" name="Oval 1255"/>
              <p:cNvSpPr/>
              <p:nvPr/>
            </p:nvSpPr>
            <p:spPr bwMode="auto">
              <a:xfrm>
                <a:off x="3649160" y="2443650"/>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57" name="Oval 1256"/>
              <p:cNvSpPr/>
              <p:nvPr/>
            </p:nvSpPr>
            <p:spPr bwMode="auto">
              <a:xfrm>
                <a:off x="6550015" y="3350006"/>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sp>
            <p:nvSpPr>
              <p:cNvPr id="1258" name="Oval 1257"/>
              <p:cNvSpPr/>
              <p:nvPr/>
            </p:nvSpPr>
            <p:spPr bwMode="auto">
              <a:xfrm>
                <a:off x="6139082" y="4038600"/>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grpSp>
      </p:grpSp>
    </p:spTree>
    <p:extLst>
      <p:ext uri="{BB962C8B-B14F-4D97-AF65-F5344CB8AC3E}">
        <p14:creationId xmlns:p14="http://schemas.microsoft.com/office/powerpoint/2010/main" val="2993821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Service Level Agreement</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1259" name="Title 3"/>
          <p:cNvSpPr txBox="1">
            <a:spLocks/>
          </p:cNvSpPr>
          <p:nvPr/>
        </p:nvSpPr>
        <p:spPr>
          <a:xfrm>
            <a:off x="1" y="2743200"/>
            <a:ext cx="9144000" cy="132873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smtClean="0">
                <a:solidFill>
                  <a:srgbClr val="00B0F0"/>
                </a:solidFill>
              </a:rPr>
              <a:t>99.95% </a:t>
            </a:r>
            <a:r>
              <a:rPr lang="en-US" sz="6500" dirty="0" smtClean="0"/>
              <a:t>monthly</a:t>
            </a:r>
            <a:r>
              <a:rPr lang="en-US" sz="8000" dirty="0" smtClean="0"/>
              <a:t> SLA</a:t>
            </a:r>
            <a:endParaRPr lang="en-US" sz="8000" dirty="0"/>
          </a:p>
        </p:txBody>
      </p:sp>
    </p:spTree>
    <p:extLst>
      <p:ext uri="{BB962C8B-B14F-4D97-AF65-F5344CB8AC3E}">
        <p14:creationId xmlns:p14="http://schemas.microsoft.com/office/powerpoint/2010/main" val="1687462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Usage Based</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4" name="Title 3"/>
          <p:cNvSpPr txBox="1">
            <a:spLocks/>
          </p:cNvSpPr>
          <p:nvPr/>
        </p:nvSpPr>
        <p:spPr>
          <a:xfrm>
            <a:off x="0" y="2667000"/>
            <a:ext cx="9144000" cy="1123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Pay </a:t>
            </a:r>
            <a:r>
              <a:rPr lang="en-US" sz="6000" dirty="0" smtClean="0">
                <a:solidFill>
                  <a:srgbClr val="00AEEF">
                    <a:alpha val="99000"/>
                  </a:srgbClr>
                </a:solidFill>
              </a:rPr>
              <a:t>only </a:t>
            </a:r>
            <a:r>
              <a:rPr lang="en-US" sz="6000" dirty="0" smtClean="0"/>
              <a:t>for what you use</a:t>
            </a:r>
            <a:endParaRPr lang="en-US" sz="6000" dirty="0"/>
          </a:p>
        </p:txBody>
      </p:sp>
    </p:spTree>
    <p:extLst>
      <p:ext uri="{BB962C8B-B14F-4D97-AF65-F5344CB8AC3E}">
        <p14:creationId xmlns:p14="http://schemas.microsoft.com/office/powerpoint/2010/main" val="765335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bwMode="auto">
          <a:xfrm>
            <a:off x="1046420" y="1695760"/>
            <a:ext cx="6802180" cy="4019240"/>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spc="-50" dirty="0">
              <a:gradFill>
                <a:gsLst>
                  <a:gs pos="0">
                    <a:srgbClr val="FFFFFF"/>
                  </a:gs>
                  <a:gs pos="100000">
                    <a:srgbClr val="FFFFFF"/>
                  </a:gs>
                </a:gsLst>
                <a:lin ang="5400000" scaled="0"/>
              </a:gradFill>
            </a:endParaRPr>
          </a:p>
        </p:txBody>
      </p:sp>
      <p:grpSp>
        <p:nvGrpSpPr>
          <p:cNvPr id="12" name="Group 11"/>
          <p:cNvGrpSpPr/>
          <p:nvPr/>
        </p:nvGrpSpPr>
        <p:grpSpPr>
          <a:xfrm>
            <a:off x="1327191" y="4345215"/>
            <a:ext cx="6295820" cy="1195135"/>
            <a:chOff x="595653" y="1802224"/>
            <a:chExt cx="3536775" cy="1836327"/>
          </a:xfrm>
        </p:grpSpPr>
        <p:sp>
          <p:nvSpPr>
            <p:cNvPr id="13" name="Rectangle 12"/>
            <p:cNvSpPr/>
            <p:nvPr/>
          </p:nvSpPr>
          <p:spPr bwMode="auto">
            <a:xfrm>
              <a:off x="3096083" y="2463514"/>
              <a:ext cx="1026012" cy="576072"/>
            </a:xfrm>
            <a:prstGeom prst="rect">
              <a:avLst/>
            </a:prstGeom>
            <a:solidFill>
              <a:schemeClr val="accent6">
                <a:lumMod val="75000"/>
              </a:schemeClr>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spc="-50" dirty="0" smtClean="0">
                  <a:solidFill>
                    <a:schemeClr val="bg1"/>
                  </a:solidFill>
                </a:rPr>
                <a:t>Fabric </a:t>
              </a:r>
              <a:br>
                <a:rPr lang="en-US" sz="1400" spc="-50" dirty="0" smtClean="0">
                  <a:solidFill>
                    <a:schemeClr val="bg1"/>
                  </a:solidFill>
                </a:rPr>
              </a:br>
              <a:r>
                <a:rPr lang="en-US" sz="1400" spc="-50" dirty="0" smtClean="0">
                  <a:solidFill>
                    <a:schemeClr val="bg1"/>
                  </a:solidFill>
                </a:rPr>
                <a:t>Controller</a:t>
              </a:r>
            </a:p>
          </p:txBody>
        </p:sp>
        <p:sp>
          <p:nvSpPr>
            <p:cNvPr id="14" name="Rectangle 13"/>
            <p:cNvSpPr/>
            <p:nvPr/>
          </p:nvSpPr>
          <p:spPr bwMode="auto">
            <a:xfrm>
              <a:off x="595653" y="2462958"/>
              <a:ext cx="2238375" cy="577184"/>
            </a:xfrm>
            <a:prstGeom prst="rect">
              <a:avLst/>
            </a:prstGeom>
            <a:solidFill>
              <a:schemeClr val="accent6">
                <a:lumMod val="60000"/>
                <a:lumOff val="40000"/>
              </a:schemeClr>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pc="-50" dirty="0">
                  <a:gradFill>
                    <a:gsLst>
                      <a:gs pos="0">
                        <a:srgbClr val="000000"/>
                      </a:gs>
                      <a:gs pos="100000">
                        <a:srgbClr val="000000"/>
                      </a:gs>
                    </a:gsLst>
                    <a:lin ang="5400000" scaled="0"/>
                  </a:gradFill>
                </a:rPr>
                <a:t>Fabric</a:t>
              </a:r>
            </a:p>
          </p:txBody>
        </p:sp>
        <p:sp>
          <p:nvSpPr>
            <p:cNvPr id="15" name="Rectangle 14"/>
            <p:cNvSpPr/>
            <p:nvPr/>
          </p:nvSpPr>
          <p:spPr bwMode="auto">
            <a:xfrm>
              <a:off x="1735302" y="3074785"/>
              <a:ext cx="1098726" cy="563765"/>
            </a:xfrm>
            <a:prstGeom prst="rect">
              <a:avLst/>
            </a:prstGeom>
            <a:solidFill>
              <a:srgbClr val="FFFF00"/>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spc="-50" dirty="0">
                  <a:gradFill>
                    <a:gsLst>
                      <a:gs pos="0">
                        <a:srgbClr val="000000"/>
                      </a:gs>
                      <a:gs pos="100000">
                        <a:srgbClr val="000000"/>
                      </a:gs>
                    </a:gsLst>
                    <a:lin ang="5400000" scaled="0"/>
                  </a:gradFill>
                </a:rPr>
                <a:t>Storage</a:t>
              </a:r>
            </a:p>
          </p:txBody>
        </p:sp>
        <p:sp>
          <p:nvSpPr>
            <p:cNvPr id="25" name="Rectangle 24"/>
            <p:cNvSpPr/>
            <p:nvPr/>
          </p:nvSpPr>
          <p:spPr bwMode="auto">
            <a:xfrm>
              <a:off x="595653" y="3074785"/>
              <a:ext cx="1098726" cy="563766"/>
            </a:xfrm>
            <a:prstGeom prst="rect">
              <a:avLst/>
            </a:prstGeom>
            <a:solidFill>
              <a:srgbClr val="C00000"/>
            </a:solidFill>
            <a:ln>
              <a:solidFill>
                <a:schemeClr val="accent3">
                  <a:lumMod val="5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pc="-50" dirty="0" smtClean="0">
                  <a:gradFill>
                    <a:gsLst>
                      <a:gs pos="0">
                        <a:srgbClr val="000000"/>
                      </a:gs>
                      <a:gs pos="100000">
                        <a:srgbClr val="000000"/>
                      </a:gs>
                    </a:gsLst>
                    <a:lin ang="5400000" scaled="0"/>
                  </a:gradFill>
                </a:rPr>
                <a:t>Compute</a:t>
              </a:r>
            </a:p>
          </p:txBody>
        </p:sp>
        <p:sp>
          <p:nvSpPr>
            <p:cNvPr id="52" name="Rectangle 51"/>
            <p:cNvSpPr/>
            <p:nvPr/>
          </p:nvSpPr>
          <p:spPr bwMode="auto">
            <a:xfrm>
              <a:off x="605986" y="1802224"/>
              <a:ext cx="3526442" cy="577184"/>
            </a:xfrm>
            <a:prstGeom prst="rect">
              <a:avLst/>
            </a:prstGeom>
            <a:solidFill>
              <a:schemeClr val="accent6">
                <a:lumMod val="50000"/>
              </a:schemeClr>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pc="-50" dirty="0" smtClean="0">
                  <a:solidFill>
                    <a:schemeClr val="bg1"/>
                  </a:solidFill>
                </a:rPr>
                <a:t>Infrastructure</a:t>
              </a:r>
              <a:endParaRPr lang="en-US" spc="-50" dirty="0">
                <a:solidFill>
                  <a:schemeClr val="bg1"/>
                </a:solidFill>
              </a:endParaRPr>
            </a:p>
          </p:txBody>
        </p:sp>
      </p:grpSp>
      <p:pic>
        <p:nvPicPr>
          <p:cNvPr id="26" name="Picture 5" descr="E:\RESOURCES\PPT Resources\RESOURCE DVD 35\Artwork_Imagery\Shapes\Arrows\Blue Gradient Collection\arrow 0 blue arrow double headed 1-6.png"/>
          <p:cNvPicPr>
            <a:picLocks noChangeAspect="1" noChangeArrowheads="1"/>
          </p:cNvPicPr>
          <p:nvPr/>
        </p:nvPicPr>
        <p:blipFill>
          <a:blip r:embed="rId4"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5167102" y="4679610"/>
            <a:ext cx="685629" cy="556543"/>
          </a:xfrm>
          <a:prstGeom prst="rect">
            <a:avLst/>
          </a:prstGeom>
          <a:noFill/>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1873" y="1867520"/>
            <a:ext cx="4488449" cy="504950"/>
          </a:xfrm>
          <a:prstGeom prst="rect">
            <a:avLst/>
          </a:prstGeom>
        </p:spPr>
      </p:pic>
      <p:sp>
        <p:nvSpPr>
          <p:cNvPr id="51" name="Title 1"/>
          <p:cNvSpPr>
            <a:spLocks noGrp="1"/>
          </p:cNvSpPr>
          <p:nvPr>
            <p:ph type="ctrTitle"/>
          </p:nvPr>
        </p:nvSpPr>
        <p:spPr>
          <a:xfrm>
            <a:off x="762000" y="381001"/>
            <a:ext cx="7620000" cy="914400"/>
          </a:xfrm>
        </p:spPr>
        <p:txBody>
          <a:bodyPr>
            <a:normAutofit fontScale="90000"/>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Windows Azure Architecture Details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grpSp>
        <p:nvGrpSpPr>
          <p:cNvPr id="53" name="Group 52"/>
          <p:cNvGrpSpPr/>
          <p:nvPr/>
        </p:nvGrpSpPr>
        <p:grpSpPr>
          <a:xfrm>
            <a:off x="1327190" y="2514600"/>
            <a:ext cx="6292810" cy="1728322"/>
            <a:chOff x="587011" y="384572"/>
            <a:chExt cx="3535084" cy="2655570"/>
          </a:xfrm>
        </p:grpSpPr>
        <p:sp>
          <p:nvSpPr>
            <p:cNvPr id="54" name="Rectangle 53"/>
            <p:cNvSpPr/>
            <p:nvPr/>
          </p:nvSpPr>
          <p:spPr bwMode="auto">
            <a:xfrm>
              <a:off x="3096083" y="2463514"/>
              <a:ext cx="1026012" cy="576072"/>
            </a:xfrm>
            <a:prstGeom prst="rect">
              <a:avLst/>
            </a:prstGeom>
            <a:solidFill>
              <a:schemeClr val="accent4">
                <a:lumMod val="75000"/>
              </a:schemeClr>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spc="-50" dirty="0" smtClean="0">
                  <a:solidFill>
                    <a:schemeClr val="bg1"/>
                  </a:solidFill>
                </a:rPr>
                <a:t>App Fabric </a:t>
              </a:r>
              <a:br>
                <a:rPr lang="en-US" sz="1400" spc="-50" dirty="0" smtClean="0">
                  <a:solidFill>
                    <a:schemeClr val="bg1"/>
                  </a:solidFill>
                </a:rPr>
              </a:br>
              <a:r>
                <a:rPr lang="en-US" sz="1400" spc="-50" dirty="0" smtClean="0">
                  <a:solidFill>
                    <a:schemeClr val="bg1"/>
                  </a:solidFill>
                </a:rPr>
                <a:t>Controller</a:t>
              </a:r>
            </a:p>
          </p:txBody>
        </p:sp>
        <p:sp>
          <p:nvSpPr>
            <p:cNvPr id="55" name="Rectangle 54"/>
            <p:cNvSpPr/>
            <p:nvPr/>
          </p:nvSpPr>
          <p:spPr bwMode="auto">
            <a:xfrm>
              <a:off x="595653" y="2462958"/>
              <a:ext cx="2238375" cy="577184"/>
            </a:xfrm>
            <a:prstGeom prst="rect">
              <a:avLst/>
            </a:prstGeom>
            <a:solidFill>
              <a:schemeClr val="accent4">
                <a:lumMod val="40000"/>
                <a:lumOff val="60000"/>
              </a:schemeClr>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pc="-50" dirty="0" smtClean="0">
                  <a:gradFill>
                    <a:gsLst>
                      <a:gs pos="0">
                        <a:srgbClr val="000000"/>
                      </a:gs>
                      <a:gs pos="100000">
                        <a:srgbClr val="000000"/>
                      </a:gs>
                    </a:gsLst>
                    <a:lin ang="5400000" scaled="0"/>
                  </a:gradFill>
                </a:rPr>
                <a:t>App Fabric</a:t>
              </a:r>
              <a:endParaRPr lang="en-US" spc="-50" dirty="0">
                <a:gradFill>
                  <a:gsLst>
                    <a:gs pos="0">
                      <a:srgbClr val="000000"/>
                    </a:gs>
                    <a:gs pos="100000">
                      <a:srgbClr val="000000"/>
                    </a:gs>
                  </a:gsLst>
                  <a:lin ang="5400000" scaled="0"/>
                </a:gradFill>
              </a:endParaRPr>
            </a:p>
          </p:txBody>
        </p:sp>
        <p:sp>
          <p:nvSpPr>
            <p:cNvPr id="58" name="Rectangle 57"/>
            <p:cNvSpPr/>
            <p:nvPr/>
          </p:nvSpPr>
          <p:spPr bwMode="auto">
            <a:xfrm>
              <a:off x="595653" y="1802224"/>
              <a:ext cx="3526442" cy="577184"/>
            </a:xfrm>
            <a:prstGeom prst="rect">
              <a:avLst/>
            </a:prstGeom>
            <a:solidFill>
              <a:schemeClr val="accent4">
                <a:lumMod val="50000"/>
              </a:schemeClr>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pc="-50" dirty="0" smtClean="0">
                  <a:solidFill>
                    <a:schemeClr val="bg1"/>
                  </a:solidFill>
                </a:rPr>
                <a:t>Platform</a:t>
              </a:r>
              <a:endParaRPr lang="en-US" spc="-50" dirty="0">
                <a:solidFill>
                  <a:schemeClr val="bg1"/>
                </a:solidFill>
              </a:endParaRPr>
            </a:p>
          </p:txBody>
        </p:sp>
        <p:sp>
          <p:nvSpPr>
            <p:cNvPr id="60" name="Rectangle 59"/>
            <p:cNvSpPr/>
            <p:nvPr/>
          </p:nvSpPr>
          <p:spPr bwMode="auto">
            <a:xfrm>
              <a:off x="587011" y="384572"/>
              <a:ext cx="3526442" cy="577184"/>
            </a:xfrm>
            <a:prstGeom prst="rect">
              <a:avLst/>
            </a:prstGeom>
            <a:solidFill>
              <a:schemeClr val="tx2"/>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pc="-50" dirty="0" smtClean="0">
                  <a:solidFill>
                    <a:schemeClr val="bg1"/>
                  </a:solidFill>
                </a:rPr>
                <a:t>Your Application</a:t>
              </a:r>
              <a:endParaRPr lang="en-US" spc="-50" dirty="0">
                <a:solidFill>
                  <a:schemeClr val="bg1"/>
                </a:solidFill>
              </a:endParaRPr>
            </a:p>
          </p:txBody>
        </p:sp>
        <p:sp>
          <p:nvSpPr>
            <p:cNvPr id="61" name="Rectangle 60"/>
            <p:cNvSpPr/>
            <p:nvPr/>
          </p:nvSpPr>
          <p:spPr bwMode="auto">
            <a:xfrm>
              <a:off x="587011" y="1087061"/>
              <a:ext cx="3526442" cy="577184"/>
            </a:xfrm>
            <a:prstGeom prst="rect">
              <a:avLst/>
            </a:prstGeom>
            <a:solidFill>
              <a:schemeClr val="accent2"/>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pc="-50" dirty="0" smtClean="0">
                  <a:solidFill>
                    <a:schemeClr val="bg1"/>
                  </a:solidFill>
                </a:rPr>
                <a:t>Your Data</a:t>
              </a:r>
              <a:endParaRPr lang="en-US" spc="-50" dirty="0">
                <a:solidFill>
                  <a:schemeClr val="bg1"/>
                </a:solidFill>
              </a:endParaRPr>
            </a:p>
          </p:txBody>
        </p:sp>
      </p:grpSp>
      <p:pic>
        <p:nvPicPr>
          <p:cNvPr id="59" name="Picture 5" descr="E:\RESOURCES\PPT Resources\RESOURCE DVD 35\Artwork_Imagery\Shapes\Arrows\Blue Gradient Collection\arrow 0 blue arrow double headed 1-6.png"/>
          <p:cNvPicPr>
            <a:picLocks noChangeAspect="1" noChangeArrowheads="1"/>
          </p:cNvPicPr>
          <p:nvPr/>
        </p:nvPicPr>
        <p:blipFill>
          <a:blip r:embed="rId4"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5167102" y="3821756"/>
            <a:ext cx="685629" cy="556543"/>
          </a:xfrm>
          <a:prstGeom prst="rect">
            <a:avLst/>
          </a:prstGeom>
          <a:noFill/>
        </p:spPr>
      </p:pic>
    </p:spTree>
    <p:extLst>
      <p:ext uri="{BB962C8B-B14F-4D97-AF65-F5344CB8AC3E}">
        <p14:creationId xmlns:p14="http://schemas.microsoft.com/office/powerpoint/2010/main" val="1314194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Three Main Components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pic>
        <p:nvPicPr>
          <p:cNvPr id="5" name="CS"/>
          <p:cNvPicPr>
            <a:picLocks noChangeAspect="1"/>
          </p:cNvPicPr>
          <p:nvPr/>
        </p:nvPicPr>
        <p:blipFill>
          <a:blip r:embed="rId4" cstate="print">
            <a:duotone>
              <a:prstClr val="black"/>
              <a:schemeClr val="bg2">
                <a:lumMod val="10000"/>
                <a:tint val="45000"/>
                <a:satMod val="400000"/>
              </a:schemeClr>
            </a:duotone>
            <a:extLst>
              <a:ext uri="{28A0092B-C50C-407E-A947-70E740481C1C}">
                <a14:useLocalDpi xmlns:a14="http://schemas.microsoft.com/office/drawing/2010/main" val="0"/>
              </a:ext>
            </a:extLst>
          </a:blip>
          <a:stretch>
            <a:fillRect/>
          </a:stretch>
        </p:blipFill>
        <p:spPr>
          <a:xfrm>
            <a:off x="3654464" y="2057400"/>
            <a:ext cx="1919831" cy="2061375"/>
          </a:xfrm>
          <a:prstGeom prst="rect">
            <a:avLst/>
          </a:prstGeom>
        </p:spPr>
      </p:pic>
      <p:sp>
        <p:nvSpPr>
          <p:cNvPr id="6" name="CS Text"/>
          <p:cNvSpPr txBox="1">
            <a:spLocks/>
          </p:cNvSpPr>
          <p:nvPr/>
        </p:nvSpPr>
        <p:spPr>
          <a:xfrm>
            <a:off x="3121621" y="4136972"/>
            <a:ext cx="3095134"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lang="en-US" sz="4400" dirty="0" smtClean="0">
                <a:solidFill>
                  <a:schemeClr val="tx1">
                    <a:alpha val="99000"/>
                  </a:schemeClr>
                </a:solidFill>
              </a:rPr>
              <a:t>Cloud services</a:t>
            </a:r>
            <a:endParaRPr lang="en-US" sz="4400" dirty="0">
              <a:solidFill>
                <a:schemeClr val="tx1">
                  <a:alpha val="99000"/>
                </a:schemeClr>
              </a:solidFill>
            </a:endParaRPr>
          </a:p>
        </p:txBody>
      </p:sp>
      <p:sp>
        <p:nvSpPr>
          <p:cNvPr id="7" name="Web Sites Text"/>
          <p:cNvSpPr txBox="1">
            <a:spLocks/>
          </p:cNvSpPr>
          <p:nvPr/>
        </p:nvSpPr>
        <p:spPr>
          <a:xfrm>
            <a:off x="6400800" y="4136972"/>
            <a:ext cx="2049805"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4400" dirty="0" smtClean="0">
                <a:solidFill>
                  <a:schemeClr val="tx1">
                    <a:alpha val="99000"/>
                  </a:schemeClr>
                </a:solidFill>
              </a:rPr>
              <a:t>Web sites </a:t>
            </a:r>
            <a:endParaRPr sz="4400" dirty="0">
              <a:solidFill>
                <a:schemeClr val="tx1">
                  <a:alpha val="99000"/>
                </a:schemeClr>
              </a:solidFill>
            </a:endParaRPr>
          </a:p>
        </p:txBody>
      </p:sp>
      <p:pic>
        <p:nvPicPr>
          <p:cNvPr id="8" name="Web Sites"/>
          <p:cNvPicPr>
            <a:picLocks noChangeAspect="1"/>
          </p:cNvPicPr>
          <p:nvPr/>
        </p:nvPicPr>
        <p:blipFill>
          <a:blip r:embed="rId5" cstate="print">
            <a:duotone>
              <a:prstClr val="black"/>
              <a:schemeClr val="bg2">
                <a:lumMod val="10000"/>
                <a:tint val="45000"/>
                <a:satMod val="400000"/>
              </a:schemeClr>
            </a:duotone>
            <a:extLst>
              <a:ext uri="{28A0092B-C50C-407E-A947-70E740481C1C}">
                <a14:useLocalDpi xmlns:a14="http://schemas.microsoft.com/office/drawing/2010/main" val="0"/>
              </a:ext>
            </a:extLst>
          </a:blip>
          <a:stretch>
            <a:fillRect/>
          </a:stretch>
        </p:blipFill>
        <p:spPr>
          <a:xfrm>
            <a:off x="6400800" y="2149996"/>
            <a:ext cx="1741240" cy="1869616"/>
          </a:xfrm>
          <a:prstGeom prst="rect">
            <a:avLst/>
          </a:prstGeom>
        </p:spPr>
      </p:pic>
      <p:sp>
        <p:nvSpPr>
          <p:cNvPr id="9" name="Virtual machines text"/>
          <p:cNvSpPr txBox="1">
            <a:spLocks/>
          </p:cNvSpPr>
          <p:nvPr/>
        </p:nvSpPr>
        <p:spPr>
          <a:xfrm>
            <a:off x="555635" y="4118775"/>
            <a:ext cx="2873365" cy="12187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4400" dirty="0" smtClean="0">
                <a:solidFill>
                  <a:schemeClr val="tx1">
                    <a:alpha val="99000"/>
                  </a:schemeClr>
                </a:solidFill>
              </a:rPr>
              <a:t>Virtual machines</a:t>
            </a:r>
            <a:endParaRPr sz="4400" dirty="0">
              <a:solidFill>
                <a:schemeClr val="tx1">
                  <a:alpha val="99000"/>
                </a:schemeClr>
              </a:solidFill>
            </a:endParaRPr>
          </a:p>
        </p:txBody>
      </p:sp>
      <p:pic>
        <p:nvPicPr>
          <p:cNvPr id="10" name="Virtual machines"/>
          <p:cNvPicPr>
            <a:picLocks noChangeAspect="1"/>
          </p:cNvPicPr>
          <p:nvPr/>
        </p:nvPicPr>
        <p:blipFill>
          <a:blip r:embed="rId6" cstate="print">
            <a:duotone>
              <a:prstClr val="black"/>
              <a:schemeClr val="tx1">
                <a:lumMod val="50000"/>
                <a:tint val="45000"/>
                <a:satMod val="400000"/>
              </a:schemeClr>
            </a:duotone>
            <a:extLst>
              <a:ext uri="{28A0092B-C50C-407E-A947-70E740481C1C}">
                <a14:useLocalDpi xmlns:a14="http://schemas.microsoft.com/office/drawing/2010/main" val="0"/>
              </a:ext>
            </a:extLst>
          </a:blip>
          <a:stretch>
            <a:fillRect/>
          </a:stretch>
        </p:blipFill>
        <p:spPr>
          <a:xfrm>
            <a:off x="982758" y="2145058"/>
            <a:ext cx="1741240" cy="1869616"/>
          </a:xfrm>
          <a:prstGeom prst="rect">
            <a:avLst/>
          </a:prstGeom>
        </p:spPr>
      </p:pic>
    </p:spTree>
    <p:extLst>
      <p:ext uri="{BB962C8B-B14F-4D97-AF65-F5344CB8AC3E}">
        <p14:creationId xmlns:p14="http://schemas.microsoft.com/office/powerpoint/2010/main" val="488953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Virtual Machines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14" name="Title 1"/>
          <p:cNvSpPr txBox="1">
            <a:spLocks/>
          </p:cNvSpPr>
          <p:nvPr/>
        </p:nvSpPr>
        <p:spPr>
          <a:xfrm>
            <a:off x="4039979" y="2591969"/>
            <a:ext cx="6369515"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dirty="0" smtClean="0">
                <a:solidFill>
                  <a:schemeClr val="tx1">
                    <a:alpha val="99000"/>
                  </a:schemeClr>
                </a:solidFill>
              </a:rPr>
              <a:t>Virtual Machines</a:t>
            </a:r>
            <a:endParaRPr dirty="0">
              <a:solidFill>
                <a:schemeClr val="tx1">
                  <a:alpha val="99000"/>
                </a:schemeClr>
              </a:solidFill>
            </a:endParaRPr>
          </a:p>
        </p:txBody>
      </p:sp>
      <p:sp>
        <p:nvSpPr>
          <p:cNvPr id="15" name="Content Placeholder 2"/>
          <p:cNvSpPr txBox="1">
            <a:spLocks/>
          </p:cNvSpPr>
          <p:nvPr/>
        </p:nvSpPr>
        <p:spPr>
          <a:xfrm>
            <a:off x="4066595" y="3393884"/>
            <a:ext cx="6380162" cy="12557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Font typeface="Arial" pitchFamily="34" charset="0"/>
              <a:buNone/>
            </a:pPr>
            <a:r>
              <a:rPr lang="en-US" sz="2400" smtClean="0"/>
              <a:t>Windows Server and Linux</a:t>
            </a:r>
          </a:p>
          <a:p>
            <a:pPr marL="3175" indent="0">
              <a:buFont typeface="Arial" pitchFamily="34" charset="0"/>
              <a:buNone/>
            </a:pPr>
            <a:r>
              <a:rPr lang="en-US" sz="2400" smtClean="0"/>
              <a:t>Flexible Workload Support</a:t>
            </a:r>
          </a:p>
          <a:p>
            <a:pPr marL="3175" indent="0">
              <a:buFont typeface="Arial" pitchFamily="34" charset="0"/>
              <a:buNone/>
            </a:pPr>
            <a:r>
              <a:rPr lang="en-US" sz="2400" smtClean="0"/>
              <a:t>Virtual Private Networking</a:t>
            </a:r>
            <a:endParaRPr lang="en-US" sz="2400" dirty="0" smtClean="0"/>
          </a:p>
        </p:txBody>
      </p:sp>
      <p:pic>
        <p:nvPicPr>
          <p:cNvPr id="16" name="Picture 15"/>
          <p:cNvPicPr>
            <a:picLocks noChangeAspect="1"/>
          </p:cNvPicPr>
          <p:nvPr/>
        </p:nvPicPr>
        <p:blipFill>
          <a:blip r:embed="rId4">
            <a:duotone>
              <a:prstClr val="black"/>
              <a:schemeClr val="tx1">
                <a:lumMod val="5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000" y="2286000"/>
            <a:ext cx="2781081" cy="2781081"/>
          </a:xfrm>
          <a:prstGeom prst="rect">
            <a:avLst/>
          </a:prstGeom>
        </p:spPr>
      </p:pic>
    </p:spTree>
    <p:extLst>
      <p:ext uri="{BB962C8B-B14F-4D97-AF65-F5344CB8AC3E}">
        <p14:creationId xmlns:p14="http://schemas.microsoft.com/office/powerpoint/2010/main" val="288750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250"/>
                                        <p:tgtEl>
                                          <p:spTgt spid="1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250"/>
                                        <p:tgtEl>
                                          <p:spTgt spid="15">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25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3"/>
          <p:cNvSpPr txBox="1">
            <a:spLocks/>
          </p:cNvSpPr>
          <p:nvPr/>
        </p:nvSpPr>
        <p:spPr>
          <a:xfrm>
            <a:off x="956915" y="3152467"/>
            <a:ext cx="7260624" cy="685701"/>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r>
              <a:rPr sz="4951" dirty="0">
                <a:solidFill>
                  <a:schemeClr val="tx1">
                    <a:alpha val="99000"/>
                  </a:schemeClr>
                </a:solidFill>
              </a:rPr>
              <a:t>Virtual machine portability</a:t>
            </a:r>
          </a:p>
        </p:txBody>
      </p:sp>
    </p:spTree>
    <p:extLst>
      <p:ext uri="{BB962C8B-B14F-4D97-AF65-F5344CB8AC3E}">
        <p14:creationId xmlns:p14="http://schemas.microsoft.com/office/powerpoint/2010/main" val="412288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4427000" y="1733040"/>
            <a:ext cx="2204127" cy="1096955"/>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4" name="Rounded Rectangle 3"/>
          <p:cNvSpPr/>
          <p:nvPr/>
        </p:nvSpPr>
        <p:spPr bwMode="auto">
          <a:xfrm>
            <a:off x="2914519" y="1632414"/>
            <a:ext cx="2278189" cy="1254114"/>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8" name="Rounded Rectangle 7"/>
          <p:cNvSpPr/>
          <p:nvPr/>
        </p:nvSpPr>
        <p:spPr bwMode="auto">
          <a:xfrm>
            <a:off x="3305649" y="1433136"/>
            <a:ext cx="2559923" cy="1683138"/>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9" name="Rounded Rectangle 8"/>
          <p:cNvSpPr/>
          <p:nvPr/>
        </p:nvSpPr>
        <p:spPr bwMode="auto">
          <a:xfrm>
            <a:off x="2642647" y="2101475"/>
            <a:ext cx="2036713" cy="909151"/>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11" name="Rounded Rectangle 10"/>
          <p:cNvSpPr/>
          <p:nvPr/>
        </p:nvSpPr>
        <p:spPr bwMode="auto">
          <a:xfrm>
            <a:off x="4926807" y="1589694"/>
            <a:ext cx="1350450" cy="675690"/>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23" name="Rounded Rectangle 22"/>
          <p:cNvSpPr/>
          <p:nvPr/>
        </p:nvSpPr>
        <p:spPr bwMode="auto">
          <a:xfrm>
            <a:off x="3020688" y="4617213"/>
            <a:ext cx="3084873" cy="1586326"/>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6" name="Group 5"/>
          <p:cNvGrpSpPr/>
          <p:nvPr/>
        </p:nvGrpSpPr>
        <p:grpSpPr>
          <a:xfrm>
            <a:off x="4908158" y="4730833"/>
            <a:ext cx="542332" cy="467527"/>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4" name="Oval 13"/>
          <p:cNvSpPr/>
          <p:nvPr/>
        </p:nvSpPr>
        <p:spPr bwMode="auto">
          <a:xfrm>
            <a:off x="3975516" y="1517202"/>
            <a:ext cx="81664" cy="81664"/>
          </a:xfrm>
          <a:prstGeom prst="ellipse">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16" name="TextBox 15"/>
          <p:cNvSpPr txBox="1"/>
          <p:nvPr/>
        </p:nvSpPr>
        <p:spPr>
          <a:xfrm>
            <a:off x="3483011" y="1179200"/>
            <a:ext cx="2129289" cy="166199"/>
          </a:xfrm>
          <a:prstGeom prst="rect">
            <a:avLst/>
          </a:prstGeom>
          <a:noFill/>
        </p:spPr>
        <p:txBody>
          <a:bodyPr wrap="square" lIns="0" tIns="0" rIns="0" bIns="0" rtlCol="0">
            <a:spAutoFit/>
          </a:bodyPr>
          <a:lstStyle/>
          <a:p>
            <a:pPr algn="ctr" defTabSz="914484">
              <a:lnSpc>
                <a:spcPct val="80000"/>
              </a:lnSpc>
              <a:spcBef>
                <a:spcPct val="20000"/>
              </a:spcBef>
              <a:buSzPct val="80000"/>
            </a:pPr>
            <a:r>
              <a:rPr lang="en-US" sz="1350" dirty="0">
                <a:solidFill>
                  <a:schemeClr val="tx1">
                    <a:alpha val="99000"/>
                  </a:schemeClr>
                </a:solidFill>
              </a:rPr>
              <a:t>Windows Azure</a:t>
            </a:r>
          </a:p>
        </p:txBody>
      </p:sp>
      <p:sp>
        <p:nvSpPr>
          <p:cNvPr id="18" name="TextBox 17"/>
          <p:cNvSpPr txBox="1"/>
          <p:nvPr/>
        </p:nvSpPr>
        <p:spPr>
          <a:xfrm>
            <a:off x="652990" y="5165345"/>
            <a:ext cx="2129289" cy="166199"/>
          </a:xfrm>
          <a:prstGeom prst="rect">
            <a:avLst/>
          </a:prstGeom>
          <a:noFill/>
        </p:spPr>
        <p:txBody>
          <a:bodyPr wrap="square" lIns="0" tIns="0" rIns="0" bIns="0" rtlCol="0">
            <a:spAutoFit/>
          </a:bodyPr>
          <a:lstStyle/>
          <a:p>
            <a:pPr algn="r" defTabSz="914484">
              <a:lnSpc>
                <a:spcPct val="80000"/>
              </a:lnSpc>
              <a:spcBef>
                <a:spcPct val="20000"/>
              </a:spcBef>
              <a:buSzPct val="80000"/>
            </a:pPr>
            <a:r>
              <a:rPr lang="en-US" sz="1350" dirty="0">
                <a:solidFill>
                  <a:schemeClr val="tx1">
                    <a:alpha val="99000"/>
                  </a:schemeClr>
                </a:solidFill>
              </a:rPr>
              <a:t>Your Data Center</a:t>
            </a:r>
          </a:p>
        </p:txBody>
      </p:sp>
      <p:grpSp>
        <p:nvGrpSpPr>
          <p:cNvPr id="26" name="Group 25"/>
          <p:cNvGrpSpPr/>
          <p:nvPr/>
        </p:nvGrpSpPr>
        <p:grpSpPr>
          <a:xfrm>
            <a:off x="4405923" y="4730833"/>
            <a:ext cx="542332" cy="467527"/>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3903688" y="4730833"/>
            <a:ext cx="542332" cy="467527"/>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5" name="Group 34"/>
          <p:cNvGrpSpPr/>
          <p:nvPr/>
        </p:nvGrpSpPr>
        <p:grpSpPr>
          <a:xfrm>
            <a:off x="4669301" y="2155401"/>
            <a:ext cx="542332" cy="467527"/>
            <a:chOff x="328301" y="3881331"/>
            <a:chExt cx="722921" cy="623207"/>
          </a:xfrm>
        </p:grpSpPr>
        <p:sp>
          <p:nvSpPr>
            <p:cNvPr id="36" name="Hexagon 35"/>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8" name="Group 37"/>
          <p:cNvGrpSpPr/>
          <p:nvPr/>
        </p:nvGrpSpPr>
        <p:grpSpPr>
          <a:xfrm>
            <a:off x="4154817" y="2155401"/>
            <a:ext cx="542332" cy="467527"/>
            <a:chOff x="328301" y="3881331"/>
            <a:chExt cx="722921" cy="623207"/>
          </a:xfrm>
        </p:grpSpPr>
        <p:sp>
          <p:nvSpPr>
            <p:cNvPr id="39" name="Hexagon 38"/>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4" name="Group 53"/>
          <p:cNvGrpSpPr/>
          <p:nvPr/>
        </p:nvGrpSpPr>
        <p:grpSpPr>
          <a:xfrm>
            <a:off x="3465947" y="5303193"/>
            <a:ext cx="2211914" cy="648912"/>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oundRect">
                <a:avLst/>
              </a:prstGeom>
              <a:ln>
                <a:solidFill>
                  <a:schemeClr val="bg2">
                    <a:lumMod val="75000"/>
                  </a:schemeClr>
                </a:solidFill>
              </a:ln>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oundRect">
                <a:avLst/>
              </a:prstGeom>
              <a:ln>
                <a:solidFill>
                  <a:schemeClr val="bg2">
                    <a:lumMod val="75000"/>
                  </a:schemeClr>
                </a:solidFill>
              </a:ln>
            </p:spPr>
          </p:pic>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oundRect">
                <a:avLst/>
              </a:prstGeom>
              <a:ln>
                <a:solidFill>
                  <a:schemeClr val="bg2">
                    <a:lumMod val="75000"/>
                  </a:schemeClr>
                </a:solidFill>
              </a:ln>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oundRect">
                <a:avLst/>
              </a:prstGeom>
              <a:ln>
                <a:solidFill>
                  <a:schemeClr val="bg2">
                    <a:lumMod val="75000"/>
                  </a:schemeClr>
                </a:solidFill>
              </a:ln>
            </p:spPr>
          </p:pic>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oundRect">
                <a:avLst/>
              </a:prstGeom>
              <a:ln>
                <a:solidFill>
                  <a:schemeClr val="bg2">
                    <a:lumMod val="75000"/>
                  </a:schemeClr>
                </a:solidFill>
              </a:ln>
            </p:spPr>
          </p:pic>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oundRect">
                <a:avLst/>
              </a:prstGeom>
              <a:ln>
                <a:solidFill>
                  <a:schemeClr val="bg2">
                    <a:lumMod val="75000"/>
                  </a:schemeClr>
                </a:solidFill>
              </a:ln>
            </p:spPr>
          </p:pic>
        </p:grpSp>
      </p:grpSp>
      <p:grpSp>
        <p:nvGrpSpPr>
          <p:cNvPr id="32" name="Group 31"/>
          <p:cNvGrpSpPr/>
          <p:nvPr/>
        </p:nvGrpSpPr>
        <p:grpSpPr>
          <a:xfrm>
            <a:off x="4408050" y="1712649"/>
            <a:ext cx="542332" cy="467527"/>
            <a:chOff x="328301" y="3881331"/>
            <a:chExt cx="722921" cy="623207"/>
          </a:xfrm>
        </p:grpSpPr>
        <p:sp>
          <p:nvSpPr>
            <p:cNvPr id="33" name="Hexagon 32"/>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5" name="Group 64"/>
          <p:cNvGrpSpPr/>
          <p:nvPr/>
        </p:nvGrpSpPr>
        <p:grpSpPr>
          <a:xfrm>
            <a:off x="3894702" y="1715052"/>
            <a:ext cx="542332" cy="467527"/>
            <a:chOff x="328301" y="3881331"/>
            <a:chExt cx="722921" cy="623207"/>
          </a:xfrm>
        </p:grpSpPr>
        <p:sp>
          <p:nvSpPr>
            <p:cNvPr id="66" name="Hexagon 65"/>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8" name="Group 67"/>
          <p:cNvGrpSpPr/>
          <p:nvPr/>
        </p:nvGrpSpPr>
        <p:grpSpPr>
          <a:xfrm>
            <a:off x="3636477" y="2147431"/>
            <a:ext cx="542332" cy="467527"/>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Tree>
    <p:extLst>
      <p:ext uri="{BB962C8B-B14F-4D97-AF65-F5344CB8AC3E}">
        <p14:creationId xmlns:p14="http://schemas.microsoft.com/office/powerpoint/2010/main" val="158429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anim calcmode="lin" valueType="num">
                                      <p:cBhvr>
                                        <p:cTn id="13" dur="1500" fill="hold"/>
                                        <p:tgtEl>
                                          <p:spTgt spid="11"/>
                                        </p:tgtEl>
                                        <p:attrNameLst>
                                          <p:attrName>ppt_x</p:attrName>
                                        </p:attrNameLst>
                                      </p:cBhvr>
                                      <p:tavLst>
                                        <p:tav tm="0">
                                          <p:val>
                                            <p:strVal val="#ppt_x"/>
                                          </p:val>
                                        </p:tav>
                                        <p:tav tm="100000">
                                          <p:val>
                                            <p:strVal val="#ppt_x"/>
                                          </p:val>
                                        </p:tav>
                                      </p:tavLst>
                                    </p:anim>
                                    <p:anim calcmode="lin" valueType="num">
                                      <p:cBhvr>
                                        <p:cTn id="14" dur="1500" fill="hold"/>
                                        <p:tgtEl>
                                          <p:spTgt spid="1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500"/>
                                        <p:tgtEl>
                                          <p:spTgt spid="9"/>
                                        </p:tgtEl>
                                      </p:cBhvr>
                                    </p:animEffect>
                                    <p:anim calcmode="lin" valueType="num">
                                      <p:cBhvr>
                                        <p:cTn id="21" dur="1500" fill="hold"/>
                                        <p:tgtEl>
                                          <p:spTgt spid="9"/>
                                        </p:tgtEl>
                                        <p:attrNameLst>
                                          <p:attrName>ppt_x</p:attrName>
                                        </p:attrNameLst>
                                      </p:cBhvr>
                                      <p:tavLst>
                                        <p:tav tm="0">
                                          <p:val>
                                            <p:strVal val="#ppt_x"/>
                                          </p:val>
                                        </p:tav>
                                        <p:tav tm="100000">
                                          <p:val>
                                            <p:strVal val="#ppt_x"/>
                                          </p:val>
                                        </p:tav>
                                      </p:tavLst>
                                    </p:anim>
                                    <p:anim calcmode="lin" valueType="num">
                                      <p:cBhvr>
                                        <p:cTn id="22" dur="1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1000"/>
                                        <p:tgtEl>
                                          <p:spTgt spid="71"/>
                                        </p:tgtEl>
                                      </p:cBhvr>
                                    </p:animEffect>
                                    <p:anim calcmode="lin" valueType="num">
                                      <p:cBhvr>
                                        <p:cTn id="26" dur="1000" fill="hold"/>
                                        <p:tgtEl>
                                          <p:spTgt spid="71"/>
                                        </p:tgtEl>
                                        <p:attrNameLst>
                                          <p:attrName>ppt_x</p:attrName>
                                        </p:attrNameLst>
                                      </p:cBhvr>
                                      <p:tavLst>
                                        <p:tav tm="0">
                                          <p:val>
                                            <p:strVal val="#ppt_x"/>
                                          </p:val>
                                        </p:tav>
                                        <p:tav tm="100000">
                                          <p:val>
                                            <p:strVal val="#ppt_x"/>
                                          </p:val>
                                        </p:tav>
                                      </p:tavLst>
                                    </p:anim>
                                    <p:anim calcmode="lin" valueType="num">
                                      <p:cBhvr>
                                        <p:cTn id="27" dur="1000" fill="hold"/>
                                        <p:tgtEl>
                                          <p:spTgt spid="7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par>
                                <p:cTn id="31" presetID="22" presetClass="entr" presetSubtype="1" fill="hold" grpId="0" nodeType="withEffect">
                                  <p:stCondLst>
                                    <p:cond delay="30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par>
                          <p:cTn id="43" fill="hold">
                            <p:stCondLst>
                              <p:cond delay="2100"/>
                            </p:stCondLst>
                            <p:childTnLst>
                              <p:par>
                                <p:cTn id="44" presetID="10" presetClass="entr" presetSubtype="0"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10" presetClass="entr" presetSubtype="0" fill="hold" nodeType="withEffect">
                                  <p:stCondLst>
                                    <p:cond delay="1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20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30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par>
                                <p:cTn id="56" presetID="10" presetClass="entr" presetSubtype="0" fill="hold" nodeType="withEffect">
                                  <p:stCondLst>
                                    <p:cond delay="40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nodeType="withEffect">
                                  <p:stCondLst>
                                    <p:cond delay="1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nodeType="withEffect">
                                  <p:stCondLst>
                                    <p:cond delay="20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64" presetClass="path" presetSubtype="0" accel="50000" decel="50000" fill="hold" nodeType="clickEffect">
                                  <p:stCondLst>
                                    <p:cond delay="0"/>
                                  </p:stCondLst>
                                  <p:childTnLst>
                                    <p:animMotion origin="layout" path="M 2.14872E-7 -4.8623E-6 L 0.00091 -0.5869 " pathEditMode="relative" rAng="0" ptsTypes="AA">
                                      <p:cBhvr>
                                        <p:cTn id="72" dur="2000" fill="hold"/>
                                        <p:tgtEl>
                                          <p:spTgt spid="6"/>
                                        </p:tgtEl>
                                        <p:attrNameLst>
                                          <p:attrName>ppt_x</p:attrName>
                                          <p:attrName>ppt_y</p:attrName>
                                        </p:attrNameLst>
                                      </p:cBhvr>
                                      <p:rCtr x="39" y="-29345"/>
                                    </p:animMotion>
                                  </p:childTnLst>
                                </p:cTn>
                              </p:par>
                            </p:childTnLst>
                          </p:cTn>
                        </p:par>
                      </p:childTnLst>
                    </p:cTn>
                  </p:par>
                  <p:par>
                    <p:cTn id="73" fill="hold">
                      <p:stCondLst>
                        <p:cond delay="indefinite"/>
                      </p:stCondLst>
                      <p:childTnLst>
                        <p:par>
                          <p:cTn id="74" fill="hold">
                            <p:stCondLst>
                              <p:cond delay="0"/>
                            </p:stCondLst>
                            <p:childTnLst>
                              <p:par>
                                <p:cTn id="75" presetID="64" presetClass="path" presetSubtype="0" accel="50000" decel="50000" fill="hold" nodeType="clickEffect">
                                  <p:stCondLst>
                                    <p:cond delay="0"/>
                                  </p:stCondLst>
                                  <p:childTnLst>
                                    <p:animMotion origin="layout" path="M 8.24326E-7 2.27494E-6 L -0.0267 0.50196 " pathEditMode="relative" rAng="0" ptsTypes="AA">
                                      <p:cBhvr>
                                        <p:cTn id="76" dur="2000" fill="hold"/>
                                        <p:tgtEl>
                                          <p:spTgt spid="68"/>
                                        </p:tgtEl>
                                        <p:attrNameLst>
                                          <p:attrName>ppt_x</p:attrName>
                                          <p:attrName>ppt_y</p:attrName>
                                        </p:attrNameLst>
                                      </p:cBhvr>
                                      <p:rCtr x="-1341" y="250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animBg="1"/>
      <p:bldP spid="8" grpId="0" animBg="1"/>
      <p:bldP spid="9" grpId="0" animBg="1"/>
      <p:bldP spid="11" grpId="0" animBg="1"/>
      <p:bldP spid="23" grpId="0" animBg="1"/>
      <p:bldP spid="14" grpId="0" animBg="1"/>
      <p:bldP spid="16"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4427000" y="1733040"/>
            <a:ext cx="2204127" cy="1096955"/>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4" name="Rounded Rectangle 3"/>
          <p:cNvSpPr/>
          <p:nvPr/>
        </p:nvSpPr>
        <p:spPr bwMode="auto">
          <a:xfrm>
            <a:off x="2914519" y="1632414"/>
            <a:ext cx="2278189" cy="1254114"/>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8" name="Rounded Rectangle 7"/>
          <p:cNvSpPr/>
          <p:nvPr/>
        </p:nvSpPr>
        <p:spPr bwMode="auto">
          <a:xfrm>
            <a:off x="3305649" y="1433136"/>
            <a:ext cx="2559923" cy="1683138"/>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9" name="Rounded Rectangle 8"/>
          <p:cNvSpPr/>
          <p:nvPr/>
        </p:nvSpPr>
        <p:spPr bwMode="auto">
          <a:xfrm>
            <a:off x="2642647" y="2101475"/>
            <a:ext cx="2036713" cy="909151"/>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11" name="Rounded Rectangle 10"/>
          <p:cNvSpPr/>
          <p:nvPr/>
        </p:nvSpPr>
        <p:spPr bwMode="auto">
          <a:xfrm>
            <a:off x="4926807" y="1589694"/>
            <a:ext cx="1350450" cy="675690"/>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23" name="Rounded Rectangle 22"/>
          <p:cNvSpPr/>
          <p:nvPr/>
        </p:nvSpPr>
        <p:spPr bwMode="auto">
          <a:xfrm>
            <a:off x="3020688" y="4617213"/>
            <a:ext cx="3084873" cy="1586326"/>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6" name="Group 5"/>
          <p:cNvGrpSpPr/>
          <p:nvPr/>
        </p:nvGrpSpPr>
        <p:grpSpPr>
          <a:xfrm>
            <a:off x="3400105" y="4730833"/>
            <a:ext cx="542332" cy="467527"/>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4" name="Oval 13"/>
          <p:cNvSpPr/>
          <p:nvPr/>
        </p:nvSpPr>
        <p:spPr bwMode="auto">
          <a:xfrm>
            <a:off x="3975516" y="1517202"/>
            <a:ext cx="81664" cy="81664"/>
          </a:xfrm>
          <a:prstGeom prst="ellipse">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16" name="TextBox 15"/>
          <p:cNvSpPr txBox="1"/>
          <p:nvPr/>
        </p:nvSpPr>
        <p:spPr>
          <a:xfrm>
            <a:off x="3483011" y="1179200"/>
            <a:ext cx="2129289" cy="166199"/>
          </a:xfrm>
          <a:prstGeom prst="rect">
            <a:avLst/>
          </a:prstGeom>
          <a:noFill/>
        </p:spPr>
        <p:txBody>
          <a:bodyPr wrap="square" lIns="0" tIns="0" rIns="0" bIns="0" rtlCol="0">
            <a:spAutoFit/>
          </a:bodyPr>
          <a:lstStyle/>
          <a:p>
            <a:pPr algn="ctr" defTabSz="914484">
              <a:lnSpc>
                <a:spcPct val="80000"/>
              </a:lnSpc>
              <a:spcBef>
                <a:spcPct val="20000"/>
              </a:spcBef>
              <a:buSzPct val="80000"/>
            </a:pPr>
            <a:r>
              <a:rPr lang="en-US" sz="1350" dirty="0">
                <a:solidFill>
                  <a:schemeClr val="tx1">
                    <a:alpha val="99000"/>
                  </a:schemeClr>
                </a:solidFill>
              </a:rPr>
              <a:t>Windows Azure</a:t>
            </a:r>
          </a:p>
        </p:txBody>
      </p:sp>
      <p:sp>
        <p:nvSpPr>
          <p:cNvPr id="18" name="TextBox 17"/>
          <p:cNvSpPr txBox="1"/>
          <p:nvPr/>
        </p:nvSpPr>
        <p:spPr>
          <a:xfrm>
            <a:off x="652990" y="5165345"/>
            <a:ext cx="2129289" cy="166199"/>
          </a:xfrm>
          <a:prstGeom prst="rect">
            <a:avLst/>
          </a:prstGeom>
          <a:noFill/>
        </p:spPr>
        <p:txBody>
          <a:bodyPr wrap="square" lIns="0" tIns="0" rIns="0" bIns="0" rtlCol="0">
            <a:spAutoFit/>
          </a:bodyPr>
          <a:lstStyle/>
          <a:p>
            <a:pPr algn="r" defTabSz="914484">
              <a:lnSpc>
                <a:spcPct val="80000"/>
              </a:lnSpc>
              <a:spcBef>
                <a:spcPct val="20000"/>
              </a:spcBef>
              <a:buSzPct val="80000"/>
            </a:pPr>
            <a:r>
              <a:rPr lang="en-US" sz="1350" dirty="0">
                <a:solidFill>
                  <a:schemeClr val="tx1">
                    <a:alpha val="99000"/>
                  </a:schemeClr>
                </a:solidFill>
              </a:rPr>
              <a:t>Your Data Center</a:t>
            </a:r>
          </a:p>
        </p:txBody>
      </p:sp>
      <p:grpSp>
        <p:nvGrpSpPr>
          <p:cNvPr id="26" name="Group 25"/>
          <p:cNvGrpSpPr/>
          <p:nvPr/>
        </p:nvGrpSpPr>
        <p:grpSpPr>
          <a:xfrm>
            <a:off x="4405923" y="4730833"/>
            <a:ext cx="542332" cy="467527"/>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3903688" y="4730833"/>
            <a:ext cx="542332" cy="467527"/>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5" name="Group 34"/>
          <p:cNvGrpSpPr/>
          <p:nvPr/>
        </p:nvGrpSpPr>
        <p:grpSpPr>
          <a:xfrm>
            <a:off x="4669301" y="2155401"/>
            <a:ext cx="542332" cy="467527"/>
            <a:chOff x="328301" y="3881331"/>
            <a:chExt cx="722921" cy="623207"/>
          </a:xfrm>
        </p:grpSpPr>
        <p:sp>
          <p:nvSpPr>
            <p:cNvPr id="36" name="Hexagon 35"/>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8" name="Group 37"/>
          <p:cNvGrpSpPr/>
          <p:nvPr/>
        </p:nvGrpSpPr>
        <p:grpSpPr>
          <a:xfrm>
            <a:off x="4154817" y="2155401"/>
            <a:ext cx="542332" cy="467527"/>
            <a:chOff x="328301" y="3881331"/>
            <a:chExt cx="722921" cy="623207"/>
          </a:xfrm>
        </p:grpSpPr>
        <p:sp>
          <p:nvSpPr>
            <p:cNvPr id="39" name="Hexagon 38"/>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4" name="Group 53"/>
          <p:cNvGrpSpPr/>
          <p:nvPr/>
        </p:nvGrpSpPr>
        <p:grpSpPr>
          <a:xfrm>
            <a:off x="3465947" y="5303193"/>
            <a:ext cx="2211914" cy="648912"/>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oundRect">
                <a:avLst/>
              </a:prstGeom>
              <a:ln>
                <a:solidFill>
                  <a:schemeClr val="bg2">
                    <a:lumMod val="75000"/>
                  </a:schemeClr>
                </a:solidFill>
              </a:ln>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oundRect">
                <a:avLst/>
              </a:prstGeom>
              <a:ln>
                <a:solidFill>
                  <a:schemeClr val="bg2">
                    <a:lumMod val="75000"/>
                  </a:schemeClr>
                </a:solidFill>
              </a:ln>
            </p:spPr>
          </p:pic>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oundRect">
                <a:avLst/>
              </a:prstGeom>
              <a:ln>
                <a:solidFill>
                  <a:schemeClr val="bg2">
                    <a:lumMod val="75000"/>
                  </a:schemeClr>
                </a:solidFill>
              </a:ln>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oundRect">
                <a:avLst/>
              </a:prstGeom>
              <a:ln>
                <a:solidFill>
                  <a:schemeClr val="bg2">
                    <a:lumMod val="75000"/>
                  </a:schemeClr>
                </a:solidFill>
              </a:ln>
            </p:spPr>
          </p:pic>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oundRect">
                <a:avLst/>
              </a:prstGeom>
              <a:ln>
                <a:solidFill>
                  <a:schemeClr val="bg2">
                    <a:lumMod val="75000"/>
                  </a:schemeClr>
                </a:solidFill>
              </a:ln>
            </p:spPr>
          </p:pic>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oundRect">
                <a:avLst/>
              </a:prstGeom>
              <a:ln>
                <a:solidFill>
                  <a:schemeClr val="bg2">
                    <a:lumMod val="75000"/>
                  </a:schemeClr>
                </a:solidFill>
              </a:ln>
            </p:spPr>
          </p:pic>
        </p:grpSp>
      </p:grpSp>
      <p:grpSp>
        <p:nvGrpSpPr>
          <p:cNvPr id="32" name="Group 31"/>
          <p:cNvGrpSpPr/>
          <p:nvPr/>
        </p:nvGrpSpPr>
        <p:grpSpPr>
          <a:xfrm>
            <a:off x="4408050" y="1712649"/>
            <a:ext cx="542332" cy="467527"/>
            <a:chOff x="328301" y="3881331"/>
            <a:chExt cx="722921" cy="623207"/>
          </a:xfrm>
        </p:grpSpPr>
        <p:sp>
          <p:nvSpPr>
            <p:cNvPr id="33" name="Hexagon 32"/>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5" name="Group 64"/>
          <p:cNvGrpSpPr/>
          <p:nvPr/>
        </p:nvGrpSpPr>
        <p:grpSpPr>
          <a:xfrm>
            <a:off x="3894702" y="1715052"/>
            <a:ext cx="542332" cy="467527"/>
            <a:chOff x="328301" y="3881331"/>
            <a:chExt cx="722921" cy="623207"/>
          </a:xfrm>
        </p:grpSpPr>
        <p:sp>
          <p:nvSpPr>
            <p:cNvPr id="66" name="Hexagon 65"/>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8" name="Group 67"/>
          <p:cNvGrpSpPr/>
          <p:nvPr/>
        </p:nvGrpSpPr>
        <p:grpSpPr>
          <a:xfrm>
            <a:off x="4921542" y="1703863"/>
            <a:ext cx="542332" cy="467527"/>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Tree>
    <p:extLst>
      <p:ext uri="{BB962C8B-B14F-4D97-AF65-F5344CB8AC3E}">
        <p14:creationId xmlns:p14="http://schemas.microsoft.com/office/powerpoint/2010/main" val="302479131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0 0 L -0.25 0 E" pathEditMode="relative" ptsTypes="">
                                      <p:cBhvr>
                                        <p:cTn id="6" dur="2000" fill="hold"/>
                                        <p:tgtEl>
                                          <p:spTgt spid="71"/>
                                        </p:tgtEl>
                                        <p:attrNameLst>
                                          <p:attrName>ppt_x</p:attrName>
                                          <p:attrName>ppt_y</p:attrName>
                                        </p:attrNameLst>
                                      </p:cBhvr>
                                    </p:animMotion>
                                  </p:childTnLst>
                                </p:cTn>
                              </p:par>
                              <p:par>
                                <p:cTn id="7" presetID="35" presetClass="path" presetSubtype="0" accel="50000" decel="50000" fill="hold" grpId="0" nodeType="withEffect">
                                  <p:stCondLst>
                                    <p:cond delay="200"/>
                                  </p:stCondLst>
                                  <p:childTnLst>
                                    <p:animMotion origin="layout" path="M 0 0 L -0.25 0 E" pathEditMode="relative" ptsTypes="">
                                      <p:cBhvr>
                                        <p:cTn id="8" dur="2000" fill="hold"/>
                                        <p:tgtEl>
                                          <p:spTgt spid="4"/>
                                        </p:tgtEl>
                                        <p:attrNameLst>
                                          <p:attrName>ppt_x</p:attrName>
                                          <p:attrName>ppt_y</p:attrName>
                                        </p:attrNameLst>
                                      </p:cBhvr>
                                    </p:animMotion>
                                  </p:childTnLst>
                                </p:cTn>
                              </p:par>
                              <p:par>
                                <p:cTn id="9" presetID="35" presetClass="path" presetSubtype="0" accel="50000" decel="50000" fill="hold" grpId="0" nodeType="withEffect">
                                  <p:stCondLst>
                                    <p:cond delay="100"/>
                                  </p:stCondLst>
                                  <p:childTnLst>
                                    <p:animMotion origin="layout" path="M 0 0 L -0.25 0 E" pathEditMode="relative" ptsTypes="">
                                      <p:cBhvr>
                                        <p:cTn id="10" dur="2000" fill="hold"/>
                                        <p:tgtEl>
                                          <p:spTgt spid="8"/>
                                        </p:tgtEl>
                                        <p:attrNameLst>
                                          <p:attrName>ppt_x</p:attrName>
                                          <p:attrName>ppt_y</p:attrName>
                                        </p:attrNameLst>
                                      </p:cBhvr>
                                    </p:animMotion>
                                  </p:childTnLst>
                                </p:cTn>
                              </p:par>
                              <p:par>
                                <p:cTn id="11" presetID="35" presetClass="path" presetSubtype="0" accel="50000" decel="50000" fill="hold" grpId="0" nodeType="withEffect">
                                  <p:stCondLst>
                                    <p:cond delay="250"/>
                                  </p:stCondLst>
                                  <p:childTnLst>
                                    <p:animMotion origin="layout" path="M 0 0 L -0.25 0 E" pathEditMode="relative" ptsTypes="">
                                      <p:cBhvr>
                                        <p:cTn id="12" dur="2000" fill="hold"/>
                                        <p:tgtEl>
                                          <p:spTgt spid="9"/>
                                        </p:tgtEl>
                                        <p:attrNameLst>
                                          <p:attrName>ppt_x</p:attrName>
                                          <p:attrName>ppt_y</p:attrName>
                                        </p:attrNameLst>
                                      </p:cBhvr>
                                    </p:animMotion>
                                  </p:childTnLst>
                                </p:cTn>
                              </p:par>
                              <p:par>
                                <p:cTn id="13" presetID="35" presetClass="path" presetSubtype="0" accel="50000" decel="50000" fill="hold" grpId="0" nodeType="withEffect">
                                  <p:stCondLst>
                                    <p:cond delay="0"/>
                                  </p:stCondLst>
                                  <p:childTnLst>
                                    <p:animMotion origin="layout" path="M 0 0 L -0.25 0 E" pathEditMode="relative" ptsTypes="">
                                      <p:cBhvr>
                                        <p:cTn id="14" dur="2000" fill="hold"/>
                                        <p:tgtEl>
                                          <p:spTgt spid="11"/>
                                        </p:tgtEl>
                                        <p:attrNameLst>
                                          <p:attrName>ppt_x</p:attrName>
                                          <p:attrName>ppt_y</p:attrName>
                                        </p:attrNameLst>
                                      </p:cBhvr>
                                    </p:animMotion>
                                  </p:childTnLst>
                                </p:cTn>
                              </p:par>
                              <p:par>
                                <p:cTn id="15" presetID="35" presetClass="path" presetSubtype="0" accel="50000" decel="50000" fill="hold" grpId="0" nodeType="withEffect">
                                  <p:stCondLst>
                                    <p:cond delay="0"/>
                                  </p:stCondLst>
                                  <p:childTnLst>
                                    <p:animMotion origin="layout" path="M 0 0 L -0.25 0 E" pathEditMode="relative" ptsTypes="">
                                      <p:cBhvr>
                                        <p:cTn id="16" dur="2000" fill="hold"/>
                                        <p:tgtEl>
                                          <p:spTgt spid="14"/>
                                        </p:tgtEl>
                                        <p:attrNameLst>
                                          <p:attrName>ppt_x</p:attrName>
                                          <p:attrName>ppt_y</p:attrName>
                                        </p:attrNameLst>
                                      </p:cBhvr>
                                    </p:animMotion>
                                  </p:childTnLst>
                                </p:cTn>
                              </p:par>
                              <p:par>
                                <p:cTn id="17" presetID="35" presetClass="path" presetSubtype="0" accel="50000" decel="50000" fill="hold" grpId="0" nodeType="withEffect">
                                  <p:stCondLst>
                                    <p:cond delay="0"/>
                                  </p:stCondLst>
                                  <p:childTnLst>
                                    <p:animMotion origin="layout" path="M 0 0 L -0.25 0 E" pathEditMode="relative" ptsTypes="">
                                      <p:cBhvr>
                                        <p:cTn id="18" dur="2000" fill="hold"/>
                                        <p:tgtEl>
                                          <p:spTgt spid="16"/>
                                        </p:tgtEl>
                                        <p:attrNameLst>
                                          <p:attrName>ppt_x</p:attrName>
                                          <p:attrName>ppt_y</p:attrName>
                                        </p:attrNameLst>
                                      </p:cBhvr>
                                    </p:animMotion>
                                  </p:childTnLst>
                                </p:cTn>
                              </p:par>
                              <p:par>
                                <p:cTn id="19" presetID="35" presetClass="path" presetSubtype="0" accel="50000" decel="50000" fill="hold" nodeType="withEffect">
                                  <p:stCondLst>
                                    <p:cond delay="0"/>
                                  </p:stCondLst>
                                  <p:childTnLst>
                                    <p:animMotion origin="layout" path="M 0 0 L -0.25 0 E" pathEditMode="relative" ptsTypes="">
                                      <p:cBhvr>
                                        <p:cTn id="20" dur="2000" fill="hold"/>
                                        <p:tgtEl>
                                          <p:spTgt spid="35"/>
                                        </p:tgtEl>
                                        <p:attrNameLst>
                                          <p:attrName>ppt_x</p:attrName>
                                          <p:attrName>ppt_y</p:attrName>
                                        </p:attrNameLst>
                                      </p:cBhvr>
                                    </p:animMotion>
                                  </p:childTnLst>
                                </p:cTn>
                              </p:par>
                              <p:par>
                                <p:cTn id="21" presetID="35" presetClass="path" presetSubtype="0" accel="50000" decel="50000" fill="hold" nodeType="withEffect">
                                  <p:stCondLst>
                                    <p:cond delay="0"/>
                                  </p:stCondLst>
                                  <p:childTnLst>
                                    <p:animMotion origin="layout" path="M 0 0 L -0.25 0 E" pathEditMode="relative" ptsTypes="">
                                      <p:cBhvr>
                                        <p:cTn id="22" dur="2000" fill="hold"/>
                                        <p:tgtEl>
                                          <p:spTgt spid="38"/>
                                        </p:tgtEl>
                                        <p:attrNameLst>
                                          <p:attrName>ppt_x</p:attrName>
                                          <p:attrName>ppt_y</p:attrName>
                                        </p:attrNameLst>
                                      </p:cBhvr>
                                    </p:animMotion>
                                  </p:childTnLst>
                                </p:cTn>
                              </p:par>
                              <p:par>
                                <p:cTn id="23" presetID="35" presetClass="path" presetSubtype="0" accel="50000" decel="50000" fill="hold" nodeType="withEffect">
                                  <p:stCondLst>
                                    <p:cond delay="0"/>
                                  </p:stCondLst>
                                  <p:childTnLst>
                                    <p:animMotion origin="layout" path="M 0 0 L -0.25 0 E" pathEditMode="relative" ptsTypes="">
                                      <p:cBhvr>
                                        <p:cTn id="24" dur="2000" fill="hold"/>
                                        <p:tgtEl>
                                          <p:spTgt spid="32"/>
                                        </p:tgtEl>
                                        <p:attrNameLst>
                                          <p:attrName>ppt_x</p:attrName>
                                          <p:attrName>ppt_y</p:attrName>
                                        </p:attrNameLst>
                                      </p:cBhvr>
                                    </p:animMotion>
                                  </p:childTnLst>
                                </p:cTn>
                              </p:par>
                              <p:par>
                                <p:cTn id="25" presetID="35" presetClass="path" presetSubtype="0" accel="50000" decel="50000" fill="hold" nodeType="withEffect">
                                  <p:stCondLst>
                                    <p:cond delay="0"/>
                                  </p:stCondLst>
                                  <p:childTnLst>
                                    <p:animMotion origin="layout" path="M 0 0 L -0.25 0 E" pathEditMode="relative" ptsTypes="">
                                      <p:cBhvr>
                                        <p:cTn id="26" dur="2000" fill="hold"/>
                                        <p:tgtEl>
                                          <p:spTgt spid="65"/>
                                        </p:tgtEl>
                                        <p:attrNameLst>
                                          <p:attrName>ppt_x</p:attrName>
                                          <p:attrName>ppt_y</p:attrName>
                                        </p:attrNameLst>
                                      </p:cBhvr>
                                    </p:animMotion>
                                  </p:childTnLst>
                                </p:cTn>
                              </p:par>
                              <p:par>
                                <p:cTn id="27" presetID="35" presetClass="path" presetSubtype="0" accel="50000" decel="50000" fill="hold" nodeType="withEffect">
                                  <p:stCondLst>
                                    <p:cond delay="0"/>
                                  </p:stCondLst>
                                  <p:childTnLst>
                                    <p:animMotion origin="layout" path="M 0 0 L -0.25 0 E" pathEditMode="relative" ptsTypes="">
                                      <p:cBhvr>
                                        <p:cTn id="28" dur="2000" fill="hold"/>
                                        <p:tgtEl>
                                          <p:spTgt spid="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animBg="1"/>
      <p:bldP spid="8" grpId="0" animBg="1"/>
      <p:bldP spid="9" grpId="0" animBg="1"/>
      <p:bldP spid="11" grpId="0" animBg="1"/>
      <p:bldP spid="14" grpId="0" animBg="1"/>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3020688" y="4617213"/>
            <a:ext cx="3084873" cy="1586326"/>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6" name="Group 5"/>
          <p:cNvGrpSpPr/>
          <p:nvPr/>
        </p:nvGrpSpPr>
        <p:grpSpPr>
          <a:xfrm>
            <a:off x="3400453" y="4731315"/>
            <a:ext cx="542332" cy="467527"/>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8" name="TextBox 17"/>
          <p:cNvSpPr txBox="1"/>
          <p:nvPr/>
        </p:nvSpPr>
        <p:spPr>
          <a:xfrm>
            <a:off x="652990" y="5165345"/>
            <a:ext cx="2129289" cy="166199"/>
          </a:xfrm>
          <a:prstGeom prst="rect">
            <a:avLst/>
          </a:prstGeom>
          <a:noFill/>
        </p:spPr>
        <p:txBody>
          <a:bodyPr wrap="square" lIns="0" tIns="0" rIns="0" bIns="0" rtlCol="0">
            <a:spAutoFit/>
          </a:bodyPr>
          <a:lstStyle/>
          <a:p>
            <a:pPr algn="r" defTabSz="914484">
              <a:lnSpc>
                <a:spcPct val="80000"/>
              </a:lnSpc>
              <a:spcBef>
                <a:spcPct val="20000"/>
              </a:spcBef>
              <a:buSzPct val="80000"/>
            </a:pPr>
            <a:r>
              <a:rPr lang="en-US" sz="1350" dirty="0">
                <a:solidFill>
                  <a:schemeClr val="tx1">
                    <a:alpha val="99000"/>
                  </a:schemeClr>
                </a:solidFill>
              </a:rPr>
              <a:t>Your Data Center</a:t>
            </a:r>
          </a:p>
        </p:txBody>
      </p:sp>
      <p:grpSp>
        <p:nvGrpSpPr>
          <p:cNvPr id="26" name="Group 25"/>
          <p:cNvGrpSpPr/>
          <p:nvPr/>
        </p:nvGrpSpPr>
        <p:grpSpPr>
          <a:xfrm>
            <a:off x="4405923" y="4730833"/>
            <a:ext cx="542332" cy="467527"/>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3903688" y="4730833"/>
            <a:ext cx="542332" cy="467527"/>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4" name="Group 53"/>
          <p:cNvGrpSpPr/>
          <p:nvPr/>
        </p:nvGrpSpPr>
        <p:grpSpPr>
          <a:xfrm>
            <a:off x="3465947" y="5303193"/>
            <a:ext cx="2211914" cy="648912"/>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oundRect">
                <a:avLst/>
              </a:prstGeom>
              <a:ln>
                <a:solidFill>
                  <a:schemeClr val="bg2">
                    <a:lumMod val="75000"/>
                  </a:schemeClr>
                </a:solidFill>
              </a:ln>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oundRect">
                <a:avLst/>
              </a:prstGeom>
              <a:ln>
                <a:solidFill>
                  <a:schemeClr val="bg2">
                    <a:lumMod val="75000"/>
                  </a:schemeClr>
                </a:solidFill>
              </a:ln>
            </p:spPr>
          </p:pic>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oundRect">
                <a:avLst/>
              </a:prstGeom>
              <a:ln>
                <a:solidFill>
                  <a:schemeClr val="bg2">
                    <a:lumMod val="75000"/>
                  </a:schemeClr>
                </a:solidFill>
              </a:ln>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oundRect">
                <a:avLst/>
              </a:prstGeom>
              <a:ln>
                <a:solidFill>
                  <a:schemeClr val="bg2">
                    <a:lumMod val="75000"/>
                  </a:schemeClr>
                </a:solidFill>
              </a:ln>
            </p:spPr>
          </p:pic>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oundRect">
                <a:avLst/>
              </a:prstGeom>
              <a:ln>
                <a:solidFill>
                  <a:schemeClr val="bg2">
                    <a:lumMod val="75000"/>
                  </a:schemeClr>
                </a:solidFill>
              </a:ln>
            </p:spPr>
          </p:pic>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oundRect">
                <a:avLst/>
              </a:prstGeom>
              <a:ln>
                <a:solidFill>
                  <a:schemeClr val="bg2">
                    <a:lumMod val="75000"/>
                  </a:schemeClr>
                </a:solidFill>
              </a:ln>
            </p:spPr>
          </p:pic>
        </p:grpSp>
      </p:grpSp>
      <p:sp>
        <p:nvSpPr>
          <p:cNvPr id="71" name="Rounded Rectangle 70"/>
          <p:cNvSpPr/>
          <p:nvPr/>
        </p:nvSpPr>
        <p:spPr bwMode="auto">
          <a:xfrm>
            <a:off x="2136530" y="1733040"/>
            <a:ext cx="2204127" cy="1096955"/>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4" name="Rounded Rectangle 3"/>
          <p:cNvSpPr/>
          <p:nvPr/>
        </p:nvSpPr>
        <p:spPr bwMode="auto">
          <a:xfrm>
            <a:off x="631195" y="1632414"/>
            <a:ext cx="2278189" cy="1254114"/>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8" name="Rounded Rectangle 7"/>
          <p:cNvSpPr/>
          <p:nvPr/>
        </p:nvSpPr>
        <p:spPr bwMode="auto">
          <a:xfrm>
            <a:off x="1022325" y="1433136"/>
            <a:ext cx="2559923" cy="1683138"/>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9" name="Rounded Rectangle 8"/>
          <p:cNvSpPr/>
          <p:nvPr/>
        </p:nvSpPr>
        <p:spPr bwMode="auto">
          <a:xfrm>
            <a:off x="355750" y="2101475"/>
            <a:ext cx="2036713" cy="909151"/>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11" name="Rounded Rectangle 10"/>
          <p:cNvSpPr/>
          <p:nvPr/>
        </p:nvSpPr>
        <p:spPr bwMode="auto">
          <a:xfrm>
            <a:off x="2639910" y="1589694"/>
            <a:ext cx="1350450" cy="675690"/>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16" name="TextBox 15"/>
          <p:cNvSpPr txBox="1"/>
          <p:nvPr/>
        </p:nvSpPr>
        <p:spPr>
          <a:xfrm>
            <a:off x="1196114" y="1179200"/>
            <a:ext cx="2129289" cy="166199"/>
          </a:xfrm>
          <a:prstGeom prst="rect">
            <a:avLst/>
          </a:prstGeom>
          <a:noFill/>
        </p:spPr>
        <p:txBody>
          <a:bodyPr wrap="square" lIns="0" tIns="0" rIns="0" bIns="0" rtlCol="0">
            <a:spAutoFit/>
          </a:bodyPr>
          <a:lstStyle/>
          <a:p>
            <a:pPr algn="ctr" defTabSz="914484">
              <a:lnSpc>
                <a:spcPct val="80000"/>
              </a:lnSpc>
              <a:spcBef>
                <a:spcPct val="20000"/>
              </a:spcBef>
              <a:buSzPct val="80000"/>
            </a:pPr>
            <a:r>
              <a:rPr lang="en-US" sz="1350" dirty="0">
                <a:solidFill>
                  <a:schemeClr val="tx1">
                    <a:alpha val="99000"/>
                  </a:schemeClr>
                </a:solidFill>
              </a:rPr>
              <a:t>Windows Azure</a:t>
            </a:r>
          </a:p>
        </p:txBody>
      </p:sp>
      <p:sp>
        <p:nvSpPr>
          <p:cNvPr id="52" name="Rounded Rectangle 51"/>
          <p:cNvSpPr/>
          <p:nvPr/>
        </p:nvSpPr>
        <p:spPr bwMode="auto">
          <a:xfrm>
            <a:off x="6603998" y="1733040"/>
            <a:ext cx="2204127" cy="1096955"/>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55" name="Rounded Rectangle 54"/>
          <p:cNvSpPr/>
          <p:nvPr/>
        </p:nvSpPr>
        <p:spPr bwMode="auto">
          <a:xfrm>
            <a:off x="5121878" y="1632414"/>
            <a:ext cx="2278189" cy="1254114"/>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56" name="Rounded Rectangle 55"/>
          <p:cNvSpPr/>
          <p:nvPr/>
        </p:nvSpPr>
        <p:spPr bwMode="auto">
          <a:xfrm>
            <a:off x="5513008" y="1433136"/>
            <a:ext cx="2559923" cy="1577489"/>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57" name="Rounded Rectangle 56"/>
          <p:cNvSpPr/>
          <p:nvPr/>
        </p:nvSpPr>
        <p:spPr bwMode="auto">
          <a:xfrm>
            <a:off x="5321915" y="2326421"/>
            <a:ext cx="2036713" cy="909151"/>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58" name="Rounded Rectangle 57"/>
          <p:cNvSpPr/>
          <p:nvPr/>
        </p:nvSpPr>
        <p:spPr bwMode="auto">
          <a:xfrm>
            <a:off x="7163290" y="1589694"/>
            <a:ext cx="1350450" cy="675690"/>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62" name="TextBox 61"/>
          <p:cNvSpPr txBox="1"/>
          <p:nvPr/>
        </p:nvSpPr>
        <p:spPr>
          <a:xfrm>
            <a:off x="5690370" y="1179200"/>
            <a:ext cx="2129289" cy="166199"/>
          </a:xfrm>
          <a:prstGeom prst="rect">
            <a:avLst/>
          </a:prstGeom>
          <a:noFill/>
        </p:spPr>
        <p:txBody>
          <a:bodyPr wrap="square" lIns="0" tIns="0" rIns="0" bIns="0" rtlCol="0">
            <a:spAutoFit/>
          </a:bodyPr>
          <a:lstStyle/>
          <a:p>
            <a:pPr algn="ctr" defTabSz="914484">
              <a:lnSpc>
                <a:spcPct val="80000"/>
              </a:lnSpc>
              <a:spcBef>
                <a:spcPct val="20000"/>
              </a:spcBef>
              <a:buSzPct val="80000"/>
            </a:pPr>
            <a:r>
              <a:rPr lang="en-US" sz="1350" dirty="0">
                <a:solidFill>
                  <a:schemeClr val="tx1">
                    <a:alpha val="99000"/>
                  </a:schemeClr>
                </a:solidFill>
              </a:rPr>
              <a:t>Other Service Providers</a:t>
            </a:r>
          </a:p>
        </p:txBody>
      </p:sp>
      <p:grpSp>
        <p:nvGrpSpPr>
          <p:cNvPr id="63" name="Group 62"/>
          <p:cNvGrpSpPr/>
          <p:nvPr/>
        </p:nvGrpSpPr>
        <p:grpSpPr>
          <a:xfrm>
            <a:off x="6876660" y="2155401"/>
            <a:ext cx="542332" cy="467527"/>
            <a:chOff x="328301" y="3881331"/>
            <a:chExt cx="722921" cy="623207"/>
          </a:xfrm>
        </p:grpSpPr>
        <p:sp>
          <p:nvSpPr>
            <p:cNvPr id="72" name="Hexagon 71"/>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74" name="Group 73"/>
          <p:cNvGrpSpPr/>
          <p:nvPr/>
        </p:nvGrpSpPr>
        <p:grpSpPr>
          <a:xfrm>
            <a:off x="6362176" y="2155401"/>
            <a:ext cx="542332" cy="467527"/>
            <a:chOff x="328301" y="3881331"/>
            <a:chExt cx="722921" cy="623207"/>
          </a:xfrm>
        </p:grpSpPr>
        <p:sp>
          <p:nvSpPr>
            <p:cNvPr id="75" name="Hexagon 74"/>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80" name="Group 79"/>
          <p:cNvGrpSpPr/>
          <p:nvPr/>
        </p:nvGrpSpPr>
        <p:grpSpPr>
          <a:xfrm>
            <a:off x="6620958" y="1704964"/>
            <a:ext cx="542332" cy="467527"/>
            <a:chOff x="328301" y="3881331"/>
            <a:chExt cx="722921" cy="623207"/>
          </a:xfrm>
        </p:grpSpPr>
        <p:sp>
          <p:nvSpPr>
            <p:cNvPr id="81" name="Hexagon 80"/>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4" name="Oval 13"/>
          <p:cNvSpPr/>
          <p:nvPr/>
        </p:nvSpPr>
        <p:spPr bwMode="auto">
          <a:xfrm>
            <a:off x="1692192" y="1517202"/>
            <a:ext cx="81664" cy="81664"/>
          </a:xfrm>
          <a:prstGeom prst="ellipse">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grpSp>
        <p:nvGrpSpPr>
          <p:cNvPr id="35" name="Group 34"/>
          <p:cNvGrpSpPr/>
          <p:nvPr/>
        </p:nvGrpSpPr>
        <p:grpSpPr>
          <a:xfrm>
            <a:off x="2384188" y="2155401"/>
            <a:ext cx="542332" cy="467527"/>
            <a:chOff x="328301" y="3881331"/>
            <a:chExt cx="722921" cy="623207"/>
          </a:xfrm>
        </p:grpSpPr>
        <p:sp>
          <p:nvSpPr>
            <p:cNvPr id="36" name="Hexagon 35"/>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8" name="Group 37"/>
          <p:cNvGrpSpPr/>
          <p:nvPr/>
        </p:nvGrpSpPr>
        <p:grpSpPr>
          <a:xfrm>
            <a:off x="1869704" y="2155401"/>
            <a:ext cx="542332" cy="467527"/>
            <a:chOff x="328301" y="3881331"/>
            <a:chExt cx="722921" cy="623207"/>
          </a:xfrm>
        </p:grpSpPr>
        <p:sp>
          <p:nvSpPr>
            <p:cNvPr id="39" name="Hexagon 38"/>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2" name="Group 31"/>
          <p:cNvGrpSpPr/>
          <p:nvPr/>
        </p:nvGrpSpPr>
        <p:grpSpPr>
          <a:xfrm>
            <a:off x="2124724" y="1712649"/>
            <a:ext cx="542332" cy="467527"/>
            <a:chOff x="328301" y="3881331"/>
            <a:chExt cx="722921" cy="623207"/>
          </a:xfrm>
        </p:grpSpPr>
        <p:sp>
          <p:nvSpPr>
            <p:cNvPr id="33" name="Hexagon 32"/>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solidFill>
              <a:schemeClr val="tx1">
                <a:alpha val="10000"/>
              </a:schemeClr>
            </a:solidFill>
            <a:ln>
              <a:noFill/>
              <a:headEnd type="none" w="med" len="med"/>
              <a:tailEnd type="none" w="med" len="med"/>
            </a:ln>
            <a:effectLst/>
          </p:spPr>
        </p:pic>
      </p:grpSp>
      <p:grpSp>
        <p:nvGrpSpPr>
          <p:cNvPr id="65" name="Group 64"/>
          <p:cNvGrpSpPr/>
          <p:nvPr/>
        </p:nvGrpSpPr>
        <p:grpSpPr>
          <a:xfrm>
            <a:off x="1609590" y="1713971"/>
            <a:ext cx="542332" cy="467527"/>
            <a:chOff x="328301" y="3881331"/>
            <a:chExt cx="722921" cy="623207"/>
          </a:xfrm>
        </p:grpSpPr>
        <p:sp>
          <p:nvSpPr>
            <p:cNvPr id="66" name="Hexagon 65"/>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8" name="Group 67"/>
          <p:cNvGrpSpPr/>
          <p:nvPr/>
        </p:nvGrpSpPr>
        <p:grpSpPr>
          <a:xfrm>
            <a:off x="2636430" y="1706108"/>
            <a:ext cx="542332" cy="467527"/>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Tree>
    <p:extLst>
      <p:ext uri="{BB962C8B-B14F-4D97-AF65-F5344CB8AC3E}">
        <p14:creationId xmlns:p14="http://schemas.microsoft.com/office/powerpoint/2010/main" val="262668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200"/>
                                        <p:tgtEl>
                                          <p:spTgt spid="58"/>
                                        </p:tgtEl>
                                      </p:cBhvr>
                                    </p:animEffect>
                                    <p:anim calcmode="lin" valueType="num">
                                      <p:cBhvr>
                                        <p:cTn id="13" dur="1200" fill="hold"/>
                                        <p:tgtEl>
                                          <p:spTgt spid="58"/>
                                        </p:tgtEl>
                                        <p:attrNameLst>
                                          <p:attrName>ppt_x</p:attrName>
                                        </p:attrNameLst>
                                      </p:cBhvr>
                                      <p:tavLst>
                                        <p:tav tm="0">
                                          <p:val>
                                            <p:strVal val="#ppt_x"/>
                                          </p:val>
                                        </p:tav>
                                        <p:tav tm="100000">
                                          <p:val>
                                            <p:strVal val="#ppt_x"/>
                                          </p:val>
                                        </p:tav>
                                      </p:tavLst>
                                    </p:anim>
                                    <p:anim calcmode="lin" valueType="num">
                                      <p:cBhvr>
                                        <p:cTn id="14" dur="1200" fill="hold"/>
                                        <p:tgtEl>
                                          <p:spTgt spid="58"/>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750"/>
                                        <p:tgtEl>
                                          <p:spTgt spid="56"/>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anim calcmode="lin" valueType="num">
                                      <p:cBhvr>
                                        <p:cTn id="21" dur="1000" fill="hold"/>
                                        <p:tgtEl>
                                          <p:spTgt spid="57"/>
                                        </p:tgtEl>
                                        <p:attrNameLst>
                                          <p:attrName>ppt_x</p:attrName>
                                        </p:attrNameLst>
                                      </p:cBhvr>
                                      <p:tavLst>
                                        <p:tav tm="0">
                                          <p:val>
                                            <p:strVal val="#ppt_x"/>
                                          </p:val>
                                        </p:tav>
                                        <p:tav tm="100000">
                                          <p:val>
                                            <p:strVal val="#ppt_x"/>
                                          </p:val>
                                        </p:tav>
                                      </p:tavLst>
                                    </p:anim>
                                    <p:anim calcmode="lin" valueType="num">
                                      <p:cBhvr>
                                        <p:cTn id="22" dur="1000" fill="hold"/>
                                        <p:tgtEl>
                                          <p:spTgt spid="5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750"/>
                                        <p:tgtEl>
                                          <p:spTgt spid="52"/>
                                        </p:tgtEl>
                                      </p:cBhvr>
                                    </p:animEffect>
                                    <p:anim calcmode="lin" valueType="num">
                                      <p:cBhvr>
                                        <p:cTn id="26" dur="750" fill="hold"/>
                                        <p:tgtEl>
                                          <p:spTgt spid="52"/>
                                        </p:tgtEl>
                                        <p:attrNameLst>
                                          <p:attrName>ppt_x</p:attrName>
                                        </p:attrNameLst>
                                      </p:cBhvr>
                                      <p:tavLst>
                                        <p:tav tm="0">
                                          <p:val>
                                            <p:strVal val="#ppt_x"/>
                                          </p:val>
                                        </p:tav>
                                        <p:tav tm="100000">
                                          <p:val>
                                            <p:strVal val="#ppt_x"/>
                                          </p:val>
                                        </p:tav>
                                      </p:tavLst>
                                    </p:anim>
                                    <p:anim calcmode="lin" valueType="num">
                                      <p:cBhvr>
                                        <p:cTn id="27" dur="750" fill="hold"/>
                                        <p:tgtEl>
                                          <p:spTgt spid="5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childTnLst>
                                </p:cTn>
                              </p:par>
                            </p:childTnLst>
                          </p:cTn>
                        </p:par>
                        <p:par>
                          <p:cTn id="31" fill="hold">
                            <p:stCondLst>
                              <p:cond delay="1850"/>
                            </p:stCondLst>
                            <p:childTnLst>
                              <p:par>
                                <p:cTn id="32" presetID="10" presetClass="entr" presetSubtype="0"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par>
                                <p:cTn id="35" presetID="10" presetClass="entr" presetSubtype="0" fill="hold" nodeType="withEffect">
                                  <p:stCondLst>
                                    <p:cond delay="10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20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2.91667E-6 -3.28707E-6 L 0.37981 -3.28707E-6 " pathEditMode="relative" rAng="0" ptsTypes="AA">
                                      <p:cBhvr>
                                        <p:cTn id="44" dur="2000" fill="hold"/>
                                        <p:tgtEl>
                                          <p:spTgt spid="68"/>
                                        </p:tgtEl>
                                        <p:attrNameLst>
                                          <p:attrName>ppt_x</p:attrName>
                                          <p:attrName>ppt_y</p:attrName>
                                        </p:attrNameLst>
                                      </p:cBhvr>
                                      <p:rCtr x="189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6" grpId="0" animBg="1"/>
      <p:bldP spid="57" grpId="0" animBg="1"/>
      <p:bldP spid="58" grpId="0" animBg="1"/>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097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60"/>
          <p:cNvSpPr/>
          <p:nvPr/>
        </p:nvSpPr>
        <p:spPr bwMode="auto">
          <a:xfrm>
            <a:off x="2136530" y="1733040"/>
            <a:ext cx="2204127" cy="1096955"/>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64" name="Rounded Rectangle 63"/>
          <p:cNvSpPr/>
          <p:nvPr/>
        </p:nvSpPr>
        <p:spPr bwMode="auto">
          <a:xfrm>
            <a:off x="631195" y="1632414"/>
            <a:ext cx="2278189" cy="1254114"/>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79" name="Rounded Rectangle 78"/>
          <p:cNvSpPr/>
          <p:nvPr/>
        </p:nvSpPr>
        <p:spPr bwMode="auto">
          <a:xfrm>
            <a:off x="1022325" y="1433136"/>
            <a:ext cx="2559923" cy="1683138"/>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83" name="Rounded Rectangle 82"/>
          <p:cNvSpPr/>
          <p:nvPr/>
        </p:nvSpPr>
        <p:spPr bwMode="auto">
          <a:xfrm>
            <a:off x="355750" y="2101475"/>
            <a:ext cx="2036713" cy="909151"/>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84" name="Rounded Rectangle 83"/>
          <p:cNvSpPr/>
          <p:nvPr/>
        </p:nvSpPr>
        <p:spPr bwMode="auto">
          <a:xfrm>
            <a:off x="2639910" y="1589694"/>
            <a:ext cx="1350450" cy="675690"/>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85" name="TextBox 84"/>
          <p:cNvSpPr txBox="1"/>
          <p:nvPr/>
        </p:nvSpPr>
        <p:spPr>
          <a:xfrm>
            <a:off x="1196114" y="1179200"/>
            <a:ext cx="2129289" cy="166199"/>
          </a:xfrm>
          <a:prstGeom prst="rect">
            <a:avLst/>
          </a:prstGeom>
          <a:noFill/>
        </p:spPr>
        <p:txBody>
          <a:bodyPr wrap="square" lIns="0" tIns="0" rIns="0" bIns="0" rtlCol="0">
            <a:spAutoFit/>
          </a:bodyPr>
          <a:lstStyle/>
          <a:p>
            <a:pPr algn="ctr" defTabSz="914484">
              <a:lnSpc>
                <a:spcPct val="80000"/>
              </a:lnSpc>
              <a:spcBef>
                <a:spcPct val="20000"/>
              </a:spcBef>
              <a:buSzPct val="80000"/>
            </a:pPr>
            <a:r>
              <a:rPr lang="en-US" sz="1350" dirty="0">
                <a:solidFill>
                  <a:schemeClr val="tx1">
                    <a:alpha val="99000"/>
                  </a:schemeClr>
                </a:solidFill>
              </a:rPr>
              <a:t>Windows Azure</a:t>
            </a:r>
          </a:p>
        </p:txBody>
      </p:sp>
      <p:sp>
        <p:nvSpPr>
          <p:cNvPr id="86" name="Oval 85"/>
          <p:cNvSpPr/>
          <p:nvPr/>
        </p:nvSpPr>
        <p:spPr bwMode="auto">
          <a:xfrm>
            <a:off x="1692192" y="1517202"/>
            <a:ext cx="81664" cy="81664"/>
          </a:xfrm>
          <a:prstGeom prst="ellipse">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grpSp>
        <p:nvGrpSpPr>
          <p:cNvPr id="87" name="Group 86"/>
          <p:cNvGrpSpPr/>
          <p:nvPr/>
        </p:nvGrpSpPr>
        <p:grpSpPr>
          <a:xfrm>
            <a:off x="2384188" y="2155401"/>
            <a:ext cx="542332" cy="467527"/>
            <a:chOff x="328301" y="3881331"/>
            <a:chExt cx="722921" cy="623207"/>
          </a:xfrm>
        </p:grpSpPr>
        <p:sp>
          <p:nvSpPr>
            <p:cNvPr id="88" name="Hexagon 87"/>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90" name="Group 89"/>
          <p:cNvGrpSpPr/>
          <p:nvPr/>
        </p:nvGrpSpPr>
        <p:grpSpPr>
          <a:xfrm>
            <a:off x="1869704" y="2155401"/>
            <a:ext cx="542332" cy="467527"/>
            <a:chOff x="328301" y="3881331"/>
            <a:chExt cx="722921" cy="623207"/>
          </a:xfrm>
        </p:grpSpPr>
        <p:sp>
          <p:nvSpPr>
            <p:cNvPr id="91" name="Hexagon 90"/>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93" name="Group 92"/>
          <p:cNvGrpSpPr/>
          <p:nvPr/>
        </p:nvGrpSpPr>
        <p:grpSpPr>
          <a:xfrm>
            <a:off x="2124724" y="1712649"/>
            <a:ext cx="542332" cy="467527"/>
            <a:chOff x="328301" y="3881331"/>
            <a:chExt cx="722921" cy="623207"/>
          </a:xfrm>
        </p:grpSpPr>
        <p:sp>
          <p:nvSpPr>
            <p:cNvPr id="94" name="Hexagon 93"/>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solidFill>
              <a:schemeClr val="tx1">
                <a:alpha val="10000"/>
              </a:schemeClr>
            </a:solidFill>
            <a:ln>
              <a:noFill/>
              <a:headEnd type="none" w="med" len="med"/>
              <a:tailEnd type="none" w="med" len="med"/>
            </a:ln>
            <a:effectLst/>
          </p:spPr>
        </p:pic>
      </p:grpSp>
      <p:grpSp>
        <p:nvGrpSpPr>
          <p:cNvPr id="96" name="Group 95"/>
          <p:cNvGrpSpPr/>
          <p:nvPr/>
        </p:nvGrpSpPr>
        <p:grpSpPr>
          <a:xfrm>
            <a:off x="1609590" y="1713971"/>
            <a:ext cx="542332" cy="467527"/>
            <a:chOff x="328301" y="3881331"/>
            <a:chExt cx="722921" cy="623207"/>
          </a:xfrm>
        </p:grpSpPr>
        <p:sp>
          <p:nvSpPr>
            <p:cNvPr id="97" name="Hexagon 9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23" name="Rounded Rectangle 22"/>
          <p:cNvSpPr/>
          <p:nvPr/>
        </p:nvSpPr>
        <p:spPr bwMode="auto">
          <a:xfrm>
            <a:off x="3020688" y="4617213"/>
            <a:ext cx="3084873" cy="1586326"/>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6" name="Group 5"/>
          <p:cNvGrpSpPr/>
          <p:nvPr/>
        </p:nvGrpSpPr>
        <p:grpSpPr>
          <a:xfrm>
            <a:off x="3398003" y="4733765"/>
            <a:ext cx="542332" cy="467527"/>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8" name="TextBox 17"/>
          <p:cNvSpPr txBox="1"/>
          <p:nvPr/>
        </p:nvSpPr>
        <p:spPr>
          <a:xfrm>
            <a:off x="652990" y="5165345"/>
            <a:ext cx="2129289" cy="166199"/>
          </a:xfrm>
          <a:prstGeom prst="rect">
            <a:avLst/>
          </a:prstGeom>
          <a:noFill/>
        </p:spPr>
        <p:txBody>
          <a:bodyPr wrap="square" lIns="0" tIns="0" rIns="0" bIns="0" rtlCol="0">
            <a:spAutoFit/>
          </a:bodyPr>
          <a:lstStyle/>
          <a:p>
            <a:pPr algn="r" defTabSz="914484">
              <a:lnSpc>
                <a:spcPct val="80000"/>
              </a:lnSpc>
              <a:spcBef>
                <a:spcPct val="20000"/>
              </a:spcBef>
              <a:buSzPct val="80000"/>
            </a:pPr>
            <a:r>
              <a:rPr lang="en-US" sz="1350" dirty="0">
                <a:solidFill>
                  <a:schemeClr val="tx1">
                    <a:alpha val="99000"/>
                  </a:schemeClr>
                </a:solidFill>
              </a:rPr>
              <a:t>Your Data Center</a:t>
            </a:r>
          </a:p>
        </p:txBody>
      </p:sp>
      <p:grpSp>
        <p:nvGrpSpPr>
          <p:cNvPr id="26" name="Group 25"/>
          <p:cNvGrpSpPr/>
          <p:nvPr/>
        </p:nvGrpSpPr>
        <p:grpSpPr>
          <a:xfrm>
            <a:off x="4405923" y="4730833"/>
            <a:ext cx="542332" cy="467527"/>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3903688" y="4730833"/>
            <a:ext cx="542332" cy="467527"/>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4" name="Group 53"/>
          <p:cNvGrpSpPr/>
          <p:nvPr/>
        </p:nvGrpSpPr>
        <p:grpSpPr>
          <a:xfrm>
            <a:off x="3465947" y="5303193"/>
            <a:ext cx="2211914" cy="648912"/>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oundRect">
                <a:avLst/>
              </a:prstGeom>
              <a:ln>
                <a:solidFill>
                  <a:schemeClr val="bg2">
                    <a:lumMod val="75000"/>
                  </a:schemeClr>
                </a:solidFill>
              </a:ln>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oundRect">
                <a:avLst/>
              </a:prstGeom>
              <a:ln>
                <a:solidFill>
                  <a:schemeClr val="bg2">
                    <a:lumMod val="75000"/>
                  </a:schemeClr>
                </a:solidFill>
              </a:ln>
            </p:spPr>
          </p:pic>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oundRect">
                <a:avLst/>
              </a:prstGeom>
              <a:ln>
                <a:solidFill>
                  <a:schemeClr val="bg2">
                    <a:lumMod val="75000"/>
                  </a:schemeClr>
                </a:solidFill>
              </a:ln>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326" y="6105876"/>
                <a:ext cx="1607803" cy="694552"/>
              </a:xfrm>
              <a:prstGeom prst="roundRect">
                <a:avLst/>
              </a:prstGeom>
              <a:ln>
                <a:solidFill>
                  <a:schemeClr val="bg2">
                    <a:lumMod val="75000"/>
                  </a:schemeClr>
                </a:solidFill>
              </a:ln>
            </p:spPr>
          </p:pic>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1063" y="6105876"/>
                <a:ext cx="1607803" cy="694552"/>
              </a:xfrm>
              <a:prstGeom prst="roundRect">
                <a:avLst/>
              </a:prstGeom>
              <a:ln>
                <a:solidFill>
                  <a:schemeClr val="bg2">
                    <a:lumMod val="75000"/>
                  </a:schemeClr>
                </a:solidFill>
              </a:ln>
            </p:spPr>
          </p:pic>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93" y="6105876"/>
                <a:ext cx="1607803" cy="694552"/>
              </a:xfrm>
              <a:prstGeom prst="roundRect">
                <a:avLst/>
              </a:prstGeom>
              <a:ln>
                <a:solidFill>
                  <a:schemeClr val="bg2">
                    <a:lumMod val="75000"/>
                  </a:schemeClr>
                </a:solidFill>
              </a:ln>
            </p:spPr>
          </p:pic>
        </p:grpSp>
      </p:grpSp>
      <p:sp>
        <p:nvSpPr>
          <p:cNvPr id="52" name="Rounded Rectangle 51"/>
          <p:cNvSpPr/>
          <p:nvPr/>
        </p:nvSpPr>
        <p:spPr bwMode="auto">
          <a:xfrm>
            <a:off x="6603998" y="1733040"/>
            <a:ext cx="2204127" cy="1096955"/>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55" name="Rounded Rectangle 54"/>
          <p:cNvSpPr/>
          <p:nvPr/>
        </p:nvSpPr>
        <p:spPr bwMode="auto">
          <a:xfrm>
            <a:off x="5121878" y="1632414"/>
            <a:ext cx="2278189" cy="1254114"/>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56" name="Rounded Rectangle 55"/>
          <p:cNvSpPr/>
          <p:nvPr/>
        </p:nvSpPr>
        <p:spPr bwMode="auto">
          <a:xfrm>
            <a:off x="5513008" y="1433136"/>
            <a:ext cx="2559923" cy="1577489"/>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57" name="Rounded Rectangle 56"/>
          <p:cNvSpPr/>
          <p:nvPr/>
        </p:nvSpPr>
        <p:spPr bwMode="auto">
          <a:xfrm>
            <a:off x="5321915" y="2326421"/>
            <a:ext cx="2036713" cy="909151"/>
          </a:xfrm>
          <a:prstGeom prst="roundRect">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58" name="Rounded Rectangle 57"/>
          <p:cNvSpPr/>
          <p:nvPr/>
        </p:nvSpPr>
        <p:spPr bwMode="auto">
          <a:xfrm>
            <a:off x="7163290" y="1589694"/>
            <a:ext cx="1350450" cy="675690"/>
          </a:xfrm>
          <a:prstGeom prst="roundRect">
            <a:avLst>
              <a:gd name="adj" fmla="val 19324"/>
            </a:avLst>
          </a:pr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dirty="0">
              <a:solidFill>
                <a:srgbClr val="FFFFFF"/>
              </a:solidFill>
            </a:endParaRPr>
          </a:p>
        </p:txBody>
      </p:sp>
      <p:sp>
        <p:nvSpPr>
          <p:cNvPr id="62" name="TextBox 61"/>
          <p:cNvSpPr txBox="1"/>
          <p:nvPr/>
        </p:nvSpPr>
        <p:spPr>
          <a:xfrm>
            <a:off x="5690370" y="1179200"/>
            <a:ext cx="2129289" cy="166199"/>
          </a:xfrm>
          <a:prstGeom prst="rect">
            <a:avLst/>
          </a:prstGeom>
          <a:noFill/>
        </p:spPr>
        <p:txBody>
          <a:bodyPr wrap="square" lIns="0" tIns="0" rIns="0" bIns="0" rtlCol="0">
            <a:spAutoFit/>
          </a:bodyPr>
          <a:lstStyle/>
          <a:p>
            <a:pPr algn="ctr" defTabSz="914484">
              <a:lnSpc>
                <a:spcPct val="80000"/>
              </a:lnSpc>
              <a:spcBef>
                <a:spcPct val="20000"/>
              </a:spcBef>
              <a:buSzPct val="80000"/>
            </a:pPr>
            <a:r>
              <a:rPr lang="en-US" sz="1350" dirty="0">
                <a:solidFill>
                  <a:schemeClr val="tx1">
                    <a:alpha val="99000"/>
                  </a:schemeClr>
                </a:solidFill>
              </a:rPr>
              <a:t>Other Service Providers</a:t>
            </a:r>
          </a:p>
        </p:txBody>
      </p:sp>
      <p:grpSp>
        <p:nvGrpSpPr>
          <p:cNvPr id="63" name="Group 62"/>
          <p:cNvGrpSpPr/>
          <p:nvPr/>
        </p:nvGrpSpPr>
        <p:grpSpPr>
          <a:xfrm>
            <a:off x="6876660" y="2155401"/>
            <a:ext cx="542332" cy="467527"/>
            <a:chOff x="328301" y="3881331"/>
            <a:chExt cx="722921" cy="623207"/>
          </a:xfrm>
        </p:grpSpPr>
        <p:sp>
          <p:nvSpPr>
            <p:cNvPr id="72" name="Hexagon 71"/>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74" name="Group 73"/>
          <p:cNvGrpSpPr/>
          <p:nvPr/>
        </p:nvGrpSpPr>
        <p:grpSpPr>
          <a:xfrm>
            <a:off x="6362176" y="2155401"/>
            <a:ext cx="542332" cy="467527"/>
            <a:chOff x="328301" y="3881331"/>
            <a:chExt cx="722921" cy="623207"/>
          </a:xfrm>
        </p:grpSpPr>
        <p:sp>
          <p:nvSpPr>
            <p:cNvPr id="75" name="Hexagon 74"/>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80" name="Group 79"/>
          <p:cNvGrpSpPr/>
          <p:nvPr/>
        </p:nvGrpSpPr>
        <p:grpSpPr>
          <a:xfrm>
            <a:off x="6620958" y="1704964"/>
            <a:ext cx="542332" cy="467527"/>
            <a:chOff x="328301" y="3881331"/>
            <a:chExt cx="722921" cy="623207"/>
          </a:xfrm>
        </p:grpSpPr>
        <p:sp>
          <p:nvSpPr>
            <p:cNvPr id="81" name="Hexagon 80"/>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8" name="Group 67"/>
          <p:cNvGrpSpPr/>
          <p:nvPr/>
        </p:nvGrpSpPr>
        <p:grpSpPr>
          <a:xfrm>
            <a:off x="6105561" y="1707895"/>
            <a:ext cx="542332" cy="467527"/>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77" name="Rectangle 76"/>
          <p:cNvSpPr/>
          <p:nvPr/>
        </p:nvSpPr>
        <p:spPr bwMode="auto">
          <a:xfrm>
            <a:off x="1" y="856580"/>
            <a:ext cx="9144000" cy="5144840"/>
          </a:xfrm>
          <a:prstGeom prst="rect">
            <a:avLst/>
          </a:prstGeom>
          <a:solidFill>
            <a:schemeClr val="bg1">
              <a:alpha val="7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8" name="Title 3"/>
          <p:cNvSpPr txBox="1">
            <a:spLocks/>
          </p:cNvSpPr>
          <p:nvPr/>
        </p:nvSpPr>
        <p:spPr>
          <a:xfrm>
            <a:off x="1779850" y="2885022"/>
            <a:ext cx="5620217" cy="14338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r>
              <a:rPr sz="10353" dirty="0">
                <a:solidFill>
                  <a:schemeClr val="tx1">
                    <a:alpha val="99000"/>
                  </a:schemeClr>
                </a:solidFill>
              </a:rPr>
              <a:t>no lock-in</a:t>
            </a:r>
          </a:p>
        </p:txBody>
      </p:sp>
    </p:spTree>
    <p:extLst>
      <p:ext uri="{BB962C8B-B14F-4D97-AF65-F5344CB8AC3E}">
        <p14:creationId xmlns:p14="http://schemas.microsoft.com/office/powerpoint/2010/main" val="354278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4535683" y="2381917"/>
            <a:ext cx="4253023" cy="2535714"/>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350" dirty="0">
              <a:solidFill>
                <a:srgbClr val="FFFFFF"/>
              </a:solidFill>
            </a:endParaRPr>
          </a:p>
        </p:txBody>
      </p:sp>
      <p:grpSp>
        <p:nvGrpSpPr>
          <p:cNvPr id="26" name="Group 25"/>
          <p:cNvGrpSpPr/>
          <p:nvPr/>
        </p:nvGrpSpPr>
        <p:grpSpPr>
          <a:xfrm>
            <a:off x="761353" y="2599621"/>
            <a:ext cx="1918044" cy="1653485"/>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sp>
        <p:nvSpPr>
          <p:cNvPr id="98" name="TextBox 97"/>
          <p:cNvSpPr txBox="1"/>
          <p:nvPr/>
        </p:nvSpPr>
        <p:spPr>
          <a:xfrm>
            <a:off x="5491824" y="5079911"/>
            <a:ext cx="2340740" cy="166199"/>
          </a:xfrm>
          <a:prstGeom prst="rect">
            <a:avLst/>
          </a:prstGeom>
          <a:noFill/>
        </p:spPr>
        <p:txBody>
          <a:bodyPr wrap="square" lIns="0" tIns="0" rIns="0" bIns="0" rtlCol="0">
            <a:spAutoFit/>
          </a:bodyPr>
          <a:lstStyle/>
          <a:p>
            <a:pPr algn="ctr">
              <a:lnSpc>
                <a:spcPct val="80000"/>
              </a:lnSpc>
              <a:spcBef>
                <a:spcPct val="20000"/>
              </a:spcBef>
              <a:buSzPct val="80000"/>
            </a:pPr>
            <a:r>
              <a:rPr lang="en-US" sz="1350" dirty="0">
                <a:solidFill>
                  <a:srgbClr val="5F5F5F">
                    <a:alpha val="99000"/>
                  </a:srgbClr>
                </a:solidFill>
              </a:rPr>
              <a:t>Windows Azure Storage</a:t>
            </a:r>
          </a:p>
        </p:txBody>
      </p:sp>
      <p:grpSp>
        <p:nvGrpSpPr>
          <p:cNvPr id="16" name="Group 15"/>
          <p:cNvGrpSpPr/>
          <p:nvPr/>
        </p:nvGrpSpPr>
        <p:grpSpPr>
          <a:xfrm>
            <a:off x="4694390" y="2546069"/>
            <a:ext cx="1254309" cy="2213132"/>
            <a:chOff x="3857138" y="-151910"/>
            <a:chExt cx="1671976" cy="2950074"/>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4" name="Rectangle 3"/>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48" name="Picture 4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17" name="Group 16"/>
          <p:cNvGrpSpPr/>
          <p:nvPr/>
        </p:nvGrpSpPr>
        <p:grpSpPr>
          <a:xfrm>
            <a:off x="4779608" y="2889197"/>
            <a:ext cx="1070949" cy="1789500"/>
            <a:chOff x="6371150" y="2709450"/>
            <a:chExt cx="1427560" cy="2385378"/>
          </a:xfrm>
        </p:grpSpPr>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66" name="Picture 6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67" name="Picture 6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78" name="Group 77"/>
          <p:cNvGrpSpPr/>
          <p:nvPr/>
        </p:nvGrpSpPr>
        <p:grpSpPr>
          <a:xfrm>
            <a:off x="6036014" y="2546069"/>
            <a:ext cx="1254309" cy="2213132"/>
            <a:chOff x="3857138" y="-151910"/>
            <a:chExt cx="1671976" cy="2950074"/>
          </a:xfrm>
        </p:grpSpPr>
        <p:pic>
          <p:nvPicPr>
            <p:cNvPr id="79" name="Picture 7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80" name="Rectangle 79"/>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81" name="Picture 8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82" name="Group 81"/>
          <p:cNvGrpSpPr/>
          <p:nvPr/>
        </p:nvGrpSpPr>
        <p:grpSpPr>
          <a:xfrm>
            <a:off x="6121231" y="2889197"/>
            <a:ext cx="1070949" cy="1789500"/>
            <a:chOff x="6371150" y="2709450"/>
            <a:chExt cx="1427560" cy="2385378"/>
          </a:xfrm>
        </p:grpSpPr>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86" name="Picture 8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87" name="Picture 8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89" name="Group 88"/>
          <p:cNvGrpSpPr/>
          <p:nvPr/>
        </p:nvGrpSpPr>
        <p:grpSpPr>
          <a:xfrm>
            <a:off x="7377534" y="2546069"/>
            <a:ext cx="1254309" cy="2213132"/>
            <a:chOff x="3857138" y="-151910"/>
            <a:chExt cx="1671976" cy="2950074"/>
          </a:xfrm>
        </p:grpSpPr>
        <p:pic>
          <p:nvPicPr>
            <p:cNvPr id="90" name="Picture 8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91" name="Rectangle 90"/>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92" name="Picture 9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93" name="Group 92"/>
          <p:cNvGrpSpPr/>
          <p:nvPr/>
        </p:nvGrpSpPr>
        <p:grpSpPr>
          <a:xfrm>
            <a:off x="7462751" y="2889197"/>
            <a:ext cx="1070949" cy="1789500"/>
            <a:chOff x="6371150" y="2709450"/>
            <a:chExt cx="1427560" cy="2385378"/>
          </a:xfrm>
        </p:grpSpPr>
        <p:pic>
          <p:nvPicPr>
            <p:cNvPr id="94" name="Pictur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2" name="Picture 1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3" name="Picture 1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14" name="Picture 11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15" name="Picture 1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49" name="Title 3"/>
          <p:cNvSpPr txBox="1">
            <a:spLocks/>
          </p:cNvSpPr>
          <p:nvPr/>
        </p:nvSpPr>
        <p:spPr>
          <a:xfrm>
            <a:off x="389436" y="1158741"/>
            <a:ext cx="8363938" cy="561069"/>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sz="4951" dirty="0">
                <a:solidFill>
                  <a:srgbClr val="FFFFFF"/>
                </a:solidFill>
              </a:rPr>
              <a:t>VM with persistent drive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46737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bwMode="auto">
          <a:xfrm>
            <a:off x="2551443" y="3084491"/>
            <a:ext cx="1744771" cy="662210"/>
          </a:xfrm>
          <a:prstGeom prst="rightArrow">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26" name="Group 25"/>
          <p:cNvGrpSpPr/>
          <p:nvPr/>
        </p:nvGrpSpPr>
        <p:grpSpPr>
          <a:xfrm>
            <a:off x="763014" y="2600903"/>
            <a:ext cx="1918044" cy="1653485"/>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grpSp>
        <p:nvGrpSpPr>
          <p:cNvPr id="45" name="Group 44"/>
          <p:cNvGrpSpPr/>
          <p:nvPr/>
        </p:nvGrpSpPr>
        <p:grpSpPr>
          <a:xfrm>
            <a:off x="760449" y="2600903"/>
            <a:ext cx="1918044" cy="1653485"/>
            <a:chOff x="328301" y="3881331"/>
            <a:chExt cx="722921" cy="623207"/>
          </a:xfrm>
        </p:grpSpPr>
        <p:sp>
          <p:nvSpPr>
            <p:cNvPr id="46" name="Hexagon 45"/>
            <p:cNvSpPr/>
            <p:nvPr/>
          </p:nvSpPr>
          <p:spPr bwMode="auto">
            <a:xfrm rot="19780699">
              <a:off x="328301" y="3881331"/>
              <a:ext cx="722921" cy="623207"/>
            </a:xfrm>
            <a:prstGeom prst="hexagon">
              <a:avLst>
                <a:gd name="adj" fmla="val 28905"/>
                <a:gd name="vf" fmla="val 11547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sp>
        <p:nvSpPr>
          <p:cNvPr id="56" name="Right Arrow 55"/>
          <p:cNvSpPr/>
          <p:nvPr/>
        </p:nvSpPr>
        <p:spPr bwMode="auto">
          <a:xfrm>
            <a:off x="2551443" y="3089395"/>
            <a:ext cx="1744771" cy="662210"/>
          </a:xfrm>
          <a:prstGeom prst="rightArrow">
            <a:avLst/>
          </a:prstGeom>
          <a:solidFill>
            <a:srgbClr val="92D05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4" name="Rounded Rectangle 93"/>
          <p:cNvSpPr/>
          <p:nvPr/>
        </p:nvSpPr>
        <p:spPr bwMode="auto">
          <a:xfrm>
            <a:off x="4535683" y="2381917"/>
            <a:ext cx="4253023" cy="2535714"/>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350" dirty="0">
              <a:solidFill>
                <a:srgbClr val="FFFFFF"/>
              </a:solidFill>
            </a:endParaRPr>
          </a:p>
        </p:txBody>
      </p:sp>
      <p:grpSp>
        <p:nvGrpSpPr>
          <p:cNvPr id="97" name="Group 96"/>
          <p:cNvGrpSpPr/>
          <p:nvPr/>
        </p:nvGrpSpPr>
        <p:grpSpPr>
          <a:xfrm>
            <a:off x="4694390" y="2546069"/>
            <a:ext cx="1254309" cy="2213132"/>
            <a:chOff x="3857138" y="-151910"/>
            <a:chExt cx="1671976" cy="2950074"/>
          </a:xfrm>
        </p:grpSpPr>
        <p:pic>
          <p:nvPicPr>
            <p:cNvPr id="112" name="Picture 11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113" name="Rectangle 112"/>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14" name="Picture 11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122" name="Group 121"/>
          <p:cNvGrpSpPr/>
          <p:nvPr/>
        </p:nvGrpSpPr>
        <p:grpSpPr>
          <a:xfrm>
            <a:off x="6036014" y="2546069"/>
            <a:ext cx="1254309" cy="2213132"/>
            <a:chOff x="3857138" y="-151910"/>
            <a:chExt cx="1671976" cy="2950074"/>
          </a:xfrm>
        </p:grpSpPr>
        <p:pic>
          <p:nvPicPr>
            <p:cNvPr id="123" name="Picture 12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124" name="Rectangle 123"/>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25" name="Picture 12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133" name="Group 132"/>
          <p:cNvGrpSpPr/>
          <p:nvPr/>
        </p:nvGrpSpPr>
        <p:grpSpPr>
          <a:xfrm>
            <a:off x="7377534" y="2546069"/>
            <a:ext cx="1254309" cy="2213132"/>
            <a:chOff x="3857138" y="-151910"/>
            <a:chExt cx="1671976" cy="2950074"/>
          </a:xfrm>
        </p:grpSpPr>
        <p:pic>
          <p:nvPicPr>
            <p:cNvPr id="134" name="Picture 13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135" name="Rectangle 134"/>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36" name="Picture 13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sp>
        <p:nvSpPr>
          <p:cNvPr id="144" name="Rounded Rectangle 143"/>
          <p:cNvSpPr/>
          <p:nvPr/>
        </p:nvSpPr>
        <p:spPr bwMode="auto">
          <a:xfrm>
            <a:off x="4796400" y="2902901"/>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5" name="Rounded Rectangle 144"/>
          <p:cNvSpPr/>
          <p:nvPr/>
        </p:nvSpPr>
        <p:spPr bwMode="auto">
          <a:xfrm>
            <a:off x="6121230" y="3559126"/>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6" name="Rounded Rectangle 145"/>
          <p:cNvSpPr/>
          <p:nvPr/>
        </p:nvSpPr>
        <p:spPr bwMode="auto">
          <a:xfrm>
            <a:off x="8059058" y="2905370"/>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15" name="Group 114"/>
          <p:cNvGrpSpPr/>
          <p:nvPr/>
        </p:nvGrpSpPr>
        <p:grpSpPr>
          <a:xfrm>
            <a:off x="4779608" y="2889197"/>
            <a:ext cx="1070949" cy="1789500"/>
            <a:chOff x="6371150" y="2709450"/>
            <a:chExt cx="1427560" cy="2385378"/>
          </a:xfrm>
        </p:grpSpPr>
        <p:pic>
          <p:nvPicPr>
            <p:cNvPr id="116" name="Picture 1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17" name="Picture 1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8" name="Picture 1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9" name="Picture 11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20" name="Picture 11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21" name="Picture 1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126" name="Group 125"/>
          <p:cNvGrpSpPr/>
          <p:nvPr/>
        </p:nvGrpSpPr>
        <p:grpSpPr>
          <a:xfrm>
            <a:off x="6121231" y="2889197"/>
            <a:ext cx="1070949" cy="1789500"/>
            <a:chOff x="6371150" y="2709450"/>
            <a:chExt cx="1427560" cy="2385378"/>
          </a:xfrm>
        </p:grpSpPr>
        <p:pic>
          <p:nvPicPr>
            <p:cNvPr id="127" name="Picture 1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28" name="Picture 1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29" name="Picture 1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30" name="Picture 12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31" name="Picture 13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32" name="Picture 1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137" name="Group 136"/>
          <p:cNvGrpSpPr/>
          <p:nvPr/>
        </p:nvGrpSpPr>
        <p:grpSpPr>
          <a:xfrm>
            <a:off x="7462751" y="2889197"/>
            <a:ext cx="1070949" cy="1789500"/>
            <a:chOff x="6371150" y="2709450"/>
            <a:chExt cx="1427560" cy="2385378"/>
          </a:xfrm>
        </p:grpSpPr>
        <p:pic>
          <p:nvPicPr>
            <p:cNvPr id="138" name="Picture 1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39" name="Picture 1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40" name="Picture 1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41" name="Picture 14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42" name="Picture 14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43" name="Picture 1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49" name="TextBox 48"/>
          <p:cNvSpPr txBox="1"/>
          <p:nvPr/>
        </p:nvSpPr>
        <p:spPr>
          <a:xfrm>
            <a:off x="5491824" y="5079911"/>
            <a:ext cx="2340740" cy="166199"/>
          </a:xfrm>
          <a:prstGeom prst="rect">
            <a:avLst/>
          </a:prstGeom>
          <a:noFill/>
        </p:spPr>
        <p:txBody>
          <a:bodyPr wrap="square" lIns="0" tIns="0" rIns="0" bIns="0" rtlCol="0">
            <a:spAutoFit/>
          </a:bodyPr>
          <a:lstStyle/>
          <a:p>
            <a:pPr algn="ctr">
              <a:lnSpc>
                <a:spcPct val="80000"/>
              </a:lnSpc>
              <a:spcBef>
                <a:spcPct val="20000"/>
              </a:spcBef>
              <a:buSzPct val="80000"/>
            </a:pPr>
            <a:r>
              <a:rPr lang="en-US" sz="1350" dirty="0">
                <a:solidFill>
                  <a:srgbClr val="5F5F5F">
                    <a:alpha val="99000"/>
                  </a:srgbClr>
                </a:solidFill>
              </a:rPr>
              <a:t>Windows Azure Storage</a:t>
            </a:r>
          </a:p>
        </p:txBody>
      </p:sp>
      <p:sp>
        <p:nvSpPr>
          <p:cNvPr id="50" name="Title 3"/>
          <p:cNvSpPr txBox="1">
            <a:spLocks/>
          </p:cNvSpPr>
          <p:nvPr/>
        </p:nvSpPr>
        <p:spPr>
          <a:xfrm>
            <a:off x="389436" y="1158741"/>
            <a:ext cx="8363938" cy="561069"/>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sz="4951" dirty="0">
                <a:solidFill>
                  <a:srgbClr val="FFFFFF"/>
                </a:solidFill>
              </a:rPr>
              <a:t>VM with persistent drive</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7171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right)">
                                      <p:cBhvr>
                                        <p:cTn id="8" dur="1000"/>
                                        <p:tgtEl>
                                          <p:spTgt spid="4"/>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250"/>
                                        <p:tgtEl>
                                          <p:spTgt spid="144"/>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250"/>
                                        <p:tgtEl>
                                          <p:spTgt spid="14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fade">
                                      <p:cBhvr>
                                        <p:cTn id="24" dur="250"/>
                                        <p:tgtEl>
                                          <p:spTgt spid="145"/>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750"/>
                                        <p:tgtEl>
                                          <p:spTgt spid="45"/>
                                        </p:tgtEl>
                                      </p:cBhvr>
                                    </p:animEffect>
                                  </p:childTnLst>
                                </p:cTn>
                              </p:par>
                            </p:childTnLst>
                          </p:cTn>
                        </p:par>
                        <p:par>
                          <p:cTn id="29" fill="hold">
                            <p:stCondLst>
                              <p:cond delay="3000"/>
                            </p:stCondLst>
                            <p:childTnLst>
                              <p:par>
                                <p:cTn id="30" presetID="10" presetClass="exit" presetSubtype="0" fill="hold" grpId="1" nodeType="afterEffect">
                                  <p:stCondLst>
                                    <p:cond delay="0"/>
                                  </p:stCondLst>
                                  <p:childTnLst>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6" grpId="0" animBg="1"/>
      <p:bldP spid="144" grpId="0" animBg="1"/>
      <p:bldP spid="145" grpId="0" animBg="1"/>
      <p:bldP spid="1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ight Arrow 55"/>
          <p:cNvSpPr/>
          <p:nvPr/>
        </p:nvSpPr>
        <p:spPr bwMode="auto">
          <a:xfrm>
            <a:off x="2551443" y="3089395"/>
            <a:ext cx="1744771" cy="662210"/>
          </a:xfrm>
          <a:prstGeom prst="rightArrow">
            <a:avLst/>
          </a:prstGeom>
          <a:solidFill>
            <a:srgbClr val="92D05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26" name="Group 25"/>
          <p:cNvGrpSpPr/>
          <p:nvPr/>
        </p:nvGrpSpPr>
        <p:grpSpPr>
          <a:xfrm>
            <a:off x="763014" y="2600903"/>
            <a:ext cx="1918044" cy="1653485"/>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grpSp>
        <p:nvGrpSpPr>
          <p:cNvPr id="45" name="Group 44"/>
          <p:cNvGrpSpPr/>
          <p:nvPr/>
        </p:nvGrpSpPr>
        <p:grpSpPr>
          <a:xfrm>
            <a:off x="760449" y="2600903"/>
            <a:ext cx="1918044" cy="1653485"/>
            <a:chOff x="328301" y="3881331"/>
            <a:chExt cx="722921" cy="623207"/>
          </a:xfrm>
        </p:grpSpPr>
        <p:sp>
          <p:nvSpPr>
            <p:cNvPr id="46" name="Hexagon 45"/>
            <p:cNvSpPr/>
            <p:nvPr/>
          </p:nvSpPr>
          <p:spPr bwMode="auto">
            <a:xfrm rot="19780699">
              <a:off x="328301" y="3881331"/>
              <a:ext cx="722921" cy="623207"/>
            </a:xfrm>
            <a:prstGeom prst="hexagon">
              <a:avLst>
                <a:gd name="adj" fmla="val 28905"/>
                <a:gd name="vf" fmla="val 11547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66827"/>
              <a:ext cx="314925" cy="284870"/>
            </a:xfrm>
            <a:prstGeom prst="rect">
              <a:avLst/>
            </a:prstGeom>
          </p:spPr>
        </p:pic>
      </p:grpSp>
      <p:sp>
        <p:nvSpPr>
          <p:cNvPr id="94" name="Rounded Rectangle 93"/>
          <p:cNvSpPr/>
          <p:nvPr/>
        </p:nvSpPr>
        <p:spPr bwMode="auto">
          <a:xfrm>
            <a:off x="4535683" y="2381917"/>
            <a:ext cx="4253023" cy="2535714"/>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350" dirty="0">
              <a:solidFill>
                <a:srgbClr val="FFFFFF"/>
              </a:solidFill>
            </a:endParaRPr>
          </a:p>
        </p:txBody>
      </p:sp>
      <p:grpSp>
        <p:nvGrpSpPr>
          <p:cNvPr id="97" name="Group 96"/>
          <p:cNvGrpSpPr/>
          <p:nvPr/>
        </p:nvGrpSpPr>
        <p:grpSpPr>
          <a:xfrm>
            <a:off x="4694390" y="2546069"/>
            <a:ext cx="1254309" cy="2213132"/>
            <a:chOff x="3857138" y="-151910"/>
            <a:chExt cx="1671976" cy="2950074"/>
          </a:xfrm>
        </p:grpSpPr>
        <p:pic>
          <p:nvPicPr>
            <p:cNvPr id="112" name="Picture 11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113" name="Rectangle 112"/>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14" name="Picture 11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122" name="Group 121"/>
          <p:cNvGrpSpPr/>
          <p:nvPr/>
        </p:nvGrpSpPr>
        <p:grpSpPr>
          <a:xfrm>
            <a:off x="6036014" y="2546069"/>
            <a:ext cx="1254309" cy="2213132"/>
            <a:chOff x="3857138" y="-151910"/>
            <a:chExt cx="1671976" cy="2950074"/>
          </a:xfrm>
        </p:grpSpPr>
        <p:pic>
          <p:nvPicPr>
            <p:cNvPr id="123" name="Picture 12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124" name="Rectangle 123"/>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25" name="Picture 12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133" name="Group 132"/>
          <p:cNvGrpSpPr/>
          <p:nvPr/>
        </p:nvGrpSpPr>
        <p:grpSpPr>
          <a:xfrm>
            <a:off x="7377534" y="2546069"/>
            <a:ext cx="1254309" cy="2213132"/>
            <a:chOff x="3857138" y="-151910"/>
            <a:chExt cx="1671976" cy="2950074"/>
          </a:xfrm>
        </p:grpSpPr>
        <p:pic>
          <p:nvPicPr>
            <p:cNvPr id="134" name="Picture 13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135" name="Rectangle 134"/>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36" name="Picture 13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sp>
        <p:nvSpPr>
          <p:cNvPr id="144" name="Rounded Rectangle 143"/>
          <p:cNvSpPr/>
          <p:nvPr/>
        </p:nvSpPr>
        <p:spPr bwMode="auto">
          <a:xfrm>
            <a:off x="6721506" y="3562838"/>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5" name="Rounded Rectangle 144"/>
          <p:cNvSpPr/>
          <p:nvPr/>
        </p:nvSpPr>
        <p:spPr bwMode="auto">
          <a:xfrm>
            <a:off x="6121230" y="3559126"/>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6" name="Rounded Rectangle 145"/>
          <p:cNvSpPr/>
          <p:nvPr/>
        </p:nvSpPr>
        <p:spPr bwMode="auto">
          <a:xfrm>
            <a:off x="8059058" y="2905370"/>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26" name="Group 125"/>
          <p:cNvGrpSpPr/>
          <p:nvPr/>
        </p:nvGrpSpPr>
        <p:grpSpPr>
          <a:xfrm>
            <a:off x="6121231" y="2889197"/>
            <a:ext cx="1070949" cy="1789500"/>
            <a:chOff x="6371150" y="2709450"/>
            <a:chExt cx="1427560" cy="2385378"/>
          </a:xfrm>
        </p:grpSpPr>
        <p:pic>
          <p:nvPicPr>
            <p:cNvPr id="127" name="Picture 1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28" name="Picture 1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29" name="Picture 1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30" name="Picture 12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31" name="Picture 13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32" name="Picture 1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137" name="Group 136"/>
          <p:cNvGrpSpPr/>
          <p:nvPr/>
        </p:nvGrpSpPr>
        <p:grpSpPr>
          <a:xfrm>
            <a:off x="7462751" y="2889197"/>
            <a:ext cx="1070949" cy="1789500"/>
            <a:chOff x="6371150" y="2709450"/>
            <a:chExt cx="1427560" cy="2385378"/>
          </a:xfrm>
        </p:grpSpPr>
        <p:pic>
          <p:nvPicPr>
            <p:cNvPr id="138" name="Picture 1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39" name="Picture 1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40" name="Picture 1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41" name="Picture 14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42" name="Picture 14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43" name="Picture 1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2" name="Group 1"/>
          <p:cNvGrpSpPr/>
          <p:nvPr/>
        </p:nvGrpSpPr>
        <p:grpSpPr>
          <a:xfrm>
            <a:off x="6131541" y="3559126"/>
            <a:ext cx="450587" cy="564207"/>
            <a:chOff x="8173259" y="3602456"/>
            <a:chExt cx="600626" cy="752080"/>
          </a:xfrm>
        </p:grpSpPr>
        <p:sp>
          <p:nvSpPr>
            <p:cNvPr id="49" name="Rounded Rectangle 48"/>
            <p:cNvSpPr/>
            <p:nvPr/>
          </p:nvSpPr>
          <p:spPr bwMode="auto">
            <a:xfrm>
              <a:off x="8173259" y="3602456"/>
              <a:ext cx="600626" cy="752080"/>
            </a:xfrm>
            <a:prstGeom prst="roundRect">
              <a:avLst>
                <a:gd name="adj" fmla="val 10276"/>
              </a:avLst>
            </a:prstGeom>
            <a:solidFill>
              <a:srgbClr val="ED1E79"/>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2809" y="3757835"/>
              <a:ext cx="434829" cy="434829"/>
            </a:xfrm>
            <a:prstGeom prst="rect">
              <a:avLst/>
            </a:prstGeom>
          </p:spPr>
        </p:pic>
      </p:grpSp>
      <p:sp>
        <p:nvSpPr>
          <p:cNvPr id="5" name="Rounded Rectangle 4"/>
          <p:cNvSpPr/>
          <p:nvPr/>
        </p:nvSpPr>
        <p:spPr bwMode="auto">
          <a:xfrm>
            <a:off x="6121231" y="3544199"/>
            <a:ext cx="477690" cy="592690"/>
          </a:xfrm>
          <a:prstGeom prst="roundRect">
            <a:avLst>
              <a:gd name="adj" fmla="val 832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54" name="Rounded Rectangle 53"/>
          <p:cNvSpPr/>
          <p:nvPr/>
        </p:nvSpPr>
        <p:spPr bwMode="auto">
          <a:xfrm>
            <a:off x="4796400" y="2902901"/>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15" name="Group 114"/>
          <p:cNvGrpSpPr/>
          <p:nvPr/>
        </p:nvGrpSpPr>
        <p:grpSpPr>
          <a:xfrm>
            <a:off x="4779608" y="2889197"/>
            <a:ext cx="1070949" cy="1789500"/>
            <a:chOff x="6371150" y="2709450"/>
            <a:chExt cx="1427560" cy="2385378"/>
          </a:xfrm>
        </p:grpSpPr>
        <p:pic>
          <p:nvPicPr>
            <p:cNvPr id="116" name="Picture 1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17" name="Picture 1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8" name="Picture 1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9" name="Picture 11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20" name="Picture 11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21" name="Picture 1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53" name="TextBox 52"/>
          <p:cNvSpPr txBox="1"/>
          <p:nvPr/>
        </p:nvSpPr>
        <p:spPr>
          <a:xfrm>
            <a:off x="5491824" y="5079911"/>
            <a:ext cx="2340740" cy="166199"/>
          </a:xfrm>
          <a:prstGeom prst="rect">
            <a:avLst/>
          </a:prstGeom>
          <a:noFill/>
        </p:spPr>
        <p:txBody>
          <a:bodyPr wrap="square" lIns="0" tIns="0" rIns="0" bIns="0" rtlCol="0">
            <a:spAutoFit/>
          </a:bodyPr>
          <a:lstStyle/>
          <a:p>
            <a:pPr algn="ctr">
              <a:lnSpc>
                <a:spcPct val="80000"/>
              </a:lnSpc>
              <a:spcBef>
                <a:spcPct val="20000"/>
              </a:spcBef>
              <a:buSzPct val="80000"/>
            </a:pPr>
            <a:r>
              <a:rPr lang="en-US" sz="1350" dirty="0">
                <a:solidFill>
                  <a:srgbClr val="5F5F5F">
                    <a:alpha val="99000"/>
                  </a:srgbClr>
                </a:solidFill>
              </a:rPr>
              <a:t>Windows Azure Storage</a:t>
            </a:r>
          </a:p>
        </p:txBody>
      </p:sp>
      <p:sp>
        <p:nvSpPr>
          <p:cNvPr id="55" name="Title 3"/>
          <p:cNvSpPr txBox="1">
            <a:spLocks/>
          </p:cNvSpPr>
          <p:nvPr/>
        </p:nvSpPr>
        <p:spPr>
          <a:xfrm>
            <a:off x="389436" y="1158741"/>
            <a:ext cx="8363938" cy="561069"/>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r>
              <a:rPr sz="4951" dirty="0">
                <a:solidFill>
                  <a:srgbClr val="FFFFFF"/>
                </a:solidFill>
              </a:rPr>
              <a:t>VM with persistent drive</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54179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250"/>
                                        <p:tgtEl>
                                          <p:spTgt spid="144"/>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93"/>
          <p:cNvSpPr/>
          <p:nvPr/>
        </p:nvSpPr>
        <p:spPr bwMode="auto">
          <a:xfrm>
            <a:off x="4535683" y="2381917"/>
            <a:ext cx="4253023" cy="2535714"/>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350" dirty="0">
              <a:solidFill>
                <a:srgbClr val="FFFFFF"/>
              </a:solidFill>
            </a:endParaRPr>
          </a:p>
        </p:txBody>
      </p:sp>
      <p:grpSp>
        <p:nvGrpSpPr>
          <p:cNvPr id="97" name="Group 96"/>
          <p:cNvGrpSpPr/>
          <p:nvPr/>
        </p:nvGrpSpPr>
        <p:grpSpPr>
          <a:xfrm>
            <a:off x="4694390" y="2546069"/>
            <a:ext cx="1254309" cy="2213132"/>
            <a:chOff x="3857138" y="-151910"/>
            <a:chExt cx="1671976" cy="2950074"/>
          </a:xfrm>
        </p:grpSpPr>
        <p:pic>
          <p:nvPicPr>
            <p:cNvPr id="112" name="Picture 11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113" name="Rectangle 112"/>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14" name="Picture 11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122" name="Group 121"/>
          <p:cNvGrpSpPr/>
          <p:nvPr/>
        </p:nvGrpSpPr>
        <p:grpSpPr>
          <a:xfrm>
            <a:off x="6036014" y="2546069"/>
            <a:ext cx="1254309" cy="2213132"/>
            <a:chOff x="3857138" y="-151910"/>
            <a:chExt cx="1671976" cy="2950074"/>
          </a:xfrm>
        </p:grpSpPr>
        <p:pic>
          <p:nvPicPr>
            <p:cNvPr id="123" name="Picture 12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124" name="Rectangle 123"/>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25" name="Picture 12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133" name="Group 132"/>
          <p:cNvGrpSpPr/>
          <p:nvPr/>
        </p:nvGrpSpPr>
        <p:grpSpPr>
          <a:xfrm>
            <a:off x="7377534" y="2546069"/>
            <a:ext cx="1254309" cy="2213132"/>
            <a:chOff x="3857138" y="-151910"/>
            <a:chExt cx="1671976" cy="2950074"/>
          </a:xfrm>
        </p:grpSpPr>
        <p:pic>
          <p:nvPicPr>
            <p:cNvPr id="134" name="Picture 13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135" name="Rectangle 134"/>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36" name="Picture 13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sp>
        <p:nvSpPr>
          <p:cNvPr id="144" name="Rounded Rectangle 143"/>
          <p:cNvSpPr/>
          <p:nvPr/>
        </p:nvSpPr>
        <p:spPr bwMode="auto">
          <a:xfrm>
            <a:off x="6721506" y="3562838"/>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5" name="Rounded Rectangle 144"/>
          <p:cNvSpPr/>
          <p:nvPr/>
        </p:nvSpPr>
        <p:spPr bwMode="auto">
          <a:xfrm>
            <a:off x="6121230" y="3559126"/>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6" name="Rounded Rectangle 145"/>
          <p:cNvSpPr/>
          <p:nvPr/>
        </p:nvSpPr>
        <p:spPr bwMode="auto">
          <a:xfrm>
            <a:off x="8059058" y="2905370"/>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26" name="Group 125"/>
          <p:cNvGrpSpPr/>
          <p:nvPr/>
        </p:nvGrpSpPr>
        <p:grpSpPr>
          <a:xfrm>
            <a:off x="6121231" y="2889197"/>
            <a:ext cx="1070949" cy="1789500"/>
            <a:chOff x="6371150" y="2709450"/>
            <a:chExt cx="1427560" cy="2385378"/>
          </a:xfrm>
        </p:grpSpPr>
        <p:pic>
          <p:nvPicPr>
            <p:cNvPr id="127" name="Picture 1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28" name="Picture 1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29" name="Picture 1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30" name="Picture 12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31" name="Picture 13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32" name="Picture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137" name="Group 136"/>
          <p:cNvGrpSpPr/>
          <p:nvPr/>
        </p:nvGrpSpPr>
        <p:grpSpPr>
          <a:xfrm>
            <a:off x="7462751" y="2889197"/>
            <a:ext cx="1070949" cy="1789500"/>
            <a:chOff x="6371150" y="2709450"/>
            <a:chExt cx="1427560" cy="2385378"/>
          </a:xfrm>
        </p:grpSpPr>
        <p:pic>
          <p:nvPicPr>
            <p:cNvPr id="138" name="Picture 1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39" name="Picture 1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40" name="Picture 1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41" name="Picture 14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42" name="Picture 14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43" name="Picture 1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2" name="Group 1"/>
          <p:cNvGrpSpPr/>
          <p:nvPr/>
        </p:nvGrpSpPr>
        <p:grpSpPr>
          <a:xfrm>
            <a:off x="6131541" y="3559126"/>
            <a:ext cx="450587" cy="564207"/>
            <a:chOff x="8173259" y="3602456"/>
            <a:chExt cx="600626" cy="752080"/>
          </a:xfrm>
        </p:grpSpPr>
        <p:sp>
          <p:nvSpPr>
            <p:cNvPr id="49" name="Rounded Rectangle 48"/>
            <p:cNvSpPr/>
            <p:nvPr/>
          </p:nvSpPr>
          <p:spPr bwMode="auto">
            <a:xfrm>
              <a:off x="8173259" y="3602456"/>
              <a:ext cx="600626" cy="752080"/>
            </a:xfrm>
            <a:prstGeom prst="roundRect">
              <a:avLst>
                <a:gd name="adj" fmla="val 10276"/>
              </a:avLst>
            </a:prstGeom>
            <a:solidFill>
              <a:srgbClr val="ED1E79"/>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2809" y="3757835"/>
              <a:ext cx="434829" cy="434829"/>
            </a:xfrm>
            <a:prstGeom prst="rect">
              <a:avLst/>
            </a:prstGeom>
          </p:spPr>
        </p:pic>
      </p:grpSp>
      <p:sp>
        <p:nvSpPr>
          <p:cNvPr id="5" name="Rounded Rectangle 4"/>
          <p:cNvSpPr/>
          <p:nvPr/>
        </p:nvSpPr>
        <p:spPr bwMode="auto">
          <a:xfrm>
            <a:off x="6121231" y="3544199"/>
            <a:ext cx="477690" cy="592690"/>
          </a:xfrm>
          <a:prstGeom prst="roundRect">
            <a:avLst>
              <a:gd name="adj" fmla="val 832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54" name="Rounded Rectangle 53"/>
          <p:cNvSpPr/>
          <p:nvPr/>
        </p:nvSpPr>
        <p:spPr bwMode="auto">
          <a:xfrm>
            <a:off x="4796400" y="2902901"/>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15" name="Group 114"/>
          <p:cNvGrpSpPr/>
          <p:nvPr/>
        </p:nvGrpSpPr>
        <p:grpSpPr>
          <a:xfrm>
            <a:off x="4779608" y="2889197"/>
            <a:ext cx="1070949" cy="1789500"/>
            <a:chOff x="6371150" y="2709450"/>
            <a:chExt cx="1427560" cy="2385378"/>
          </a:xfrm>
        </p:grpSpPr>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8" name="Pictur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9" name="Picture 11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20" name="Picture 11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53" name="Title 3"/>
          <p:cNvSpPr txBox="1">
            <a:spLocks/>
          </p:cNvSpPr>
          <p:nvPr/>
        </p:nvSpPr>
        <p:spPr>
          <a:xfrm>
            <a:off x="471130" y="2772932"/>
            <a:ext cx="3440448" cy="1496051"/>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r>
              <a:rPr sz="5401" dirty="0">
                <a:solidFill>
                  <a:srgbClr val="5F5F5F">
                    <a:alpha val="99000"/>
                  </a:srgbClr>
                </a:solidFill>
              </a:rPr>
              <a:t>Reliable and always on</a:t>
            </a:r>
          </a:p>
        </p:txBody>
      </p:sp>
      <p:sp>
        <p:nvSpPr>
          <p:cNvPr id="46" name="TextBox 45"/>
          <p:cNvSpPr txBox="1"/>
          <p:nvPr/>
        </p:nvSpPr>
        <p:spPr>
          <a:xfrm>
            <a:off x="5491824" y="5079911"/>
            <a:ext cx="2340740" cy="166199"/>
          </a:xfrm>
          <a:prstGeom prst="rect">
            <a:avLst/>
          </a:prstGeom>
          <a:noFill/>
        </p:spPr>
        <p:txBody>
          <a:bodyPr wrap="square" lIns="0" tIns="0" rIns="0" bIns="0" rtlCol="0">
            <a:spAutoFit/>
          </a:bodyPr>
          <a:lstStyle/>
          <a:p>
            <a:pPr algn="ctr">
              <a:lnSpc>
                <a:spcPct val="80000"/>
              </a:lnSpc>
              <a:spcBef>
                <a:spcPct val="20000"/>
              </a:spcBef>
              <a:buSzPct val="80000"/>
            </a:pPr>
            <a:r>
              <a:rPr lang="en-US" sz="1350" dirty="0">
                <a:solidFill>
                  <a:srgbClr val="5F5F5F">
                    <a:alpha val="99000"/>
                  </a:srgbClr>
                </a:solidFill>
              </a:rPr>
              <a:t>Windows Azure Storage</a:t>
            </a:r>
          </a:p>
        </p:txBody>
      </p:sp>
      <p:sp>
        <p:nvSpPr>
          <p:cNvPr id="3" name="Title 2"/>
          <p:cNvSpPr>
            <a:spLocks noGrp="1"/>
          </p:cNvSpPr>
          <p:nvPr>
            <p:ph type="title"/>
          </p:nvPr>
        </p:nvSpPr>
        <p:spPr/>
        <p:txBody>
          <a:bodyPr/>
          <a:lstStyle/>
          <a:p>
            <a:r>
              <a:rPr lang="en-US" dirty="0"/>
              <a:t>VM with persistent drive</a:t>
            </a:r>
          </a:p>
        </p:txBody>
      </p:sp>
    </p:spTree>
    <p:extLst>
      <p:ext uri="{BB962C8B-B14F-4D97-AF65-F5344CB8AC3E}">
        <p14:creationId xmlns:p14="http://schemas.microsoft.com/office/powerpoint/2010/main" val="132651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bwMode="auto">
          <a:xfrm>
            <a:off x="642845" y="3998676"/>
            <a:ext cx="375037" cy="375037"/>
          </a:xfrm>
          <a:prstGeom prst="ellipse">
            <a:avLst/>
          </a:prstGeom>
          <a:solidFill>
            <a:srgbClr val="92D050">
              <a:alpha val="50196"/>
            </a:srgb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62" name="Oval 61"/>
          <p:cNvSpPr/>
          <p:nvPr/>
        </p:nvSpPr>
        <p:spPr bwMode="auto">
          <a:xfrm>
            <a:off x="3371538" y="3998676"/>
            <a:ext cx="375037" cy="375037"/>
          </a:xfrm>
          <a:prstGeom prst="ellipse">
            <a:avLst/>
          </a:prstGeom>
          <a:solidFill>
            <a:srgbClr val="92D050">
              <a:alpha val="50196"/>
            </a:srgb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27" name="Group 26"/>
          <p:cNvGrpSpPr/>
          <p:nvPr/>
        </p:nvGrpSpPr>
        <p:grpSpPr>
          <a:xfrm>
            <a:off x="363165" y="2500980"/>
            <a:ext cx="3655862" cy="2062655"/>
            <a:chOff x="484093" y="1352838"/>
            <a:chExt cx="4873213" cy="2749491"/>
          </a:xfrm>
        </p:grpSpPr>
        <p:cxnSp>
          <p:nvCxnSpPr>
            <p:cNvPr id="1350" name="Straight Connector 1349"/>
            <p:cNvCxnSpPr/>
            <p:nvPr/>
          </p:nvCxnSpPr>
          <p:spPr>
            <a:xfrm rot="5400000">
              <a:off x="2920700" y="-1083769"/>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51" name="Straight Connector 1350"/>
            <p:cNvCxnSpPr/>
            <p:nvPr/>
          </p:nvCxnSpPr>
          <p:spPr>
            <a:xfrm rot="5400000">
              <a:off x="2920700" y="-167272"/>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52" name="Straight Connector 1351"/>
            <p:cNvCxnSpPr/>
            <p:nvPr/>
          </p:nvCxnSpPr>
          <p:spPr>
            <a:xfrm rot="5400000">
              <a:off x="2920700" y="749226"/>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53" name="Straight Connector 1352"/>
            <p:cNvCxnSpPr/>
            <p:nvPr/>
          </p:nvCxnSpPr>
          <p:spPr>
            <a:xfrm rot="5400000">
              <a:off x="2920700" y="1665722"/>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grpSp>
      <p:sp>
        <p:nvSpPr>
          <p:cNvPr id="61" name="Title 3"/>
          <p:cNvSpPr txBox="1">
            <a:spLocks/>
          </p:cNvSpPr>
          <p:nvPr/>
        </p:nvSpPr>
        <p:spPr>
          <a:xfrm>
            <a:off x="471130" y="4727753"/>
            <a:ext cx="3440448" cy="83125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r>
              <a:rPr sz="3001" dirty="0">
                <a:solidFill>
                  <a:srgbClr val="5F5F5F">
                    <a:alpha val="99000"/>
                  </a:srgbClr>
                </a:solidFill>
              </a:rPr>
              <a:t>Continuous storage </a:t>
            </a:r>
            <a:br>
              <a:rPr sz="3001" dirty="0">
                <a:solidFill>
                  <a:srgbClr val="5F5F5F">
                    <a:alpha val="99000"/>
                  </a:srgbClr>
                </a:solidFill>
              </a:rPr>
            </a:br>
            <a:r>
              <a:rPr sz="3001" dirty="0">
                <a:solidFill>
                  <a:srgbClr val="5F5F5F">
                    <a:alpha val="99000"/>
                  </a:srgbClr>
                </a:solidFill>
              </a:rPr>
              <a:t>geo-replication</a:t>
            </a:r>
          </a:p>
        </p:txBody>
      </p:sp>
      <p:sp>
        <p:nvSpPr>
          <p:cNvPr id="1339" name="Oval 536"/>
          <p:cNvSpPr>
            <a:spLocks noChangeAspect="1" noChangeArrowheads="1"/>
          </p:cNvSpPr>
          <p:nvPr/>
        </p:nvSpPr>
        <p:spPr bwMode="auto">
          <a:xfrm>
            <a:off x="790641" y="4150630"/>
            <a:ext cx="79441" cy="79441"/>
          </a:xfrm>
          <a:prstGeom prst="ellipse">
            <a:avLst/>
          </a:prstGeom>
          <a:solidFill>
            <a:srgbClr val="92D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292929"/>
              </a:solidFill>
            </a:endParaRPr>
          </a:p>
        </p:txBody>
      </p:sp>
      <p:grpSp>
        <p:nvGrpSpPr>
          <p:cNvPr id="21" name="Group 20"/>
          <p:cNvGrpSpPr/>
          <p:nvPr/>
        </p:nvGrpSpPr>
        <p:grpSpPr>
          <a:xfrm>
            <a:off x="471130" y="2400725"/>
            <a:ext cx="3437761" cy="2206981"/>
            <a:chOff x="628009" y="1463040"/>
            <a:chExt cx="4582487" cy="2460962"/>
          </a:xfrm>
        </p:grpSpPr>
        <p:cxnSp>
          <p:nvCxnSpPr>
            <p:cNvPr id="20" name="Straight Connector 19"/>
            <p:cNvCxnSpPr/>
            <p:nvPr/>
          </p:nvCxnSpPr>
          <p:spPr>
            <a:xfrm>
              <a:off x="628009"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p:nvPr/>
          </p:nvCxnSpPr>
          <p:spPr>
            <a:xfrm>
              <a:off x="1544506"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3" name="Straight Connector 1342"/>
            <p:cNvCxnSpPr/>
            <p:nvPr/>
          </p:nvCxnSpPr>
          <p:spPr>
            <a:xfrm>
              <a:off x="2461003"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4" name="Straight Connector 1343"/>
            <p:cNvCxnSpPr/>
            <p:nvPr/>
          </p:nvCxnSpPr>
          <p:spPr>
            <a:xfrm>
              <a:off x="3377500"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5" name="Straight Connector 1344"/>
            <p:cNvCxnSpPr/>
            <p:nvPr/>
          </p:nvCxnSpPr>
          <p:spPr>
            <a:xfrm>
              <a:off x="4293997"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1346" name="Straight Connector 1345"/>
            <p:cNvCxnSpPr/>
            <p:nvPr/>
          </p:nvCxnSpPr>
          <p:spPr>
            <a:xfrm>
              <a:off x="5210496"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grpSp>
      <p:sp>
        <p:nvSpPr>
          <p:cNvPr id="18" name="Pentagon 17"/>
          <p:cNvSpPr/>
          <p:nvPr/>
        </p:nvSpPr>
        <p:spPr bwMode="auto">
          <a:xfrm rot="5400000">
            <a:off x="291894" y="2961709"/>
            <a:ext cx="1076937" cy="587587"/>
          </a:xfrm>
          <a:prstGeom prst="homePlat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1350" b="1" dirty="0">
                <a:gradFill>
                  <a:gsLst>
                    <a:gs pos="0">
                      <a:srgbClr val="FFFFFF"/>
                    </a:gs>
                    <a:gs pos="100000">
                      <a:srgbClr val="FFFFFF"/>
                    </a:gs>
                  </a:gsLst>
                  <a:lin ang="5400000" scaled="0"/>
                </a:gradFill>
              </a:rPr>
              <a:t>WEST</a:t>
            </a:r>
          </a:p>
          <a:p>
            <a:pPr algn="ctr" defTabSz="685757" fontAlgn="base">
              <a:spcBef>
                <a:spcPct val="0"/>
              </a:spcBef>
              <a:spcAft>
                <a:spcPct val="0"/>
              </a:spcAft>
            </a:pPr>
            <a:r>
              <a:rPr lang="en-US" sz="1350" b="1" dirty="0">
                <a:gradFill>
                  <a:gsLst>
                    <a:gs pos="0">
                      <a:srgbClr val="FFFFFF"/>
                    </a:gs>
                    <a:gs pos="100000">
                      <a:srgbClr val="FFFFFF"/>
                    </a:gs>
                  </a:gsLst>
                  <a:lin ang="5400000" scaled="0"/>
                </a:gradFill>
              </a:rPr>
              <a:t>DC</a:t>
            </a:r>
          </a:p>
        </p:txBody>
      </p:sp>
      <p:sp>
        <p:nvSpPr>
          <p:cNvPr id="1355" name="Pentagon 1354"/>
          <p:cNvSpPr/>
          <p:nvPr/>
        </p:nvSpPr>
        <p:spPr bwMode="auto">
          <a:xfrm rot="5400000">
            <a:off x="3029345" y="2961710"/>
            <a:ext cx="1076937" cy="587587"/>
          </a:xfrm>
          <a:prstGeom prst="homePlat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1350" b="1" dirty="0">
                <a:gradFill>
                  <a:gsLst>
                    <a:gs pos="0">
                      <a:srgbClr val="FFFFFF"/>
                    </a:gs>
                    <a:gs pos="100000">
                      <a:srgbClr val="FFFFFF"/>
                    </a:gs>
                  </a:gsLst>
                  <a:lin ang="5400000" scaled="0"/>
                </a:gradFill>
              </a:rPr>
              <a:t>EAST</a:t>
            </a:r>
          </a:p>
          <a:p>
            <a:pPr algn="ctr" defTabSz="685757" fontAlgn="base">
              <a:spcBef>
                <a:spcPct val="0"/>
              </a:spcBef>
              <a:spcAft>
                <a:spcPct val="0"/>
              </a:spcAft>
            </a:pPr>
            <a:r>
              <a:rPr lang="en-US" sz="1350" b="1" dirty="0">
                <a:gradFill>
                  <a:gsLst>
                    <a:gs pos="0">
                      <a:srgbClr val="FFFFFF"/>
                    </a:gs>
                    <a:gs pos="100000">
                      <a:srgbClr val="FFFFFF"/>
                    </a:gs>
                  </a:gsLst>
                  <a:lin ang="5400000" scaled="0"/>
                </a:gradFill>
              </a:rPr>
              <a:t>DC</a:t>
            </a:r>
          </a:p>
        </p:txBody>
      </p:sp>
      <p:sp>
        <p:nvSpPr>
          <p:cNvPr id="1358" name="Oval 536"/>
          <p:cNvSpPr>
            <a:spLocks noChangeAspect="1" noChangeArrowheads="1"/>
          </p:cNvSpPr>
          <p:nvPr/>
        </p:nvSpPr>
        <p:spPr bwMode="auto">
          <a:xfrm>
            <a:off x="3519335" y="4150630"/>
            <a:ext cx="79441" cy="79441"/>
          </a:xfrm>
          <a:prstGeom prst="ellipse">
            <a:avLst/>
          </a:prstGeom>
          <a:solidFill>
            <a:srgbClr val="92D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292929"/>
              </a:solidFill>
            </a:endParaRPr>
          </a:p>
        </p:txBody>
      </p:sp>
      <p:sp>
        <p:nvSpPr>
          <p:cNvPr id="23" name="TextBox 22"/>
          <p:cNvSpPr txBox="1"/>
          <p:nvPr/>
        </p:nvSpPr>
        <p:spPr>
          <a:xfrm>
            <a:off x="1686039" y="4302754"/>
            <a:ext cx="795089" cy="186974"/>
          </a:xfrm>
          <a:prstGeom prst="rect">
            <a:avLst/>
          </a:prstGeom>
          <a:noFill/>
        </p:spPr>
        <p:txBody>
          <a:bodyPr wrap="none" lIns="0" tIns="0" rIns="0" bIns="0" rtlCol="0">
            <a:spAutoFit/>
          </a:bodyPr>
          <a:lstStyle/>
          <a:p>
            <a:pPr>
              <a:lnSpc>
                <a:spcPct val="90000"/>
              </a:lnSpc>
              <a:spcBef>
                <a:spcPct val="20000"/>
              </a:spcBef>
              <a:buSzPct val="80000"/>
            </a:pPr>
            <a:r>
              <a:rPr lang="en-US" sz="1350" i="1" dirty="0">
                <a:solidFill>
                  <a:srgbClr val="FFFFFF"/>
                </a:solidFill>
              </a:rPr>
              <a:t>&gt; 500 miles</a:t>
            </a:r>
          </a:p>
        </p:txBody>
      </p:sp>
      <p:cxnSp>
        <p:nvCxnSpPr>
          <p:cNvPr id="1359" name="Straight Connector 1358"/>
          <p:cNvCxnSpPr/>
          <p:nvPr/>
        </p:nvCxnSpPr>
        <p:spPr>
          <a:xfrm>
            <a:off x="830362" y="4190350"/>
            <a:ext cx="2688973" cy="0"/>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bwMode="auto">
          <a:xfrm>
            <a:off x="4535683" y="2381917"/>
            <a:ext cx="4253023" cy="2535714"/>
          </a:xfrm>
          <a:prstGeom prst="roundRect">
            <a:avLst>
              <a:gd name="adj" fmla="val 3964"/>
            </a:avLst>
          </a:prstGeom>
          <a:solidFill>
            <a:srgbClr val="A6A6A6"/>
          </a:solidFill>
          <a:ln>
            <a:solidFill>
              <a:srgbClr val="A6A6A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350" dirty="0">
              <a:solidFill>
                <a:srgbClr val="FFFFFF"/>
              </a:solidFill>
            </a:endParaRPr>
          </a:p>
        </p:txBody>
      </p:sp>
      <p:grpSp>
        <p:nvGrpSpPr>
          <p:cNvPr id="65" name="Group 64"/>
          <p:cNvGrpSpPr/>
          <p:nvPr/>
        </p:nvGrpSpPr>
        <p:grpSpPr>
          <a:xfrm>
            <a:off x="4694390" y="2546069"/>
            <a:ext cx="1254309" cy="2213132"/>
            <a:chOff x="3857138" y="-151910"/>
            <a:chExt cx="1671976" cy="2950074"/>
          </a:xfrm>
        </p:grpSpPr>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67" name="Rectangle 66"/>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68" name="Picture 6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69" name="Group 68"/>
          <p:cNvGrpSpPr/>
          <p:nvPr/>
        </p:nvGrpSpPr>
        <p:grpSpPr>
          <a:xfrm>
            <a:off x="6036014" y="2546069"/>
            <a:ext cx="1254309" cy="2213132"/>
            <a:chOff x="3857138" y="-151910"/>
            <a:chExt cx="1671976" cy="2950074"/>
          </a:xfrm>
        </p:grpSpPr>
        <p:pic>
          <p:nvPicPr>
            <p:cNvPr id="70" name="Picture 6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71" name="Rectangle 70"/>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2" name="Picture 7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grpSp>
        <p:nvGrpSpPr>
          <p:cNvPr id="73" name="Group 72"/>
          <p:cNvGrpSpPr/>
          <p:nvPr/>
        </p:nvGrpSpPr>
        <p:grpSpPr>
          <a:xfrm>
            <a:off x="7377534" y="2546069"/>
            <a:ext cx="1254309" cy="2213132"/>
            <a:chOff x="3857138" y="-151910"/>
            <a:chExt cx="1671976" cy="2950074"/>
          </a:xfrm>
        </p:grpSpPr>
        <p:pic>
          <p:nvPicPr>
            <p:cNvPr id="74" name="Picture 7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57140" y="-151910"/>
              <a:ext cx="1671974" cy="303820"/>
            </a:xfrm>
            <a:prstGeom prst="rect">
              <a:avLst/>
            </a:prstGeom>
          </p:spPr>
        </p:pic>
        <p:sp>
          <p:nvSpPr>
            <p:cNvPr id="75" name="Rectangle 74"/>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7" name="Picture 7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7140" y="2691324"/>
              <a:ext cx="1671974" cy="106840"/>
            </a:xfrm>
            <a:prstGeom prst="rect">
              <a:avLst/>
            </a:prstGeom>
          </p:spPr>
        </p:pic>
      </p:grpSp>
      <p:sp>
        <p:nvSpPr>
          <p:cNvPr id="78" name="Rounded Rectangle 77"/>
          <p:cNvSpPr/>
          <p:nvPr/>
        </p:nvSpPr>
        <p:spPr bwMode="auto">
          <a:xfrm>
            <a:off x="6721506" y="3562838"/>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9" name="Rounded Rectangle 78"/>
          <p:cNvSpPr/>
          <p:nvPr/>
        </p:nvSpPr>
        <p:spPr bwMode="auto">
          <a:xfrm>
            <a:off x="6121230" y="3559126"/>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80" name="Rounded Rectangle 79"/>
          <p:cNvSpPr/>
          <p:nvPr/>
        </p:nvSpPr>
        <p:spPr bwMode="auto">
          <a:xfrm>
            <a:off x="8059058" y="2905370"/>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81" name="Group 80"/>
          <p:cNvGrpSpPr/>
          <p:nvPr/>
        </p:nvGrpSpPr>
        <p:grpSpPr>
          <a:xfrm>
            <a:off x="6121231" y="2889197"/>
            <a:ext cx="1070949" cy="1789500"/>
            <a:chOff x="6371150" y="2709450"/>
            <a:chExt cx="1427560" cy="2385378"/>
          </a:xfrm>
        </p:grpSpPr>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85" name="Picture 8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86" name="Picture 8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88" name="Group 87"/>
          <p:cNvGrpSpPr/>
          <p:nvPr/>
        </p:nvGrpSpPr>
        <p:grpSpPr>
          <a:xfrm>
            <a:off x="7462751" y="2889197"/>
            <a:ext cx="1070949" cy="1789500"/>
            <a:chOff x="6371150" y="2709450"/>
            <a:chExt cx="1427560" cy="2385378"/>
          </a:xfrm>
        </p:grpSpPr>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92" name="Picture 9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93" name="Picture 9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95" name="Group 94"/>
          <p:cNvGrpSpPr/>
          <p:nvPr/>
        </p:nvGrpSpPr>
        <p:grpSpPr>
          <a:xfrm>
            <a:off x="6131541" y="3559126"/>
            <a:ext cx="450587" cy="564207"/>
            <a:chOff x="8173259" y="3602456"/>
            <a:chExt cx="600626" cy="752080"/>
          </a:xfrm>
        </p:grpSpPr>
        <p:sp>
          <p:nvSpPr>
            <p:cNvPr id="96" name="Rounded Rectangle 95"/>
            <p:cNvSpPr/>
            <p:nvPr/>
          </p:nvSpPr>
          <p:spPr bwMode="auto">
            <a:xfrm>
              <a:off x="8173259" y="3602456"/>
              <a:ext cx="600626" cy="752080"/>
            </a:xfrm>
            <a:prstGeom prst="roundRect">
              <a:avLst>
                <a:gd name="adj" fmla="val 10276"/>
              </a:avLst>
            </a:prstGeom>
            <a:solidFill>
              <a:srgbClr val="ED1E79"/>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2809" y="3757835"/>
              <a:ext cx="434829" cy="434829"/>
            </a:xfrm>
            <a:prstGeom prst="rect">
              <a:avLst/>
            </a:prstGeom>
          </p:spPr>
        </p:pic>
      </p:grpSp>
      <p:sp>
        <p:nvSpPr>
          <p:cNvPr id="112" name="Rounded Rectangle 111"/>
          <p:cNvSpPr/>
          <p:nvPr/>
        </p:nvSpPr>
        <p:spPr bwMode="auto">
          <a:xfrm>
            <a:off x="6121231" y="3544199"/>
            <a:ext cx="477690" cy="592690"/>
          </a:xfrm>
          <a:prstGeom prst="roundRect">
            <a:avLst>
              <a:gd name="adj" fmla="val 832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3" name="Rounded Rectangle 112"/>
          <p:cNvSpPr/>
          <p:nvPr/>
        </p:nvSpPr>
        <p:spPr bwMode="auto">
          <a:xfrm>
            <a:off x="4796400" y="2902901"/>
            <a:ext cx="460898" cy="564207"/>
          </a:xfrm>
          <a:prstGeom prst="roundRect">
            <a:avLst>
              <a:gd name="adj" fmla="val 8915"/>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14" name="Group 113"/>
          <p:cNvGrpSpPr/>
          <p:nvPr/>
        </p:nvGrpSpPr>
        <p:grpSpPr>
          <a:xfrm>
            <a:off x="4779608" y="2889197"/>
            <a:ext cx="1070949" cy="1789500"/>
            <a:chOff x="6371150" y="2709450"/>
            <a:chExt cx="1427560" cy="2385378"/>
          </a:xfrm>
        </p:grpSpPr>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118" name="Picture 11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71150" y="4461376"/>
              <a:ext cx="636754" cy="633452"/>
            </a:xfrm>
            <a:prstGeom prst="rect">
              <a:avLst/>
            </a:prstGeom>
          </p:spPr>
        </p:pic>
        <p:pic>
          <p:nvPicPr>
            <p:cNvPr id="119" name="Picture 11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1956" y="4461376"/>
              <a:ext cx="636754" cy="633452"/>
            </a:xfrm>
            <a:prstGeom prst="rect">
              <a:avLst/>
            </a:prstGeom>
          </p:spPr>
        </p:pic>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2" name="Oval 1"/>
          <p:cNvSpPr/>
          <p:nvPr/>
        </p:nvSpPr>
        <p:spPr bwMode="auto">
          <a:xfrm>
            <a:off x="762668" y="4121760"/>
            <a:ext cx="135390" cy="13539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1650" dirty="0">
                <a:gradFill>
                  <a:gsLst>
                    <a:gs pos="0">
                      <a:srgbClr val="FFFFFF"/>
                    </a:gs>
                    <a:gs pos="100000">
                      <a:srgbClr val="FFFFFF"/>
                    </a:gs>
                  </a:gsLst>
                  <a:lin ang="5400000" scaled="0"/>
                </a:gradFill>
              </a:rPr>
              <a:t> </a:t>
            </a:r>
          </a:p>
        </p:txBody>
      </p:sp>
      <p:sp>
        <p:nvSpPr>
          <p:cNvPr id="98" name="Oval 97"/>
          <p:cNvSpPr/>
          <p:nvPr/>
        </p:nvSpPr>
        <p:spPr bwMode="auto">
          <a:xfrm>
            <a:off x="761385" y="4120477"/>
            <a:ext cx="135390" cy="135390"/>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1650" dirty="0">
                <a:gradFill>
                  <a:gsLst>
                    <a:gs pos="0">
                      <a:srgbClr val="FFFFFF"/>
                    </a:gs>
                    <a:gs pos="100000">
                      <a:srgbClr val="FFFFFF"/>
                    </a:gs>
                  </a:gsLst>
                  <a:lin ang="5400000" scaled="0"/>
                </a:gradFill>
              </a:rPr>
              <a:t> </a:t>
            </a:r>
          </a:p>
        </p:txBody>
      </p:sp>
      <p:sp>
        <p:nvSpPr>
          <p:cNvPr id="99" name="TextBox 98"/>
          <p:cNvSpPr txBox="1"/>
          <p:nvPr/>
        </p:nvSpPr>
        <p:spPr>
          <a:xfrm>
            <a:off x="5491824" y="5079911"/>
            <a:ext cx="2340740" cy="166199"/>
          </a:xfrm>
          <a:prstGeom prst="rect">
            <a:avLst/>
          </a:prstGeom>
          <a:noFill/>
        </p:spPr>
        <p:txBody>
          <a:bodyPr wrap="square" lIns="0" tIns="0" rIns="0" bIns="0" rtlCol="0">
            <a:spAutoFit/>
          </a:bodyPr>
          <a:lstStyle/>
          <a:p>
            <a:pPr algn="ctr">
              <a:lnSpc>
                <a:spcPct val="80000"/>
              </a:lnSpc>
              <a:spcBef>
                <a:spcPct val="20000"/>
              </a:spcBef>
              <a:buSzPct val="80000"/>
            </a:pPr>
            <a:r>
              <a:rPr lang="en-US" sz="1350" dirty="0">
                <a:solidFill>
                  <a:srgbClr val="5F5F5F">
                    <a:alpha val="99000"/>
                  </a:srgbClr>
                </a:solidFill>
              </a:rPr>
              <a:t>Windows Azure Storage</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0367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339"/>
                                        </p:tgtEl>
                                        <p:attrNameLst>
                                          <p:attrName>style.visibility</p:attrName>
                                        </p:attrNameLst>
                                      </p:cBhvr>
                                      <p:to>
                                        <p:strVal val="visible"/>
                                      </p:to>
                                    </p:set>
                                    <p:animEffect transition="in" filter="fade">
                                      <p:cBhvr>
                                        <p:cTn id="22" dur="250"/>
                                        <p:tgtEl>
                                          <p:spTgt spid="133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355"/>
                                        </p:tgtEl>
                                        <p:attrNameLst>
                                          <p:attrName>style.visibility</p:attrName>
                                        </p:attrNameLst>
                                      </p:cBhvr>
                                      <p:to>
                                        <p:strVal val="visible"/>
                                      </p:to>
                                    </p:set>
                                    <p:animEffect transition="in" filter="wipe(down)">
                                      <p:cBhvr>
                                        <p:cTn id="26" dur="500"/>
                                        <p:tgtEl>
                                          <p:spTgt spid="1355"/>
                                        </p:tgtEl>
                                      </p:cBhvr>
                                    </p:animEffect>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1358"/>
                                        </p:tgtEl>
                                        <p:attrNameLst>
                                          <p:attrName>style.visibility</p:attrName>
                                        </p:attrNameLst>
                                      </p:cBhvr>
                                      <p:to>
                                        <p:strVal val="visible"/>
                                      </p:to>
                                    </p:set>
                                    <p:animEffect transition="in" filter="fade">
                                      <p:cBhvr>
                                        <p:cTn id="30" dur="250"/>
                                        <p:tgtEl>
                                          <p:spTgt spid="1358"/>
                                        </p:tgtEl>
                                      </p:cBhvr>
                                    </p:animEffect>
                                  </p:childTnLst>
                                </p:cTn>
                              </p:par>
                            </p:childTnLst>
                          </p:cTn>
                        </p:par>
                        <p:par>
                          <p:cTn id="31" fill="hold">
                            <p:stCondLst>
                              <p:cond delay="3000"/>
                            </p:stCondLst>
                            <p:childTnLst>
                              <p:par>
                                <p:cTn id="32" presetID="10" presetClass="entr" presetSubtype="0" fill="hold" grpId="0" nodeType="afterEffect">
                                  <p:stCondLst>
                                    <p:cond delay="100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250"/>
                                        <p:tgtEl>
                                          <p:spTgt spid="64"/>
                                        </p:tgtEl>
                                      </p:cBhvr>
                                    </p:animEffect>
                                  </p:childTnLst>
                                </p:cTn>
                              </p:par>
                              <p:par>
                                <p:cTn id="35" presetID="22" presetClass="entr" presetSubtype="8" fill="hold" nodeType="withEffect">
                                  <p:stCondLst>
                                    <p:cond delay="1000"/>
                                  </p:stCondLst>
                                  <p:childTnLst>
                                    <p:set>
                                      <p:cBhvr>
                                        <p:cTn id="36" dur="1" fill="hold">
                                          <p:stCondLst>
                                            <p:cond delay="0"/>
                                          </p:stCondLst>
                                        </p:cTn>
                                        <p:tgtEl>
                                          <p:spTgt spid="1359"/>
                                        </p:tgtEl>
                                        <p:attrNameLst>
                                          <p:attrName>style.visibility</p:attrName>
                                        </p:attrNameLst>
                                      </p:cBhvr>
                                      <p:to>
                                        <p:strVal val="visible"/>
                                      </p:to>
                                    </p:set>
                                    <p:animEffect transition="in" filter="wipe(left)">
                                      <p:cBhvr>
                                        <p:cTn id="37" dur="1000"/>
                                        <p:tgtEl>
                                          <p:spTgt spid="1359"/>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5250"/>
                            </p:stCondLst>
                            <p:childTnLst>
                              <p:par>
                                <p:cTn id="43" presetID="10"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63" presetClass="path" presetSubtype="0" repeatCount="indefinite" accel="50000" decel="50000" fill="hold" grpId="1" nodeType="withEffect">
                                  <p:stCondLst>
                                    <p:cond delay="0"/>
                                  </p:stCondLst>
                                  <p:childTnLst>
                                    <p:animMotion origin="layout" path="M -2.5013E-6 4.28406E-6 L 0.29886 4.28406E-6 " pathEditMode="relative" rAng="0" ptsTypes="AA">
                                      <p:cBhvr>
                                        <p:cTn id="47" dur="2000" fill="hold"/>
                                        <p:tgtEl>
                                          <p:spTgt spid="2"/>
                                        </p:tgtEl>
                                        <p:attrNameLst>
                                          <p:attrName>ppt_x</p:attrName>
                                          <p:attrName>ppt_y</p:attrName>
                                        </p:attrNameLst>
                                      </p:cBhvr>
                                      <p:rCtr x="14943" y="0"/>
                                    </p:animMotion>
                                  </p:childTnLst>
                                </p:cTn>
                              </p:par>
                              <p:par>
                                <p:cTn id="48" presetID="10" presetClass="entr" presetSubtype="0" fill="hold" grpId="0" nodeType="withEffect">
                                  <p:stCondLst>
                                    <p:cond delay="50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par>
                                <p:cTn id="51" presetID="63" presetClass="path" presetSubtype="0" repeatCount="indefinite" accel="50000" decel="50000" fill="hold" grpId="1" nodeType="withEffect">
                                  <p:stCondLst>
                                    <p:cond delay="500"/>
                                  </p:stCondLst>
                                  <p:childTnLst>
                                    <p:animMotion origin="layout" path="M -2.5013E-6 4.28406E-6 L 0.29886 4.28406E-6 " pathEditMode="relative" rAng="0" ptsTypes="AA">
                                      <p:cBhvr>
                                        <p:cTn id="52" dur="2000" fill="hold"/>
                                        <p:tgtEl>
                                          <p:spTgt spid="98"/>
                                        </p:tgtEl>
                                        <p:attrNameLst>
                                          <p:attrName>ppt_x</p:attrName>
                                          <p:attrName>ppt_y</p:attrName>
                                        </p:attrNameLst>
                                      </p:cBhvr>
                                      <p:rCtr x="14943" y="0"/>
                                    </p:animMotion>
                                  </p:childTnLst>
                                </p:cTn>
                              </p:par>
                            </p:childTnLst>
                          </p:cTn>
                        </p:par>
                        <p:par>
                          <p:cTn id="53" fill="hold">
                            <p:stCondLst>
                              <p:cond delay="775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2" grpId="0" animBg="1"/>
      <p:bldP spid="61" grpId="0"/>
      <p:bldP spid="1339" grpId="0" animBg="1"/>
      <p:bldP spid="18" grpId="0" animBg="1"/>
      <p:bldP spid="1355" grpId="0" animBg="1"/>
      <p:bldP spid="1358" grpId="0" animBg="1"/>
      <p:bldP spid="23" grpId="0"/>
      <p:bldP spid="2" grpId="0" animBg="1"/>
      <p:bldP spid="2" grpId="1" animBg="1"/>
      <p:bldP spid="98" grpId="0" animBg="1"/>
      <p:bldP spid="9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Web Sites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11" name="Title 1"/>
          <p:cNvSpPr txBox="1">
            <a:spLocks/>
          </p:cNvSpPr>
          <p:nvPr/>
        </p:nvSpPr>
        <p:spPr>
          <a:xfrm>
            <a:off x="3581400" y="2487168"/>
            <a:ext cx="6369515"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dirty="0" smtClean="0">
                <a:solidFill>
                  <a:schemeClr val="tx1">
                    <a:alpha val="99000"/>
                  </a:schemeClr>
                </a:solidFill>
              </a:rPr>
              <a:t>Web sites </a:t>
            </a:r>
            <a:endParaRPr dirty="0">
              <a:solidFill>
                <a:schemeClr val="tx1">
                  <a:alpha val="99000"/>
                </a:schemeClr>
              </a:solidFill>
            </a:endParaRPr>
          </a:p>
        </p:txBody>
      </p:sp>
      <p:pic>
        <p:nvPicPr>
          <p:cNvPr id="12" name="Picture 11"/>
          <p:cNvPicPr>
            <a:picLocks noChangeAspect="1"/>
          </p:cNvPicPr>
          <p:nvPr/>
        </p:nvPicPr>
        <p:blipFill>
          <a:blip r:embed="rId4">
            <a:duotone>
              <a:prstClr val="black"/>
              <a:schemeClr val="bg2">
                <a:lumMod val="1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5800" y="2178241"/>
            <a:ext cx="2781081" cy="2781081"/>
          </a:xfrm>
          <a:prstGeom prst="rect">
            <a:avLst/>
          </a:prstGeom>
        </p:spPr>
      </p:pic>
      <p:sp>
        <p:nvSpPr>
          <p:cNvPr id="13" name="Content Placeholder 2"/>
          <p:cNvSpPr txBox="1">
            <a:spLocks/>
          </p:cNvSpPr>
          <p:nvPr/>
        </p:nvSpPr>
        <p:spPr>
          <a:xfrm>
            <a:off x="3604405" y="3286125"/>
            <a:ext cx="6380162" cy="125572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lnSpc>
                <a:spcPct val="100000"/>
              </a:lnSpc>
              <a:buNone/>
            </a:pPr>
            <a:r>
              <a:rPr lang="en-US" sz="2400" dirty="0" smtClean="0">
                <a:latin typeface="+mn-lt"/>
              </a:rPr>
              <a:t>Build with ASP.NET, Node.js or PHP</a:t>
            </a:r>
          </a:p>
          <a:p>
            <a:pPr marL="3175" indent="0">
              <a:lnSpc>
                <a:spcPct val="100000"/>
              </a:lnSpc>
              <a:buNone/>
            </a:pPr>
            <a:r>
              <a:rPr lang="en-US" sz="2400" dirty="0" smtClean="0">
                <a:latin typeface="+mn-lt"/>
              </a:rPr>
              <a:t>Deploy in seconds with FTP, </a:t>
            </a:r>
            <a:r>
              <a:rPr lang="en-US" sz="2400" dirty="0" err="1" smtClean="0">
                <a:latin typeface="+mn-lt"/>
              </a:rPr>
              <a:t>Git</a:t>
            </a:r>
            <a:r>
              <a:rPr lang="en-US" sz="2400" dirty="0" smtClean="0">
                <a:latin typeface="+mn-lt"/>
              </a:rPr>
              <a:t> or TFS</a:t>
            </a:r>
          </a:p>
          <a:p>
            <a:pPr marL="3175" indent="0">
              <a:lnSpc>
                <a:spcPct val="100000"/>
              </a:lnSpc>
              <a:buNone/>
            </a:pPr>
            <a:r>
              <a:rPr lang="en-US" sz="2400" dirty="0" smtClean="0">
                <a:latin typeface="+mn-lt"/>
              </a:rPr>
              <a:t>Start for free, scale up as your traffic grows</a:t>
            </a:r>
          </a:p>
        </p:txBody>
      </p:sp>
    </p:spTree>
    <p:extLst>
      <p:ext uri="{BB962C8B-B14F-4D97-AF65-F5344CB8AC3E}">
        <p14:creationId xmlns:p14="http://schemas.microsoft.com/office/powerpoint/2010/main" val="29262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50"/>
                                        <p:tgtEl>
                                          <p:spTgt spid="1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250"/>
                                        <p:tgtEl>
                                          <p:spTgt spid="1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2274476" y="1823672"/>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22" name="TextBox 21"/>
              <p:cNvSpPr txBox="1"/>
              <p:nvPr/>
            </p:nvSpPr>
            <p:spPr>
              <a:xfrm>
                <a:off x="9195029" y="5754872"/>
                <a:ext cx="990601" cy="914031"/>
              </a:xfrm>
              <a:prstGeom prst="rect">
                <a:avLst/>
              </a:prstGeom>
              <a:noFill/>
            </p:spPr>
            <p:txBody>
              <a:bodyPr wrap="square" lIns="0" tIns="0" rIns="0" bIns="0" rtlCol="0">
                <a:spAutoFit/>
              </a:bodyPr>
              <a:lstStyle/>
              <a:p>
                <a:pPr algn="ctr" defTabSz="914484">
                  <a:lnSpc>
                    <a:spcPct val="90000"/>
                  </a:lnSpc>
                  <a:spcBef>
                    <a:spcPct val="20000"/>
                  </a:spcBef>
                  <a:buSzPct val="80000"/>
                </a:pPr>
                <a:r>
                  <a:rPr lang="en-US" sz="4951" dirty="0">
                    <a:solidFill>
                      <a:schemeClr val="tx1">
                        <a:alpha val="99000"/>
                      </a:schemeClr>
                    </a:solidFill>
                    <a:latin typeface="Segoe UI Light" pitchFamily="34" charset="0"/>
                  </a:rPr>
                  <a:t>1</a:t>
                </a:r>
              </a:p>
            </p:txBody>
          </p:sp>
          <p:sp>
            <p:nvSpPr>
              <p:cNvPr id="23" name="Rectangle 22"/>
              <p:cNvSpPr/>
              <p:nvPr/>
            </p:nvSpPr>
            <p:spPr bwMode="auto">
              <a:xfrm>
                <a:off x="2543998" y="6093146"/>
                <a:ext cx="8058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24" name="Rectangle 23"/>
            <p:cNvSpPr/>
            <p:nvPr/>
          </p:nvSpPr>
          <p:spPr bwMode="auto">
            <a:xfrm>
              <a:off x="370619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67" name="Group 66"/>
          <p:cNvGrpSpPr/>
          <p:nvPr/>
        </p:nvGrpSpPr>
        <p:grpSpPr>
          <a:xfrm>
            <a:off x="-162653" y="5153529"/>
            <a:ext cx="9469333" cy="784926"/>
            <a:chOff x="-5297672" y="5194194"/>
            <a:chExt cx="16604405" cy="1376362"/>
          </a:xfrm>
        </p:grpSpPr>
        <p:pic>
          <p:nvPicPr>
            <p:cNvPr id="68"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69"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70" name="Picture 2" descr="C:\Users\jonahs\Documents\Dropbox\Projects SCOTT\Azure Deck\Source Images\server-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4"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71" name="Picture 2" descr="C:\Users\jonahs\Documents\Dropbox\Projects SCOTT\Azure Deck\Source Images\server-blu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3"/>
            <a:stretch/>
          </p:blipFill>
          <p:spPr bwMode="auto">
            <a:xfrm>
              <a:off x="-3534589" y="5194194"/>
              <a:ext cx="3219309"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17" name="Picture 2" descr="C:\Users\jonahs\Documents\Dropbox\Projects SCOTT\Azure Deck\Source Images\server-blu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297672" y="5194194"/>
              <a:ext cx="1732619" cy="1376362"/>
            </a:xfrm>
            <a:prstGeom prst="roundRect">
              <a:avLst/>
            </a:prstGeom>
            <a:ln>
              <a:solidFill>
                <a:schemeClr val="bg2">
                  <a:lumMod val="75000"/>
                </a:schemeClr>
              </a:solidFill>
            </a:ln>
            <a:extLst/>
          </p:spPr>
        </p:pic>
        <p:pic>
          <p:nvPicPr>
            <p:cNvPr id="118" name="Picture 2" descr="C:\Users\jonahs\Documents\Dropbox\Projects SCOTT\Azure Deck\Source Images\server-blu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66"/>
            <a:stretch/>
          </p:blipFill>
          <p:spPr bwMode="auto">
            <a:xfrm>
              <a:off x="9571520" y="5194194"/>
              <a:ext cx="1735213"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 y="938782"/>
            <a:ext cx="9144001" cy="737618"/>
            <a:chOff x="-1" y="0"/>
            <a:chExt cx="12188826" cy="983234"/>
          </a:xfrm>
        </p:grpSpPr>
        <p:grpSp>
          <p:nvGrpSpPr>
            <p:cNvPr id="13" name="Group 12"/>
            <p:cNvGrpSpPr/>
            <p:nvPr/>
          </p:nvGrpSpPr>
          <p:grpSpPr>
            <a:xfrm>
              <a:off x="-1" y="0"/>
              <a:ext cx="12180802" cy="983234"/>
              <a:chOff x="-1" y="0"/>
              <a:chExt cx="12180802" cy="983234"/>
            </a:xfrm>
          </p:grpSpPr>
          <p:sp>
            <p:nvSpPr>
              <p:cNvPr id="11" name="Rectangle 10"/>
              <p:cNvSpPr/>
              <p:nvPr/>
            </p:nvSpPr>
            <p:spPr bwMode="auto">
              <a:xfrm>
                <a:off x="-1" y="0"/>
                <a:ext cx="6772189"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2" name="Rectangle 11"/>
              <p:cNvSpPr/>
              <p:nvPr/>
            </p:nvSpPr>
            <p:spPr bwMode="auto">
              <a:xfrm>
                <a:off x="6258296" y="0"/>
                <a:ext cx="2360742"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1" name="Rectangle 110"/>
              <p:cNvSpPr/>
              <p:nvPr/>
            </p:nvSpPr>
            <p:spPr bwMode="auto">
              <a:xfrm>
                <a:off x="8573718" y="0"/>
                <a:ext cx="3607083"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73" name="Group 72"/>
            <p:cNvGrpSpPr/>
            <p:nvPr/>
          </p:nvGrpSpPr>
          <p:grpSpPr>
            <a:xfrm>
              <a:off x="0" y="300008"/>
              <a:ext cx="12188825" cy="683226"/>
              <a:chOff x="0" y="300008"/>
              <a:chExt cx="12188825" cy="683226"/>
            </a:xfrm>
          </p:grpSpPr>
          <p:sp>
            <p:nvSpPr>
              <p:cNvPr id="74" name="Title 1"/>
              <p:cNvSpPr txBox="1">
                <a:spLocks/>
              </p:cNvSpPr>
              <p:nvPr/>
            </p:nvSpPr>
            <p:spPr>
              <a:xfrm>
                <a:off x="6866207" y="473075"/>
                <a:ext cx="1589530" cy="4432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solidFill>
                      <a:srgbClr val="00AEEF">
                        <a:alpha val="99000"/>
                      </a:srgbClr>
                    </a:solidFill>
                  </a:rPr>
                  <a:t>shared</a:t>
                </a:r>
              </a:p>
            </p:txBody>
          </p:sp>
          <p:sp>
            <p:nvSpPr>
              <p:cNvPr id="75" name="Title 1"/>
              <p:cNvSpPr txBox="1">
                <a:spLocks/>
              </p:cNvSpPr>
              <p:nvPr/>
            </p:nvSpPr>
            <p:spPr>
              <a:xfrm>
                <a:off x="8681891" y="453411"/>
                <a:ext cx="1838633" cy="4432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solidFill>
                      <a:srgbClr val="FFFFFF">
                        <a:alpha val="99000"/>
                      </a:srgbClr>
                    </a:solidFill>
                  </a:rPr>
                  <a:t>reserved</a:t>
                </a:r>
              </a:p>
            </p:txBody>
          </p:sp>
          <p:cxnSp>
            <p:nvCxnSpPr>
              <p:cNvPr id="76" name="Straight Connector 75"/>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grpSp>
        <p:nvGrpSpPr>
          <p:cNvPr id="7" name="Group 6"/>
          <p:cNvGrpSpPr/>
          <p:nvPr/>
        </p:nvGrpSpPr>
        <p:grpSpPr>
          <a:xfrm>
            <a:off x="-219372" y="2049352"/>
            <a:ext cx="4933603" cy="3519344"/>
            <a:chOff x="-292420" y="1589948"/>
            <a:chExt cx="6576424" cy="4691237"/>
          </a:xfrm>
        </p:grpSpPr>
        <p:sp>
          <p:nvSpPr>
            <p:cNvPr id="108"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0" name="Group 9"/>
            <p:cNvGrpSpPr/>
            <p:nvPr/>
          </p:nvGrpSpPr>
          <p:grpSpPr>
            <a:xfrm>
              <a:off x="-1" y="2752725"/>
              <a:ext cx="6059952" cy="2330247"/>
              <a:chOff x="-1" y="2752725"/>
              <a:chExt cx="6059952" cy="2330247"/>
            </a:xfrm>
          </p:grpSpPr>
          <p:grpSp>
            <p:nvGrpSpPr>
              <p:cNvPr id="96" name="Group 95"/>
              <p:cNvGrpSpPr/>
              <p:nvPr/>
            </p:nvGrpSpPr>
            <p:grpSpPr>
              <a:xfrm>
                <a:off x="5683855" y="3073496"/>
                <a:ext cx="376096" cy="631077"/>
                <a:chOff x="2146300" y="552450"/>
                <a:chExt cx="3428608" cy="5753100"/>
              </a:xfrm>
            </p:grpSpPr>
            <p:pic>
              <p:nvPicPr>
                <p:cNvPr id="103" name="Picture 10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97" name="Group 96"/>
              <p:cNvGrpSpPr/>
              <p:nvPr/>
            </p:nvGrpSpPr>
            <p:grpSpPr>
              <a:xfrm>
                <a:off x="5683855" y="3762695"/>
                <a:ext cx="376096" cy="631077"/>
                <a:chOff x="2146300" y="552450"/>
                <a:chExt cx="3428608" cy="5753100"/>
              </a:xfrm>
            </p:grpSpPr>
            <p:pic>
              <p:nvPicPr>
                <p:cNvPr id="101" name="Picture 10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98" name="Group 97"/>
              <p:cNvGrpSpPr/>
              <p:nvPr/>
            </p:nvGrpSpPr>
            <p:grpSpPr>
              <a:xfrm>
                <a:off x="5683855" y="4451895"/>
                <a:ext cx="376096" cy="631077"/>
                <a:chOff x="2146300" y="552450"/>
                <a:chExt cx="3428608" cy="5753100"/>
              </a:xfrm>
            </p:grpSpPr>
            <p:pic>
              <p:nvPicPr>
                <p:cNvPr id="99" name="Picture 9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0" name="TextBox 119"/>
              <p:cNvSpPr txBox="1"/>
              <p:nvPr/>
            </p:nvSpPr>
            <p:spPr>
              <a:xfrm>
                <a:off x="227012" y="2752725"/>
                <a:ext cx="2757144" cy="221541"/>
              </a:xfrm>
              <a:prstGeom prst="rect">
                <a:avLst/>
              </a:prstGeom>
              <a:noFill/>
            </p:spPr>
            <p:txBody>
              <a:bodyPr wrap="square" lIns="0" tIns="0" rIns="0" bIns="0" rtlCol="0">
                <a:spAutoFit/>
              </a:bodyPr>
              <a:lstStyle/>
              <a:p>
                <a:pPr defTabSz="914484">
                  <a:lnSpc>
                    <a:spcPct val="90000"/>
                  </a:lnSpc>
                  <a:spcBef>
                    <a:spcPct val="20000"/>
                  </a:spcBef>
                  <a:buSzPct val="80000"/>
                </a:pPr>
                <a:r>
                  <a:rPr lang="en-US" sz="1200" b="1" cap="all" dirty="0">
                    <a:solidFill>
                      <a:schemeClr val="bg1">
                        <a:alpha val="99000"/>
                      </a:schemeClr>
                    </a:solidFill>
                  </a:rPr>
                  <a:t>Shared </a:t>
                </a:r>
                <a:r>
                  <a:rPr lang="en-US" sz="1200" b="1" cap="all" dirty="0" err="1">
                    <a:solidFill>
                      <a:schemeClr val="bg1">
                        <a:alpha val="99000"/>
                      </a:schemeClr>
                    </a:solidFill>
                  </a:rPr>
                  <a:t>instanceS</a:t>
                </a:r>
                <a:endParaRPr lang="en-US" sz="1200" b="1" cap="all" dirty="0">
                  <a:solidFill>
                    <a:schemeClr val="bg1">
                      <a:alpha val="99000"/>
                    </a:schemeClr>
                  </a:solidFill>
                </a:endParaRPr>
              </a:p>
            </p:txBody>
          </p:sp>
          <p:grpSp>
            <p:nvGrpSpPr>
              <p:cNvPr id="151" name="Group 150"/>
              <p:cNvGrpSpPr/>
              <p:nvPr/>
            </p:nvGrpSpPr>
            <p:grpSpPr>
              <a:xfrm>
                <a:off x="4721992" y="3073496"/>
                <a:ext cx="866164" cy="631077"/>
                <a:chOff x="2146300" y="552450"/>
                <a:chExt cx="7896225" cy="5753100"/>
              </a:xfrm>
            </p:grpSpPr>
            <p:pic>
              <p:nvPicPr>
                <p:cNvPr id="152" name="Picture 1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54" name="Group 153"/>
              <p:cNvGrpSpPr/>
              <p:nvPr/>
            </p:nvGrpSpPr>
            <p:grpSpPr>
              <a:xfrm>
                <a:off x="4721992" y="3762695"/>
                <a:ext cx="866164" cy="631077"/>
                <a:chOff x="2146300" y="552450"/>
                <a:chExt cx="7896225" cy="5753100"/>
              </a:xfrm>
            </p:grpSpPr>
            <p:pic>
              <p:nvPicPr>
                <p:cNvPr id="155" name="Picture 1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57" name="Group 156"/>
              <p:cNvGrpSpPr/>
              <p:nvPr/>
            </p:nvGrpSpPr>
            <p:grpSpPr>
              <a:xfrm>
                <a:off x="4721992" y="4451895"/>
                <a:ext cx="866164" cy="631077"/>
                <a:chOff x="2146300" y="552450"/>
                <a:chExt cx="7896225" cy="5753100"/>
              </a:xfrm>
            </p:grpSpPr>
            <p:pic>
              <p:nvPicPr>
                <p:cNvPr id="158" name="Picture 1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2" name="Group 161"/>
              <p:cNvGrpSpPr/>
              <p:nvPr/>
            </p:nvGrpSpPr>
            <p:grpSpPr>
              <a:xfrm>
                <a:off x="3760131" y="3073496"/>
                <a:ext cx="866164" cy="631077"/>
                <a:chOff x="2146300" y="552450"/>
                <a:chExt cx="7896225" cy="5753100"/>
              </a:xfrm>
            </p:grpSpPr>
            <p:pic>
              <p:nvPicPr>
                <p:cNvPr id="169" name="Picture 1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3" name="Group 162"/>
              <p:cNvGrpSpPr/>
              <p:nvPr/>
            </p:nvGrpSpPr>
            <p:grpSpPr>
              <a:xfrm>
                <a:off x="3760131" y="3762695"/>
                <a:ext cx="866164" cy="631077"/>
                <a:chOff x="2146300" y="552450"/>
                <a:chExt cx="7896225" cy="5753100"/>
              </a:xfrm>
            </p:grpSpPr>
            <p:pic>
              <p:nvPicPr>
                <p:cNvPr id="167" name="Picture 1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4" name="Group 163"/>
              <p:cNvGrpSpPr/>
              <p:nvPr/>
            </p:nvGrpSpPr>
            <p:grpSpPr>
              <a:xfrm>
                <a:off x="3760131" y="4451895"/>
                <a:ext cx="866164" cy="631077"/>
                <a:chOff x="2146300" y="552450"/>
                <a:chExt cx="7896225" cy="5753100"/>
              </a:xfrm>
            </p:grpSpPr>
            <p:pic>
              <p:nvPicPr>
                <p:cNvPr id="165" name="Picture 1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2" name="Group 171"/>
              <p:cNvGrpSpPr/>
              <p:nvPr/>
            </p:nvGrpSpPr>
            <p:grpSpPr>
              <a:xfrm>
                <a:off x="2798270" y="3073496"/>
                <a:ext cx="866164" cy="631077"/>
                <a:chOff x="2146300" y="552450"/>
                <a:chExt cx="7896225" cy="5753100"/>
              </a:xfrm>
            </p:grpSpPr>
            <p:pic>
              <p:nvPicPr>
                <p:cNvPr id="179" name="Picture 1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3" name="Group 172"/>
              <p:cNvGrpSpPr/>
              <p:nvPr/>
            </p:nvGrpSpPr>
            <p:grpSpPr>
              <a:xfrm>
                <a:off x="2798270" y="3762695"/>
                <a:ext cx="866164" cy="631077"/>
                <a:chOff x="2146300" y="552450"/>
                <a:chExt cx="7896225" cy="5753100"/>
              </a:xfrm>
            </p:grpSpPr>
            <p:pic>
              <p:nvPicPr>
                <p:cNvPr id="177" name="Picture 1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4" name="Group 173"/>
              <p:cNvGrpSpPr/>
              <p:nvPr/>
            </p:nvGrpSpPr>
            <p:grpSpPr>
              <a:xfrm>
                <a:off x="2798270" y="4451895"/>
                <a:ext cx="866164" cy="631077"/>
                <a:chOff x="2146300" y="552450"/>
                <a:chExt cx="7896225" cy="5753100"/>
              </a:xfrm>
            </p:grpSpPr>
            <p:pic>
              <p:nvPicPr>
                <p:cNvPr id="175" name="Picture 1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2" name="Group 181"/>
              <p:cNvGrpSpPr/>
              <p:nvPr/>
            </p:nvGrpSpPr>
            <p:grpSpPr>
              <a:xfrm>
                <a:off x="1836409" y="3073496"/>
                <a:ext cx="866164" cy="631077"/>
                <a:chOff x="2146300" y="552450"/>
                <a:chExt cx="7896225" cy="5753100"/>
              </a:xfrm>
            </p:grpSpPr>
            <p:pic>
              <p:nvPicPr>
                <p:cNvPr id="189" name="Picture 1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90" name="Rectangle 18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3" name="Group 182"/>
              <p:cNvGrpSpPr/>
              <p:nvPr/>
            </p:nvGrpSpPr>
            <p:grpSpPr>
              <a:xfrm>
                <a:off x="1836409" y="3762695"/>
                <a:ext cx="866164" cy="631077"/>
                <a:chOff x="2146300" y="552450"/>
                <a:chExt cx="7896225" cy="5753100"/>
              </a:xfrm>
            </p:grpSpPr>
            <p:pic>
              <p:nvPicPr>
                <p:cNvPr id="187" name="Picture 1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8" name="Rectangle 18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4" name="Group 183"/>
              <p:cNvGrpSpPr/>
              <p:nvPr/>
            </p:nvGrpSpPr>
            <p:grpSpPr>
              <a:xfrm>
                <a:off x="1836409" y="4451895"/>
                <a:ext cx="866164" cy="631077"/>
                <a:chOff x="2146300" y="552450"/>
                <a:chExt cx="7896225" cy="5753100"/>
              </a:xfrm>
            </p:grpSpPr>
            <p:pic>
              <p:nvPicPr>
                <p:cNvPr id="185" name="Picture 1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6" name="Rectangle 185"/>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2" name="Group 191"/>
              <p:cNvGrpSpPr/>
              <p:nvPr/>
            </p:nvGrpSpPr>
            <p:grpSpPr>
              <a:xfrm>
                <a:off x="874548" y="3073496"/>
                <a:ext cx="866164" cy="631077"/>
                <a:chOff x="2146300" y="552450"/>
                <a:chExt cx="7896225" cy="5753100"/>
              </a:xfrm>
            </p:grpSpPr>
            <p:pic>
              <p:nvPicPr>
                <p:cNvPr id="199" name="Picture 1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00" name="Rectangle 199"/>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3" name="Group 192"/>
              <p:cNvGrpSpPr/>
              <p:nvPr/>
            </p:nvGrpSpPr>
            <p:grpSpPr>
              <a:xfrm>
                <a:off x="874548" y="3762695"/>
                <a:ext cx="866164" cy="631077"/>
                <a:chOff x="2146300" y="552450"/>
                <a:chExt cx="7896225" cy="5753100"/>
              </a:xfrm>
            </p:grpSpPr>
            <p:pic>
              <p:nvPicPr>
                <p:cNvPr id="197" name="Picture 1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8" name="Rectangle 19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4" name="Group 193"/>
              <p:cNvGrpSpPr/>
              <p:nvPr/>
            </p:nvGrpSpPr>
            <p:grpSpPr>
              <a:xfrm>
                <a:off x="874548" y="4451895"/>
                <a:ext cx="866164" cy="631077"/>
                <a:chOff x="2146300" y="552450"/>
                <a:chExt cx="7896225" cy="5753100"/>
              </a:xfrm>
            </p:grpSpPr>
            <p:pic>
              <p:nvPicPr>
                <p:cNvPr id="195" name="Picture 1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6" name="Rectangle 19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2" name="Group 201"/>
              <p:cNvGrpSpPr/>
              <p:nvPr/>
            </p:nvGrpSpPr>
            <p:grpSpPr>
              <a:xfrm>
                <a:off x="-1" y="3073496"/>
                <a:ext cx="778852" cy="631077"/>
                <a:chOff x="2942264" y="552450"/>
                <a:chExt cx="7100261" cy="5753100"/>
              </a:xfrm>
            </p:grpSpPr>
            <p:pic>
              <p:nvPicPr>
                <p:cNvPr id="209" name="Picture 20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10" name="Rectangle 209"/>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3" name="Group 202"/>
              <p:cNvGrpSpPr/>
              <p:nvPr/>
            </p:nvGrpSpPr>
            <p:grpSpPr>
              <a:xfrm>
                <a:off x="-1" y="3762695"/>
                <a:ext cx="778852" cy="631077"/>
                <a:chOff x="2942264" y="552450"/>
                <a:chExt cx="7100261" cy="5753100"/>
              </a:xfrm>
            </p:grpSpPr>
            <p:pic>
              <p:nvPicPr>
                <p:cNvPr id="207" name="Picture 20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08" name="Rectangle 207"/>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4" name="Group 203"/>
              <p:cNvGrpSpPr/>
              <p:nvPr/>
            </p:nvGrpSpPr>
            <p:grpSpPr>
              <a:xfrm>
                <a:off x="-1" y="4451895"/>
                <a:ext cx="778852" cy="631077"/>
                <a:chOff x="2942264" y="552450"/>
                <a:chExt cx="7100261" cy="5753100"/>
              </a:xfrm>
            </p:grpSpPr>
            <p:pic>
              <p:nvPicPr>
                <p:cNvPr id="205" name="Picture 204"/>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06" name="Rectangle 205"/>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12" name="Group 211"/>
              <p:cNvGrpSpPr/>
              <p:nvPr/>
            </p:nvGrpSpPr>
            <p:grpSpPr>
              <a:xfrm>
                <a:off x="3766901" y="3074226"/>
                <a:ext cx="866164" cy="631077"/>
                <a:chOff x="2146303" y="552449"/>
                <a:chExt cx="7896222" cy="5753100"/>
              </a:xfrm>
            </p:grpSpPr>
            <p:pic>
              <p:nvPicPr>
                <p:cNvPr id="213" name="Picture 2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grpSp>
      <p:grpSp>
        <p:nvGrpSpPr>
          <p:cNvPr id="8" name="Group 7"/>
          <p:cNvGrpSpPr/>
          <p:nvPr/>
        </p:nvGrpSpPr>
        <p:grpSpPr>
          <a:xfrm>
            <a:off x="2831839" y="3740644"/>
            <a:ext cx="639510" cy="398120"/>
            <a:chOff x="3774801" y="3161749"/>
            <a:chExt cx="852458" cy="530688"/>
          </a:xfrm>
        </p:grpSpPr>
        <p:sp>
          <p:nvSpPr>
            <p:cNvPr id="109" name="Rectangle 108"/>
            <p:cNvSpPr/>
            <p:nvPr/>
          </p:nvSpPr>
          <p:spPr bwMode="auto">
            <a:xfrm>
              <a:off x="3774801" y="3200546"/>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0" name="Rectangle 109"/>
            <p:cNvSpPr/>
            <p:nvPr/>
          </p:nvSpPr>
          <p:spPr bwMode="auto">
            <a:xfrm>
              <a:off x="3787081" y="3161749"/>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sp>
        <p:nvSpPr>
          <p:cNvPr id="105" name="Title 1"/>
          <p:cNvSpPr txBox="1">
            <a:spLocks/>
          </p:cNvSpPr>
          <p:nvPr/>
        </p:nvSpPr>
        <p:spPr>
          <a:xfrm>
            <a:off x="916798" y="2007072"/>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816987" algn="l"/>
              </a:tabLst>
            </a:pPr>
            <a:r>
              <a:rPr sz="2401" dirty="0">
                <a:solidFill>
                  <a:schemeClr val="tx1">
                    <a:alpha val="99000"/>
                  </a:schemeClr>
                </a:solidFill>
                <a:latin typeface="Segoe UI" pitchFamily="34" charset="0"/>
                <a:ea typeface="Segoe UI" pitchFamily="34" charset="0"/>
                <a:cs typeface="Segoe UI" pitchFamily="34" charset="0"/>
              </a:rPr>
              <a:t>shared</a:t>
            </a:r>
          </a:p>
        </p:txBody>
      </p:sp>
      <p:sp>
        <p:nvSpPr>
          <p:cNvPr id="4" name="Title 3"/>
          <p:cNvSpPr>
            <a:spLocks noGrp="1"/>
          </p:cNvSpPr>
          <p:nvPr>
            <p:ph type="title"/>
          </p:nvPr>
        </p:nvSpPr>
        <p:spPr>
          <a:xfrm>
            <a:off x="-2819400" y="1028075"/>
            <a:ext cx="8363938" cy="561069"/>
          </a:xfrm>
        </p:spPr>
        <p:txBody>
          <a:bodyPr>
            <a:normAutofit fontScale="90000"/>
          </a:bodyPr>
          <a:lstStyle/>
          <a:p>
            <a:r>
              <a:rPr lang="en-US" dirty="0" smtClean="0">
                <a:solidFill>
                  <a:schemeClr val="bg1">
                    <a:alpha val="99000"/>
                  </a:schemeClr>
                </a:solidFill>
              </a:rPr>
              <a:t>Web sites</a:t>
            </a:r>
            <a:endParaRPr lang="en-US" dirty="0">
              <a:solidFill>
                <a:schemeClr val="bg1">
                  <a:alpha val="99000"/>
                </a:schemeClr>
              </a:solidFill>
            </a:endParaRPr>
          </a:p>
        </p:txBody>
      </p:sp>
    </p:spTree>
    <p:extLst>
      <p:ext uri="{BB962C8B-B14F-4D97-AF65-F5344CB8AC3E}">
        <p14:creationId xmlns:p14="http://schemas.microsoft.com/office/powerpoint/2010/main" val="39056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2274476" y="1823672"/>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22" name="TextBox 21"/>
              <p:cNvSpPr txBox="1"/>
              <p:nvPr/>
            </p:nvSpPr>
            <p:spPr>
              <a:xfrm>
                <a:off x="9195029" y="5754872"/>
                <a:ext cx="990601" cy="914031"/>
              </a:xfrm>
              <a:prstGeom prst="rect">
                <a:avLst/>
              </a:prstGeom>
              <a:noFill/>
            </p:spPr>
            <p:txBody>
              <a:bodyPr wrap="square" lIns="0" tIns="0" rIns="0" bIns="0" rtlCol="0">
                <a:spAutoFit/>
              </a:bodyPr>
              <a:lstStyle/>
              <a:p>
                <a:pPr algn="ctr" defTabSz="914484">
                  <a:lnSpc>
                    <a:spcPct val="90000"/>
                  </a:lnSpc>
                  <a:spcBef>
                    <a:spcPct val="20000"/>
                  </a:spcBef>
                  <a:buSzPct val="80000"/>
                </a:pPr>
                <a:r>
                  <a:rPr lang="en-US" sz="4951" dirty="0">
                    <a:solidFill>
                      <a:schemeClr val="tx1">
                        <a:alpha val="99000"/>
                      </a:schemeClr>
                    </a:solidFill>
                    <a:latin typeface="Segoe UI Light" pitchFamily="34" charset="0"/>
                  </a:rPr>
                  <a:t>2</a:t>
                </a:r>
              </a:p>
            </p:txBody>
          </p:sp>
          <p:sp>
            <p:nvSpPr>
              <p:cNvPr id="23" name="Rectangle 22"/>
              <p:cNvSpPr/>
              <p:nvPr/>
            </p:nvSpPr>
            <p:spPr bwMode="auto">
              <a:xfrm>
                <a:off x="2543998" y="6093146"/>
                <a:ext cx="24049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24" name="Rectangle 23"/>
            <p:cNvSpPr/>
            <p:nvPr/>
          </p:nvSpPr>
          <p:spPr bwMode="auto">
            <a:xfrm>
              <a:off x="5440583"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7" name="Group 6"/>
          <p:cNvGrpSpPr/>
          <p:nvPr/>
        </p:nvGrpSpPr>
        <p:grpSpPr>
          <a:xfrm>
            <a:off x="-219372" y="2049352"/>
            <a:ext cx="4933603" cy="3519344"/>
            <a:chOff x="-292420" y="1589948"/>
            <a:chExt cx="6576424" cy="4691237"/>
          </a:xfrm>
        </p:grpSpPr>
        <p:sp>
          <p:nvSpPr>
            <p:cNvPr id="108"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0" name="Group 9"/>
            <p:cNvGrpSpPr/>
            <p:nvPr/>
          </p:nvGrpSpPr>
          <p:grpSpPr>
            <a:xfrm>
              <a:off x="-1" y="2752725"/>
              <a:ext cx="6059952" cy="2330247"/>
              <a:chOff x="-1" y="2752725"/>
              <a:chExt cx="6059952" cy="2330247"/>
            </a:xfrm>
          </p:grpSpPr>
          <p:grpSp>
            <p:nvGrpSpPr>
              <p:cNvPr id="96" name="Group 95"/>
              <p:cNvGrpSpPr/>
              <p:nvPr/>
            </p:nvGrpSpPr>
            <p:grpSpPr>
              <a:xfrm>
                <a:off x="5683855" y="3073496"/>
                <a:ext cx="376096" cy="631077"/>
                <a:chOff x="2146300" y="552450"/>
                <a:chExt cx="3428608" cy="5753100"/>
              </a:xfrm>
            </p:grpSpPr>
            <p:pic>
              <p:nvPicPr>
                <p:cNvPr id="103" name="Picture 10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97" name="Group 96"/>
              <p:cNvGrpSpPr/>
              <p:nvPr/>
            </p:nvGrpSpPr>
            <p:grpSpPr>
              <a:xfrm>
                <a:off x="5683855" y="3762695"/>
                <a:ext cx="376096" cy="631077"/>
                <a:chOff x="2146300" y="552450"/>
                <a:chExt cx="3428608" cy="5753100"/>
              </a:xfrm>
            </p:grpSpPr>
            <p:pic>
              <p:nvPicPr>
                <p:cNvPr id="101" name="Picture 10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98" name="Group 97"/>
              <p:cNvGrpSpPr/>
              <p:nvPr/>
            </p:nvGrpSpPr>
            <p:grpSpPr>
              <a:xfrm>
                <a:off x="5683855" y="4451895"/>
                <a:ext cx="376096" cy="631077"/>
                <a:chOff x="2146300" y="552450"/>
                <a:chExt cx="3428608" cy="5753100"/>
              </a:xfrm>
            </p:grpSpPr>
            <p:pic>
              <p:nvPicPr>
                <p:cNvPr id="99" name="Picture 9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0" name="TextBox 119"/>
              <p:cNvSpPr txBox="1"/>
              <p:nvPr/>
            </p:nvSpPr>
            <p:spPr>
              <a:xfrm>
                <a:off x="227012" y="2752725"/>
                <a:ext cx="2757144" cy="221541"/>
              </a:xfrm>
              <a:prstGeom prst="rect">
                <a:avLst/>
              </a:prstGeom>
              <a:noFill/>
            </p:spPr>
            <p:txBody>
              <a:bodyPr wrap="square" lIns="0" tIns="0" rIns="0" bIns="0" rtlCol="0">
                <a:spAutoFit/>
              </a:bodyPr>
              <a:lstStyle/>
              <a:p>
                <a:pPr defTabSz="914484">
                  <a:lnSpc>
                    <a:spcPct val="90000"/>
                  </a:lnSpc>
                  <a:spcBef>
                    <a:spcPct val="20000"/>
                  </a:spcBef>
                  <a:buSzPct val="80000"/>
                </a:pPr>
                <a:r>
                  <a:rPr lang="en-US" sz="1200" b="1" cap="all" dirty="0">
                    <a:solidFill>
                      <a:schemeClr val="bg1">
                        <a:alpha val="99000"/>
                      </a:schemeClr>
                    </a:solidFill>
                  </a:rPr>
                  <a:t>Shared </a:t>
                </a:r>
                <a:r>
                  <a:rPr lang="en-US" sz="1200" b="1" cap="all" dirty="0" err="1">
                    <a:solidFill>
                      <a:schemeClr val="bg1">
                        <a:alpha val="99000"/>
                      </a:schemeClr>
                    </a:solidFill>
                  </a:rPr>
                  <a:t>instanceS</a:t>
                </a:r>
                <a:endParaRPr lang="en-US" sz="1200" b="1" cap="all" dirty="0">
                  <a:solidFill>
                    <a:schemeClr val="bg1">
                      <a:alpha val="99000"/>
                    </a:schemeClr>
                  </a:solidFill>
                </a:endParaRPr>
              </a:p>
            </p:txBody>
          </p:sp>
          <p:grpSp>
            <p:nvGrpSpPr>
              <p:cNvPr id="151" name="Group 150"/>
              <p:cNvGrpSpPr/>
              <p:nvPr/>
            </p:nvGrpSpPr>
            <p:grpSpPr>
              <a:xfrm>
                <a:off x="4721992" y="3073496"/>
                <a:ext cx="866164" cy="631077"/>
                <a:chOff x="2146300" y="552450"/>
                <a:chExt cx="7896225" cy="5753100"/>
              </a:xfrm>
            </p:grpSpPr>
            <p:pic>
              <p:nvPicPr>
                <p:cNvPr id="152" name="Picture 1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54" name="Group 153"/>
              <p:cNvGrpSpPr/>
              <p:nvPr/>
            </p:nvGrpSpPr>
            <p:grpSpPr>
              <a:xfrm>
                <a:off x="4721992" y="3762695"/>
                <a:ext cx="866164" cy="631077"/>
                <a:chOff x="2146300" y="552450"/>
                <a:chExt cx="7896225" cy="5753100"/>
              </a:xfrm>
            </p:grpSpPr>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57" name="Group 156"/>
              <p:cNvGrpSpPr/>
              <p:nvPr/>
            </p:nvGrpSpPr>
            <p:grpSpPr>
              <a:xfrm>
                <a:off x="4721992" y="4451895"/>
                <a:ext cx="866164" cy="631077"/>
                <a:chOff x="2146300" y="552450"/>
                <a:chExt cx="7896225" cy="5753100"/>
              </a:xfrm>
            </p:grpSpPr>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2" name="Group 161"/>
              <p:cNvGrpSpPr/>
              <p:nvPr/>
            </p:nvGrpSpPr>
            <p:grpSpPr>
              <a:xfrm>
                <a:off x="3760131" y="3073496"/>
                <a:ext cx="866164" cy="631077"/>
                <a:chOff x="2146300" y="552450"/>
                <a:chExt cx="7896225" cy="5753100"/>
              </a:xfrm>
            </p:grpSpPr>
            <p:pic>
              <p:nvPicPr>
                <p:cNvPr id="169" name="Picture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3" name="Group 162"/>
              <p:cNvGrpSpPr/>
              <p:nvPr/>
            </p:nvGrpSpPr>
            <p:grpSpPr>
              <a:xfrm>
                <a:off x="3760131" y="3762695"/>
                <a:ext cx="866164" cy="631077"/>
                <a:chOff x="2146300" y="552450"/>
                <a:chExt cx="7896225" cy="5753100"/>
              </a:xfrm>
            </p:grpSpPr>
            <p:pic>
              <p:nvPicPr>
                <p:cNvPr id="167" name="Picture 1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4" name="Group 163"/>
              <p:cNvGrpSpPr/>
              <p:nvPr/>
            </p:nvGrpSpPr>
            <p:grpSpPr>
              <a:xfrm>
                <a:off x="3760131" y="4451895"/>
                <a:ext cx="866164" cy="631077"/>
                <a:chOff x="2146300" y="552450"/>
                <a:chExt cx="7896225" cy="5753100"/>
              </a:xfrm>
            </p:grpSpPr>
            <p:pic>
              <p:nvPicPr>
                <p:cNvPr id="165" name="Picture 1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2" name="Group 171"/>
              <p:cNvGrpSpPr/>
              <p:nvPr/>
            </p:nvGrpSpPr>
            <p:grpSpPr>
              <a:xfrm>
                <a:off x="2798270" y="3073496"/>
                <a:ext cx="866164" cy="631077"/>
                <a:chOff x="2146300" y="552450"/>
                <a:chExt cx="7896225" cy="5753100"/>
              </a:xfrm>
            </p:grpSpPr>
            <p:pic>
              <p:nvPicPr>
                <p:cNvPr id="179" name="Picture 1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3" name="Group 172"/>
              <p:cNvGrpSpPr/>
              <p:nvPr/>
            </p:nvGrpSpPr>
            <p:grpSpPr>
              <a:xfrm>
                <a:off x="2798270" y="3762695"/>
                <a:ext cx="866164" cy="631077"/>
                <a:chOff x="2146300" y="552450"/>
                <a:chExt cx="7896225" cy="5753100"/>
              </a:xfrm>
            </p:grpSpPr>
            <p:pic>
              <p:nvPicPr>
                <p:cNvPr id="177" name="Picture 1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4" name="Group 173"/>
              <p:cNvGrpSpPr/>
              <p:nvPr/>
            </p:nvGrpSpPr>
            <p:grpSpPr>
              <a:xfrm>
                <a:off x="2798270" y="4451895"/>
                <a:ext cx="866164" cy="631077"/>
                <a:chOff x="2146300" y="552450"/>
                <a:chExt cx="7896225" cy="5753100"/>
              </a:xfrm>
            </p:grpSpPr>
            <p:pic>
              <p:nvPicPr>
                <p:cNvPr id="175" name="Picture 1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2" name="Group 181"/>
              <p:cNvGrpSpPr/>
              <p:nvPr/>
            </p:nvGrpSpPr>
            <p:grpSpPr>
              <a:xfrm>
                <a:off x="1836409" y="3073496"/>
                <a:ext cx="866164" cy="631077"/>
                <a:chOff x="2146300" y="552450"/>
                <a:chExt cx="7896225" cy="5753100"/>
              </a:xfrm>
            </p:grpSpPr>
            <p:pic>
              <p:nvPicPr>
                <p:cNvPr id="189" name="Picture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90" name="Rectangle 18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3" name="Group 182"/>
              <p:cNvGrpSpPr/>
              <p:nvPr/>
            </p:nvGrpSpPr>
            <p:grpSpPr>
              <a:xfrm>
                <a:off x="1836409" y="3762695"/>
                <a:ext cx="866164" cy="631077"/>
                <a:chOff x="2146300" y="552450"/>
                <a:chExt cx="7896225" cy="5753100"/>
              </a:xfrm>
            </p:grpSpPr>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8" name="Rectangle 18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4" name="Group 183"/>
              <p:cNvGrpSpPr/>
              <p:nvPr/>
            </p:nvGrpSpPr>
            <p:grpSpPr>
              <a:xfrm>
                <a:off x="1836409" y="4451895"/>
                <a:ext cx="866164" cy="631077"/>
                <a:chOff x="2146300" y="552450"/>
                <a:chExt cx="7896225" cy="5753100"/>
              </a:xfrm>
            </p:grpSpPr>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6" name="Rectangle 185"/>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2" name="Group 191"/>
              <p:cNvGrpSpPr/>
              <p:nvPr/>
            </p:nvGrpSpPr>
            <p:grpSpPr>
              <a:xfrm>
                <a:off x="874548" y="3073496"/>
                <a:ext cx="866164" cy="631077"/>
                <a:chOff x="2146300" y="552450"/>
                <a:chExt cx="7896225" cy="5753100"/>
              </a:xfrm>
            </p:grpSpPr>
            <p:pic>
              <p:nvPicPr>
                <p:cNvPr id="199" name="Picture 1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00" name="Rectangle 199"/>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3" name="Group 192"/>
              <p:cNvGrpSpPr/>
              <p:nvPr/>
            </p:nvGrpSpPr>
            <p:grpSpPr>
              <a:xfrm>
                <a:off x="874548" y="3762695"/>
                <a:ext cx="866164" cy="631077"/>
                <a:chOff x="2146300" y="552450"/>
                <a:chExt cx="7896225" cy="5753100"/>
              </a:xfrm>
            </p:grpSpPr>
            <p:pic>
              <p:nvPicPr>
                <p:cNvPr id="197" name="Picture 1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8" name="Rectangle 19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4" name="Group 193"/>
              <p:cNvGrpSpPr/>
              <p:nvPr/>
            </p:nvGrpSpPr>
            <p:grpSpPr>
              <a:xfrm>
                <a:off x="874548" y="4451895"/>
                <a:ext cx="866164" cy="631077"/>
                <a:chOff x="2146300" y="552450"/>
                <a:chExt cx="7896225" cy="5753100"/>
              </a:xfrm>
            </p:grpSpPr>
            <p:pic>
              <p:nvPicPr>
                <p:cNvPr id="195" name="Picture 1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6" name="Rectangle 19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2" name="Group 201"/>
              <p:cNvGrpSpPr/>
              <p:nvPr/>
            </p:nvGrpSpPr>
            <p:grpSpPr>
              <a:xfrm>
                <a:off x="-1" y="3073496"/>
                <a:ext cx="778852" cy="631077"/>
                <a:chOff x="2942264" y="552450"/>
                <a:chExt cx="7100261" cy="5753100"/>
              </a:xfrm>
            </p:grpSpPr>
            <p:pic>
              <p:nvPicPr>
                <p:cNvPr id="209" name="Picture 20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10" name="Rectangle 209"/>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3" name="Group 202"/>
              <p:cNvGrpSpPr/>
              <p:nvPr/>
            </p:nvGrpSpPr>
            <p:grpSpPr>
              <a:xfrm>
                <a:off x="-1" y="3762695"/>
                <a:ext cx="778852" cy="631077"/>
                <a:chOff x="2942264" y="552450"/>
                <a:chExt cx="7100261" cy="5753100"/>
              </a:xfrm>
            </p:grpSpPr>
            <p:pic>
              <p:nvPicPr>
                <p:cNvPr id="207" name="Picture 20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08" name="Rectangle 207"/>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4" name="Group 203"/>
              <p:cNvGrpSpPr/>
              <p:nvPr/>
            </p:nvGrpSpPr>
            <p:grpSpPr>
              <a:xfrm>
                <a:off x="-1" y="4451895"/>
                <a:ext cx="778852" cy="631077"/>
                <a:chOff x="2942264" y="552450"/>
                <a:chExt cx="7100261" cy="5753100"/>
              </a:xfrm>
            </p:grpSpPr>
            <p:pic>
              <p:nvPicPr>
                <p:cNvPr id="205" name="Picture 20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06" name="Rectangle 205"/>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12" name="Group 211"/>
              <p:cNvGrpSpPr/>
              <p:nvPr/>
            </p:nvGrpSpPr>
            <p:grpSpPr>
              <a:xfrm>
                <a:off x="3766901" y="3074226"/>
                <a:ext cx="866164" cy="631077"/>
                <a:chOff x="2146303" y="552449"/>
                <a:chExt cx="7896222" cy="5753100"/>
              </a:xfrm>
            </p:grpSpPr>
            <p:pic>
              <p:nvPicPr>
                <p:cNvPr id="213" name="Picture 2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grpSp>
      <p:grpSp>
        <p:nvGrpSpPr>
          <p:cNvPr id="8" name="Group 7"/>
          <p:cNvGrpSpPr/>
          <p:nvPr/>
        </p:nvGrpSpPr>
        <p:grpSpPr>
          <a:xfrm>
            <a:off x="2842092" y="3740851"/>
            <a:ext cx="639510" cy="398120"/>
            <a:chOff x="3780607" y="3155943"/>
            <a:chExt cx="852458" cy="530688"/>
          </a:xfrm>
        </p:grpSpPr>
        <p:sp>
          <p:nvSpPr>
            <p:cNvPr id="109" name="Rectangle 108"/>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0" name="Rectangle 109"/>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grpSp>
        <p:nvGrpSpPr>
          <p:cNvPr id="114" name="Group 113"/>
          <p:cNvGrpSpPr/>
          <p:nvPr/>
        </p:nvGrpSpPr>
        <p:grpSpPr>
          <a:xfrm>
            <a:off x="1398837" y="4259747"/>
            <a:ext cx="639510" cy="398120"/>
            <a:chOff x="3780607" y="3155943"/>
            <a:chExt cx="852458" cy="530688"/>
          </a:xfrm>
        </p:grpSpPr>
        <p:sp>
          <p:nvSpPr>
            <p:cNvPr id="115" name="Rectangle 114"/>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6" name="Rectangle 115"/>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grpSp>
        <p:nvGrpSpPr>
          <p:cNvPr id="119" name="Group 118"/>
          <p:cNvGrpSpPr/>
          <p:nvPr/>
        </p:nvGrpSpPr>
        <p:grpSpPr>
          <a:xfrm>
            <a:off x="-1" y="856580"/>
            <a:ext cx="9144001" cy="737618"/>
            <a:chOff x="-1" y="0"/>
            <a:chExt cx="12188826" cy="983234"/>
          </a:xfrm>
        </p:grpSpPr>
        <p:grpSp>
          <p:nvGrpSpPr>
            <p:cNvPr id="121" name="Group 120"/>
            <p:cNvGrpSpPr/>
            <p:nvPr/>
          </p:nvGrpSpPr>
          <p:grpSpPr>
            <a:xfrm>
              <a:off x="-1" y="0"/>
              <a:ext cx="12180802" cy="983234"/>
              <a:chOff x="-1" y="0"/>
              <a:chExt cx="12180802" cy="983234"/>
            </a:xfrm>
          </p:grpSpPr>
          <p:sp>
            <p:nvSpPr>
              <p:cNvPr id="131" name="Rectangle 130"/>
              <p:cNvSpPr/>
              <p:nvPr/>
            </p:nvSpPr>
            <p:spPr bwMode="auto">
              <a:xfrm>
                <a:off x="-1" y="0"/>
                <a:ext cx="6772189"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 name="Rectangle 131"/>
              <p:cNvSpPr/>
              <p:nvPr/>
            </p:nvSpPr>
            <p:spPr bwMode="auto">
              <a:xfrm>
                <a:off x="6258296" y="0"/>
                <a:ext cx="2360742"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3" name="Rectangle 132"/>
              <p:cNvSpPr/>
              <p:nvPr/>
            </p:nvSpPr>
            <p:spPr bwMode="auto">
              <a:xfrm>
                <a:off x="8573718" y="0"/>
                <a:ext cx="3607083"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23" name="Group 122"/>
            <p:cNvGrpSpPr/>
            <p:nvPr/>
          </p:nvGrpSpPr>
          <p:grpSpPr>
            <a:xfrm>
              <a:off x="0" y="300008"/>
              <a:ext cx="12188825" cy="683226"/>
              <a:chOff x="0" y="300008"/>
              <a:chExt cx="12188825" cy="683226"/>
            </a:xfrm>
          </p:grpSpPr>
          <p:sp>
            <p:nvSpPr>
              <p:cNvPr id="124" name="Title 1"/>
              <p:cNvSpPr txBox="1">
                <a:spLocks/>
              </p:cNvSpPr>
              <p:nvPr/>
            </p:nvSpPr>
            <p:spPr>
              <a:xfrm>
                <a:off x="6866207" y="473075"/>
                <a:ext cx="1589530" cy="4432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lang="en-US" sz="2401" dirty="0">
                    <a:solidFill>
                      <a:srgbClr val="00AEEF">
                        <a:alpha val="99000"/>
                      </a:srgbClr>
                    </a:solidFill>
                  </a:rPr>
                  <a:t>shared</a:t>
                </a:r>
              </a:p>
            </p:txBody>
          </p:sp>
          <p:sp>
            <p:nvSpPr>
              <p:cNvPr id="125" name="Title 1"/>
              <p:cNvSpPr txBox="1">
                <a:spLocks/>
              </p:cNvSpPr>
              <p:nvPr/>
            </p:nvSpPr>
            <p:spPr>
              <a:xfrm>
                <a:off x="8681891" y="453411"/>
                <a:ext cx="1838633" cy="4432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lang="en-US" sz="2401" dirty="0">
                    <a:solidFill>
                      <a:srgbClr val="FFFFFF">
                        <a:alpha val="99000"/>
                      </a:srgbClr>
                    </a:solidFill>
                  </a:rPr>
                  <a:t>reserved</a:t>
                </a:r>
              </a:p>
            </p:txBody>
          </p:sp>
          <p:cxnSp>
            <p:nvCxnSpPr>
              <p:cNvPr id="126" name="Straight Connector 125"/>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107" name="Title 1"/>
          <p:cNvSpPr txBox="1">
            <a:spLocks/>
          </p:cNvSpPr>
          <p:nvPr/>
        </p:nvSpPr>
        <p:spPr>
          <a:xfrm>
            <a:off x="916798" y="2007072"/>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816987" algn="l"/>
              </a:tabLst>
            </a:pPr>
            <a:r>
              <a:rPr lang="en-US" sz="2401" dirty="0">
                <a:solidFill>
                  <a:schemeClr val="tx1">
                    <a:alpha val="99000"/>
                  </a:schemeClr>
                </a:solidFill>
                <a:latin typeface="Segoe UI" pitchFamily="34" charset="0"/>
                <a:ea typeface="Segoe UI" pitchFamily="34" charset="0"/>
                <a:cs typeface="Segoe UI" pitchFamily="34" charset="0"/>
              </a:rPr>
              <a:t>shared</a:t>
            </a:r>
          </a:p>
        </p:txBody>
      </p:sp>
      <p:sp>
        <p:nvSpPr>
          <p:cNvPr id="3" name="Title 2"/>
          <p:cNvSpPr>
            <a:spLocks noGrp="1"/>
          </p:cNvSpPr>
          <p:nvPr>
            <p:ph type="title"/>
          </p:nvPr>
        </p:nvSpPr>
        <p:spPr>
          <a:xfrm>
            <a:off x="-2743200" y="685800"/>
            <a:ext cx="8229600" cy="1143000"/>
          </a:xfrm>
        </p:spPr>
        <p:txBody>
          <a:bodyPr/>
          <a:lstStyle/>
          <a:p>
            <a:r>
              <a:rPr lang="en-US" dirty="0" smtClean="0">
                <a:solidFill>
                  <a:schemeClr val="bg1">
                    <a:alpha val="99000"/>
                  </a:schemeClr>
                </a:solidFill>
              </a:rPr>
              <a:t>Web </a:t>
            </a:r>
            <a:r>
              <a:rPr lang="en-US" dirty="0">
                <a:solidFill>
                  <a:schemeClr val="bg1">
                    <a:alpha val="99000"/>
                  </a:schemeClr>
                </a:solidFill>
              </a:rPr>
              <a:t>sites </a:t>
            </a:r>
          </a:p>
        </p:txBody>
      </p:sp>
      <p:grpSp>
        <p:nvGrpSpPr>
          <p:cNvPr id="111" name="Group 110"/>
          <p:cNvGrpSpPr/>
          <p:nvPr/>
        </p:nvGrpSpPr>
        <p:grpSpPr>
          <a:xfrm>
            <a:off x="-152400" y="5153529"/>
            <a:ext cx="9469333" cy="784926"/>
            <a:chOff x="-5297672" y="5194194"/>
            <a:chExt cx="16604405" cy="1376362"/>
          </a:xfrm>
        </p:grpSpPr>
        <p:pic>
          <p:nvPicPr>
            <p:cNvPr id="112" name="Picture 2" descr="C:\Users\jonahs\Documents\Dropbox\Projects SCOTT\Azure Deck\Source Images\server-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13" name="Picture 2" descr="C:\Users\jonahs\Documents\Dropbox\Projects SCOTT\Azure Deck\Source Images\server-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34" name="Picture 2" descr="C:\Users\jonahs\Documents\Dropbox\Projects SCOTT\Azure Deck\Source Images\server-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744"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35" name="Picture 2" descr="C:\Users\jonahs\Documents\Dropbox\Projects SCOTT\Azure Deck\Source Images\server-blu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43"/>
            <a:stretch/>
          </p:blipFill>
          <p:spPr bwMode="auto">
            <a:xfrm>
              <a:off x="-3534589" y="5194194"/>
              <a:ext cx="3219309"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36" name="Picture 2" descr="C:\Users\jonahs\Documents\Dropbox\Projects SCOTT\Azure Deck\Source Images\server-blu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297672" y="5194194"/>
              <a:ext cx="1732619" cy="1376362"/>
            </a:xfrm>
            <a:prstGeom prst="roundRect">
              <a:avLst/>
            </a:prstGeom>
            <a:ln>
              <a:solidFill>
                <a:schemeClr val="bg2">
                  <a:lumMod val="75000"/>
                </a:schemeClr>
              </a:solidFill>
            </a:ln>
            <a:extLst/>
          </p:spPr>
        </p:pic>
        <p:pic>
          <p:nvPicPr>
            <p:cNvPr id="137" name="Picture 2" descr="C:\Users\jonahs\Documents\Dropbox\Projects SCOTT\Azure Deck\Source Images\server-blu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66"/>
            <a:stretch/>
          </p:blipFill>
          <p:spPr bwMode="auto">
            <a:xfrm>
              <a:off x="9571520" y="5194194"/>
              <a:ext cx="1735213"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591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9372" y="2049352"/>
            <a:ext cx="4933603" cy="3519344"/>
            <a:chOff x="-292420" y="1589948"/>
            <a:chExt cx="6576424" cy="4691237"/>
          </a:xfrm>
        </p:grpSpPr>
        <p:grpSp>
          <p:nvGrpSpPr>
            <p:cNvPr id="226" name="Group 225"/>
            <p:cNvGrpSpPr/>
            <p:nvPr/>
          </p:nvGrpSpPr>
          <p:grpSpPr>
            <a:xfrm>
              <a:off x="-292420" y="1589948"/>
              <a:ext cx="6576424" cy="4691237"/>
              <a:chOff x="-292420" y="1589948"/>
              <a:chExt cx="6576424" cy="4691237"/>
            </a:xfrm>
          </p:grpSpPr>
          <p:sp>
            <p:nvSpPr>
              <p:cNvPr id="227"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228" name="Group 227"/>
              <p:cNvGrpSpPr/>
              <p:nvPr/>
            </p:nvGrpSpPr>
            <p:grpSpPr>
              <a:xfrm>
                <a:off x="-1" y="2752725"/>
                <a:ext cx="6059952" cy="2330247"/>
                <a:chOff x="-1" y="2752725"/>
                <a:chExt cx="6059952" cy="2330247"/>
              </a:xfrm>
            </p:grpSpPr>
            <p:grpSp>
              <p:nvGrpSpPr>
                <p:cNvPr id="229" name="Group 228"/>
                <p:cNvGrpSpPr/>
                <p:nvPr/>
              </p:nvGrpSpPr>
              <p:grpSpPr>
                <a:xfrm>
                  <a:off x="5683855" y="3073496"/>
                  <a:ext cx="376096" cy="631077"/>
                  <a:chOff x="2146300" y="552450"/>
                  <a:chExt cx="3428608" cy="5753100"/>
                </a:xfrm>
              </p:grpSpPr>
              <p:pic>
                <p:nvPicPr>
                  <p:cNvPr id="294" name="Picture 29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295" name="Rectangle 294"/>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0" name="Group 229"/>
                <p:cNvGrpSpPr/>
                <p:nvPr/>
              </p:nvGrpSpPr>
              <p:grpSpPr>
                <a:xfrm>
                  <a:off x="5683855" y="3762695"/>
                  <a:ext cx="376096" cy="631077"/>
                  <a:chOff x="2146300" y="552450"/>
                  <a:chExt cx="3428608" cy="5753100"/>
                </a:xfrm>
              </p:grpSpPr>
              <p:pic>
                <p:nvPicPr>
                  <p:cNvPr id="292" name="Picture 29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293" name="Rectangle 292"/>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1" name="Group 230"/>
                <p:cNvGrpSpPr/>
                <p:nvPr/>
              </p:nvGrpSpPr>
              <p:grpSpPr>
                <a:xfrm>
                  <a:off x="5683855" y="4451895"/>
                  <a:ext cx="376096" cy="631077"/>
                  <a:chOff x="2146300" y="552450"/>
                  <a:chExt cx="3428608" cy="5753100"/>
                </a:xfrm>
              </p:grpSpPr>
              <p:pic>
                <p:nvPicPr>
                  <p:cNvPr id="290" name="Picture 28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6300" y="552450"/>
                    <a:ext cx="3428607" cy="5753100"/>
                  </a:xfrm>
                  <a:prstGeom prst="rect">
                    <a:avLst/>
                  </a:prstGeom>
                </p:spPr>
              </p:pic>
              <p:sp>
                <p:nvSpPr>
                  <p:cNvPr id="291" name="Rectangle 290"/>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232" name="TextBox 231"/>
                <p:cNvSpPr txBox="1"/>
                <p:nvPr/>
              </p:nvSpPr>
              <p:spPr>
                <a:xfrm>
                  <a:off x="227012" y="2752725"/>
                  <a:ext cx="2757144" cy="221541"/>
                </a:xfrm>
                <a:prstGeom prst="rect">
                  <a:avLst/>
                </a:prstGeom>
                <a:noFill/>
              </p:spPr>
              <p:txBody>
                <a:bodyPr wrap="square" lIns="0" tIns="0" rIns="0" bIns="0" rtlCol="0">
                  <a:spAutoFit/>
                </a:bodyPr>
                <a:lstStyle/>
                <a:p>
                  <a:pPr defTabSz="914484">
                    <a:lnSpc>
                      <a:spcPct val="90000"/>
                    </a:lnSpc>
                    <a:spcBef>
                      <a:spcPct val="20000"/>
                    </a:spcBef>
                    <a:buSzPct val="80000"/>
                  </a:pPr>
                  <a:r>
                    <a:rPr lang="en-US" sz="1200" b="1" cap="all" dirty="0">
                      <a:solidFill>
                        <a:schemeClr val="bg1">
                          <a:alpha val="99000"/>
                        </a:schemeClr>
                      </a:solidFill>
                    </a:rPr>
                    <a:t>Shared </a:t>
                  </a:r>
                  <a:r>
                    <a:rPr lang="en-US" sz="1200" b="1" cap="all" dirty="0" err="1">
                      <a:solidFill>
                        <a:schemeClr val="bg1">
                          <a:alpha val="99000"/>
                        </a:schemeClr>
                      </a:solidFill>
                    </a:rPr>
                    <a:t>instanceS</a:t>
                  </a:r>
                  <a:endParaRPr lang="en-US" sz="1200" b="1" cap="all" dirty="0">
                    <a:solidFill>
                      <a:schemeClr val="bg1">
                        <a:alpha val="99000"/>
                      </a:schemeClr>
                    </a:solidFill>
                  </a:endParaRPr>
                </a:p>
              </p:txBody>
            </p:sp>
            <p:grpSp>
              <p:nvGrpSpPr>
                <p:cNvPr id="233" name="Group 232"/>
                <p:cNvGrpSpPr/>
                <p:nvPr/>
              </p:nvGrpSpPr>
              <p:grpSpPr>
                <a:xfrm>
                  <a:off x="4721992" y="3073496"/>
                  <a:ext cx="866164" cy="631077"/>
                  <a:chOff x="2146300" y="552450"/>
                  <a:chExt cx="7896225" cy="5753100"/>
                </a:xfrm>
              </p:grpSpPr>
              <p:pic>
                <p:nvPicPr>
                  <p:cNvPr id="288" name="Picture 2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9" name="Rectangle 28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4" name="Group 233"/>
                <p:cNvGrpSpPr/>
                <p:nvPr/>
              </p:nvGrpSpPr>
              <p:grpSpPr>
                <a:xfrm>
                  <a:off x="4721992" y="3762695"/>
                  <a:ext cx="866164" cy="631077"/>
                  <a:chOff x="2146300" y="552450"/>
                  <a:chExt cx="7896225" cy="5753100"/>
                </a:xfrm>
              </p:grpSpPr>
              <p:pic>
                <p:nvPicPr>
                  <p:cNvPr id="286" name="Picture 2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7" name="Rectangle 28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5" name="Group 234"/>
                <p:cNvGrpSpPr/>
                <p:nvPr/>
              </p:nvGrpSpPr>
              <p:grpSpPr>
                <a:xfrm>
                  <a:off x="4721992" y="4451895"/>
                  <a:ext cx="866164" cy="631077"/>
                  <a:chOff x="2146300" y="552450"/>
                  <a:chExt cx="7896225" cy="5753100"/>
                </a:xfrm>
              </p:grpSpPr>
              <p:pic>
                <p:nvPicPr>
                  <p:cNvPr id="284" name="Picture 2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5" name="Rectangle 28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6" name="Group 235"/>
                <p:cNvGrpSpPr/>
                <p:nvPr/>
              </p:nvGrpSpPr>
              <p:grpSpPr>
                <a:xfrm>
                  <a:off x="3760131" y="3073496"/>
                  <a:ext cx="866164" cy="631077"/>
                  <a:chOff x="2146300" y="552450"/>
                  <a:chExt cx="7896225" cy="5753100"/>
                </a:xfrm>
              </p:grpSpPr>
              <p:pic>
                <p:nvPicPr>
                  <p:cNvPr id="282" name="Picture 2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3" name="Rectangle 28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7" name="Group 236"/>
                <p:cNvGrpSpPr/>
                <p:nvPr/>
              </p:nvGrpSpPr>
              <p:grpSpPr>
                <a:xfrm>
                  <a:off x="3760131" y="3762695"/>
                  <a:ext cx="866164" cy="631077"/>
                  <a:chOff x="2146300" y="552450"/>
                  <a:chExt cx="7896225" cy="5753100"/>
                </a:xfrm>
              </p:grpSpPr>
              <p:pic>
                <p:nvPicPr>
                  <p:cNvPr id="280" name="Picture 2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1" name="Rectangle 280"/>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8" name="Group 237"/>
                <p:cNvGrpSpPr/>
                <p:nvPr/>
              </p:nvGrpSpPr>
              <p:grpSpPr>
                <a:xfrm>
                  <a:off x="3760131" y="4451895"/>
                  <a:ext cx="866164" cy="631077"/>
                  <a:chOff x="2146300" y="552450"/>
                  <a:chExt cx="7896225" cy="5753100"/>
                </a:xfrm>
              </p:grpSpPr>
              <p:pic>
                <p:nvPicPr>
                  <p:cNvPr id="278" name="Picture 2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9" name="Rectangle 27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9" name="Group 238"/>
                <p:cNvGrpSpPr/>
                <p:nvPr/>
              </p:nvGrpSpPr>
              <p:grpSpPr>
                <a:xfrm>
                  <a:off x="2798270" y="3073496"/>
                  <a:ext cx="866164" cy="631077"/>
                  <a:chOff x="2146300" y="552450"/>
                  <a:chExt cx="7896225" cy="5753100"/>
                </a:xfrm>
              </p:grpSpPr>
              <p:pic>
                <p:nvPicPr>
                  <p:cNvPr id="276" name="Picture 2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7" name="Rectangle 27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0" name="Group 239"/>
                <p:cNvGrpSpPr/>
                <p:nvPr/>
              </p:nvGrpSpPr>
              <p:grpSpPr>
                <a:xfrm>
                  <a:off x="2798270" y="3762695"/>
                  <a:ext cx="866164" cy="631077"/>
                  <a:chOff x="2146300" y="552450"/>
                  <a:chExt cx="7896225" cy="5753100"/>
                </a:xfrm>
              </p:grpSpPr>
              <p:pic>
                <p:nvPicPr>
                  <p:cNvPr id="274" name="Picture 2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5" name="Rectangle 27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1" name="Group 240"/>
                <p:cNvGrpSpPr/>
                <p:nvPr/>
              </p:nvGrpSpPr>
              <p:grpSpPr>
                <a:xfrm>
                  <a:off x="2798270" y="4451895"/>
                  <a:ext cx="866164" cy="631077"/>
                  <a:chOff x="2146300" y="552450"/>
                  <a:chExt cx="7896225" cy="5753100"/>
                </a:xfrm>
              </p:grpSpPr>
              <p:pic>
                <p:nvPicPr>
                  <p:cNvPr id="272" name="Picture 2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3" name="Rectangle 27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2" name="Group 241"/>
                <p:cNvGrpSpPr/>
                <p:nvPr/>
              </p:nvGrpSpPr>
              <p:grpSpPr>
                <a:xfrm>
                  <a:off x="1836409" y="3073496"/>
                  <a:ext cx="866164" cy="631077"/>
                  <a:chOff x="2146300" y="552450"/>
                  <a:chExt cx="7896225" cy="5753100"/>
                </a:xfrm>
              </p:grpSpPr>
              <p:pic>
                <p:nvPicPr>
                  <p:cNvPr id="270" name="Picture 2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71" name="Rectangle 27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3" name="Group 242"/>
                <p:cNvGrpSpPr/>
                <p:nvPr/>
              </p:nvGrpSpPr>
              <p:grpSpPr>
                <a:xfrm>
                  <a:off x="1836409" y="3762695"/>
                  <a:ext cx="866164" cy="631077"/>
                  <a:chOff x="2146300" y="552450"/>
                  <a:chExt cx="7896225" cy="5753100"/>
                </a:xfrm>
              </p:grpSpPr>
              <p:pic>
                <p:nvPicPr>
                  <p:cNvPr id="268" name="Picture 2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9" name="Rectangle 26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4" name="Group 243"/>
                <p:cNvGrpSpPr/>
                <p:nvPr/>
              </p:nvGrpSpPr>
              <p:grpSpPr>
                <a:xfrm>
                  <a:off x="1836409" y="4451895"/>
                  <a:ext cx="866164" cy="631077"/>
                  <a:chOff x="2146300" y="552450"/>
                  <a:chExt cx="7896225" cy="5753100"/>
                </a:xfrm>
              </p:grpSpPr>
              <p:pic>
                <p:nvPicPr>
                  <p:cNvPr id="266" name="Picture 2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7" name="Rectangle 266"/>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5" name="Group 244"/>
                <p:cNvGrpSpPr/>
                <p:nvPr/>
              </p:nvGrpSpPr>
              <p:grpSpPr>
                <a:xfrm>
                  <a:off x="874548" y="3073496"/>
                  <a:ext cx="866164" cy="631077"/>
                  <a:chOff x="2146300" y="552450"/>
                  <a:chExt cx="7896225" cy="5753100"/>
                </a:xfrm>
              </p:grpSpPr>
              <p:pic>
                <p:nvPicPr>
                  <p:cNvPr id="264" name="Picture 2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5" name="Rectangle 26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6" name="Group 245"/>
                <p:cNvGrpSpPr/>
                <p:nvPr/>
              </p:nvGrpSpPr>
              <p:grpSpPr>
                <a:xfrm>
                  <a:off x="874548" y="3762695"/>
                  <a:ext cx="866164" cy="631077"/>
                  <a:chOff x="2146300" y="552450"/>
                  <a:chExt cx="7896225" cy="5753100"/>
                </a:xfrm>
              </p:grpSpPr>
              <p:pic>
                <p:nvPicPr>
                  <p:cNvPr id="262" name="Picture 2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3" name="Rectangle 26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7" name="Group 246"/>
                <p:cNvGrpSpPr/>
                <p:nvPr/>
              </p:nvGrpSpPr>
              <p:grpSpPr>
                <a:xfrm>
                  <a:off x="874548" y="4451895"/>
                  <a:ext cx="866164" cy="631077"/>
                  <a:chOff x="2146300" y="552450"/>
                  <a:chExt cx="7896225" cy="5753100"/>
                </a:xfrm>
              </p:grpSpPr>
              <p:pic>
                <p:nvPicPr>
                  <p:cNvPr id="260" name="Picture 2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1" name="Rectangle 26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8" name="Group 247"/>
                <p:cNvGrpSpPr/>
                <p:nvPr/>
              </p:nvGrpSpPr>
              <p:grpSpPr>
                <a:xfrm>
                  <a:off x="-1" y="3073496"/>
                  <a:ext cx="778852" cy="631077"/>
                  <a:chOff x="2942264" y="552450"/>
                  <a:chExt cx="7100261" cy="5753100"/>
                </a:xfrm>
              </p:grpSpPr>
              <p:pic>
                <p:nvPicPr>
                  <p:cNvPr id="258" name="Picture 25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59" name="Rectangle 258"/>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9" name="Group 248"/>
                <p:cNvGrpSpPr/>
                <p:nvPr/>
              </p:nvGrpSpPr>
              <p:grpSpPr>
                <a:xfrm>
                  <a:off x="-1" y="3762695"/>
                  <a:ext cx="778852" cy="631077"/>
                  <a:chOff x="2942264" y="552450"/>
                  <a:chExt cx="7100261" cy="5753100"/>
                </a:xfrm>
              </p:grpSpPr>
              <p:pic>
                <p:nvPicPr>
                  <p:cNvPr id="256" name="Picture 25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57" name="Rectangle 256"/>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50" name="Group 249"/>
                <p:cNvGrpSpPr/>
                <p:nvPr/>
              </p:nvGrpSpPr>
              <p:grpSpPr>
                <a:xfrm>
                  <a:off x="-1" y="4451895"/>
                  <a:ext cx="778852" cy="631077"/>
                  <a:chOff x="2942264" y="552450"/>
                  <a:chExt cx="7100261" cy="5753100"/>
                </a:xfrm>
              </p:grpSpPr>
              <p:pic>
                <p:nvPicPr>
                  <p:cNvPr id="254" name="Picture 25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42264" y="552450"/>
                    <a:ext cx="7100261" cy="5753100"/>
                  </a:xfrm>
                  <a:prstGeom prst="rect">
                    <a:avLst/>
                  </a:prstGeom>
                </p:spPr>
              </p:pic>
              <p:sp>
                <p:nvSpPr>
                  <p:cNvPr id="255" name="Rectangle 254"/>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grpSp>
        <p:grpSp>
          <p:nvGrpSpPr>
            <p:cNvPr id="299" name="Group 298"/>
            <p:cNvGrpSpPr/>
            <p:nvPr/>
          </p:nvGrpSpPr>
          <p:grpSpPr>
            <a:xfrm>
              <a:off x="1850962" y="4536375"/>
              <a:ext cx="852458" cy="527785"/>
              <a:chOff x="3780607" y="3155943"/>
              <a:chExt cx="852458" cy="527785"/>
            </a:xfrm>
          </p:grpSpPr>
          <p:sp>
            <p:nvSpPr>
              <p:cNvPr id="300" name="Rectangle 299"/>
              <p:cNvSpPr/>
              <p:nvPr/>
            </p:nvSpPr>
            <p:spPr bwMode="auto">
              <a:xfrm>
                <a:off x="3780607" y="3191837"/>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301" name="Rectangle 300"/>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grpSp>
      <p:grpSp>
        <p:nvGrpSpPr>
          <p:cNvPr id="10" name="Group 9"/>
          <p:cNvGrpSpPr/>
          <p:nvPr/>
        </p:nvGrpSpPr>
        <p:grpSpPr>
          <a:xfrm>
            <a:off x="0" y="856580"/>
            <a:ext cx="9137981" cy="737618"/>
            <a:chOff x="-1" y="0"/>
            <a:chExt cx="12180802" cy="983234"/>
          </a:xfrm>
        </p:grpSpPr>
        <p:sp>
          <p:nvSpPr>
            <p:cNvPr id="191" name="Rectangle 190"/>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201" name="Rectangle 200"/>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211" name="Rectangle 210"/>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88" name="Group 87"/>
          <p:cNvGrpSpPr/>
          <p:nvPr/>
        </p:nvGrpSpPr>
        <p:grpSpPr>
          <a:xfrm>
            <a:off x="2274476" y="1826734"/>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22" name="TextBox 21"/>
              <p:cNvSpPr txBox="1"/>
              <p:nvPr/>
            </p:nvSpPr>
            <p:spPr>
              <a:xfrm>
                <a:off x="9195029" y="5754872"/>
                <a:ext cx="990601" cy="914031"/>
              </a:xfrm>
              <a:prstGeom prst="rect">
                <a:avLst/>
              </a:prstGeom>
              <a:noFill/>
            </p:spPr>
            <p:txBody>
              <a:bodyPr wrap="square" lIns="0" tIns="0" rIns="0" bIns="0" rtlCol="0">
                <a:spAutoFit/>
              </a:bodyPr>
              <a:lstStyle/>
              <a:p>
                <a:pPr algn="ctr" defTabSz="914484">
                  <a:lnSpc>
                    <a:spcPct val="90000"/>
                  </a:lnSpc>
                  <a:spcBef>
                    <a:spcPct val="20000"/>
                  </a:spcBef>
                  <a:buSzPct val="80000"/>
                </a:pPr>
                <a:r>
                  <a:rPr lang="en-US" sz="4951" dirty="0">
                    <a:solidFill>
                      <a:schemeClr val="tx1">
                        <a:alpha val="99000"/>
                      </a:schemeClr>
                    </a:solidFill>
                    <a:latin typeface="Segoe UI Light" pitchFamily="34" charset="0"/>
                  </a:rPr>
                  <a:t>1</a:t>
                </a:r>
              </a:p>
            </p:txBody>
          </p:sp>
          <p:sp>
            <p:nvSpPr>
              <p:cNvPr id="23" name="Rectangle 22"/>
              <p:cNvSpPr/>
              <p:nvPr/>
            </p:nvSpPr>
            <p:spPr bwMode="auto">
              <a:xfrm>
                <a:off x="2543998" y="6093146"/>
                <a:ext cx="750100"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24" name="Rectangle 23"/>
            <p:cNvSpPr/>
            <p:nvPr/>
          </p:nvSpPr>
          <p:spPr bwMode="auto">
            <a:xfrm>
              <a:off x="3760131"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9" name="Title 1"/>
          <p:cNvSpPr txBox="1">
            <a:spLocks/>
          </p:cNvSpPr>
          <p:nvPr/>
        </p:nvSpPr>
        <p:spPr>
          <a:xfrm>
            <a:off x="5150997" y="1211479"/>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lang="en-US" sz="2401" dirty="0">
                <a:solidFill>
                  <a:srgbClr val="FFFFFF">
                    <a:alpha val="99000"/>
                  </a:srgbClr>
                </a:solidFill>
              </a:rPr>
              <a:t>shared</a:t>
            </a:r>
          </a:p>
        </p:txBody>
      </p:sp>
      <p:sp>
        <p:nvSpPr>
          <p:cNvPr id="130" name="Title 1"/>
          <p:cNvSpPr txBox="1">
            <a:spLocks/>
          </p:cNvSpPr>
          <p:nvPr/>
        </p:nvSpPr>
        <p:spPr>
          <a:xfrm>
            <a:off x="6513115" y="1196727"/>
            <a:ext cx="1379334"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lang="en-US" sz="2401" dirty="0">
                <a:solidFill>
                  <a:srgbClr val="00AEEF">
                    <a:alpha val="99000"/>
                  </a:srgbClr>
                </a:solidFill>
              </a:rPr>
              <a:t>reserved</a:t>
            </a:r>
          </a:p>
        </p:txBody>
      </p:sp>
      <p:cxnSp>
        <p:nvCxnSpPr>
          <p:cNvPr id="131" name="Straight Connector 130"/>
          <p:cNvCxnSpPr/>
          <p:nvPr/>
        </p:nvCxnSpPr>
        <p:spPr>
          <a:xfrm flipV="1">
            <a:off x="6442392" y="1081645"/>
            <a:ext cx="0" cy="512553"/>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442393" y="1081645"/>
            <a:ext cx="156762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010019" y="1081645"/>
            <a:ext cx="0" cy="512552"/>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010020" y="1594197"/>
            <a:ext cx="113398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 y="1594197"/>
            <a:ext cx="644239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4597891" y="2831957"/>
            <a:ext cx="1779649" cy="2197145"/>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8" name="TextBox 137"/>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solidFill>
                    <a:schemeClr val="bg1">
                      <a:alpha val="99000"/>
                    </a:schemeClr>
                  </a:solidFill>
                </a:rPr>
                <a:t>RESERVED instance</a:t>
              </a:r>
            </a:p>
          </p:txBody>
        </p:sp>
      </p:grpSp>
      <p:sp>
        <p:nvSpPr>
          <p:cNvPr id="4" name="Rectangle 3"/>
          <p:cNvSpPr/>
          <p:nvPr/>
        </p:nvSpPr>
        <p:spPr bwMode="auto">
          <a:xfrm>
            <a:off x="6442393" y="1081645"/>
            <a:ext cx="1567627" cy="575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44" name="Group 143"/>
          <p:cNvGrpSpPr/>
          <p:nvPr/>
        </p:nvGrpSpPr>
        <p:grpSpPr>
          <a:xfrm>
            <a:off x="4677334" y="3325799"/>
            <a:ext cx="1620763" cy="1180026"/>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nvGrpSpPr>
          <p:cNvPr id="305" name="Group 304"/>
          <p:cNvGrpSpPr/>
          <p:nvPr/>
        </p:nvGrpSpPr>
        <p:grpSpPr>
          <a:xfrm>
            <a:off x="2820529" y="3679282"/>
            <a:ext cx="649792" cy="473432"/>
            <a:chOff x="5633504" y="3707933"/>
            <a:chExt cx="866164" cy="631078"/>
          </a:xfrm>
        </p:grpSpPr>
        <p:grpSp>
          <p:nvGrpSpPr>
            <p:cNvPr id="306" name="Group 305"/>
            <p:cNvGrpSpPr/>
            <p:nvPr/>
          </p:nvGrpSpPr>
          <p:grpSpPr>
            <a:xfrm>
              <a:off x="5633504" y="3707933"/>
              <a:ext cx="866164" cy="631078"/>
              <a:chOff x="2146300" y="552450"/>
              <a:chExt cx="7896225" cy="5753100"/>
            </a:xfrm>
          </p:grpSpPr>
          <p:pic>
            <p:nvPicPr>
              <p:cNvPr id="308" name="Picture 3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309" name="Rectangle 308"/>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307" name="Rectangle 306"/>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grpSp>
        <p:nvGrpSpPr>
          <p:cNvPr id="310" name="Group 309"/>
          <p:cNvGrpSpPr/>
          <p:nvPr/>
        </p:nvGrpSpPr>
        <p:grpSpPr>
          <a:xfrm>
            <a:off x="2274476" y="1826734"/>
            <a:ext cx="5735544" cy="685701"/>
            <a:chOff x="3031844" y="1170370"/>
            <a:chExt cx="7645400" cy="914031"/>
          </a:xfrm>
        </p:grpSpPr>
        <p:grpSp>
          <p:nvGrpSpPr>
            <p:cNvPr id="314" name="Group 313"/>
            <p:cNvGrpSpPr/>
            <p:nvPr/>
          </p:nvGrpSpPr>
          <p:grpSpPr>
            <a:xfrm>
              <a:off x="3031844" y="1170370"/>
              <a:ext cx="7645400" cy="914031"/>
              <a:chOff x="2540230" y="5754872"/>
              <a:chExt cx="7645400" cy="914031"/>
            </a:xfrm>
          </p:grpSpPr>
          <p:sp>
            <p:nvSpPr>
              <p:cNvPr id="315" name="Rectangle 314"/>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316" name="TextBox 315"/>
              <p:cNvSpPr txBox="1"/>
              <p:nvPr/>
            </p:nvSpPr>
            <p:spPr>
              <a:xfrm>
                <a:off x="9195029" y="5754872"/>
                <a:ext cx="990601" cy="914031"/>
              </a:xfrm>
              <a:prstGeom prst="rect">
                <a:avLst/>
              </a:prstGeom>
              <a:noFill/>
            </p:spPr>
            <p:txBody>
              <a:bodyPr wrap="square" lIns="0" tIns="0" rIns="0" bIns="0" rtlCol="0">
                <a:spAutoFit/>
              </a:bodyPr>
              <a:lstStyle/>
              <a:p>
                <a:pPr algn="ctr" defTabSz="914484">
                  <a:lnSpc>
                    <a:spcPct val="90000"/>
                  </a:lnSpc>
                  <a:spcBef>
                    <a:spcPct val="20000"/>
                  </a:spcBef>
                  <a:buSzPct val="80000"/>
                </a:pPr>
                <a:r>
                  <a:rPr lang="en-US" sz="4951" dirty="0">
                    <a:solidFill>
                      <a:schemeClr val="tx1">
                        <a:alpha val="99000"/>
                      </a:schemeClr>
                    </a:solidFill>
                    <a:latin typeface="Segoe UI Light" pitchFamily="34" charset="0"/>
                  </a:rPr>
                  <a:t>0</a:t>
                </a:r>
              </a:p>
            </p:txBody>
          </p:sp>
          <p:sp>
            <p:nvSpPr>
              <p:cNvPr id="317" name="Rectangle 316"/>
              <p:cNvSpPr/>
              <p:nvPr/>
            </p:nvSpPr>
            <p:spPr bwMode="auto">
              <a:xfrm>
                <a:off x="2543998" y="6093146"/>
                <a:ext cx="26459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312" name="Rectangle 311"/>
            <p:cNvSpPr/>
            <p:nvPr/>
          </p:nvSpPr>
          <p:spPr bwMode="auto">
            <a:xfrm>
              <a:off x="316491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5" name="Title 1"/>
          <p:cNvSpPr txBox="1">
            <a:spLocks/>
          </p:cNvSpPr>
          <p:nvPr/>
        </p:nvSpPr>
        <p:spPr>
          <a:xfrm>
            <a:off x="916798" y="2007072"/>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816987" algn="l"/>
              </a:tabLst>
            </a:pPr>
            <a:r>
              <a:rPr lang="en-US" sz="2401" dirty="0">
                <a:solidFill>
                  <a:schemeClr val="tx1">
                    <a:alpha val="99000"/>
                  </a:schemeClr>
                </a:solidFill>
                <a:latin typeface="Segoe UI" pitchFamily="34" charset="0"/>
                <a:ea typeface="Segoe UI" pitchFamily="34" charset="0"/>
                <a:cs typeface="Segoe UI" pitchFamily="34" charset="0"/>
              </a:rPr>
              <a:t>reserved</a:t>
            </a:r>
          </a:p>
        </p:txBody>
      </p:sp>
      <p:sp>
        <p:nvSpPr>
          <p:cNvPr id="5" name="Title 4"/>
          <p:cNvSpPr>
            <a:spLocks noGrp="1"/>
          </p:cNvSpPr>
          <p:nvPr>
            <p:ph type="title"/>
          </p:nvPr>
        </p:nvSpPr>
        <p:spPr>
          <a:xfrm>
            <a:off x="-2977468" y="945595"/>
            <a:ext cx="8363938" cy="561069"/>
          </a:xfrm>
        </p:spPr>
        <p:txBody>
          <a:bodyPr>
            <a:normAutofit fontScale="90000"/>
          </a:bodyPr>
          <a:lstStyle/>
          <a:p>
            <a:r>
              <a:rPr lang="en-US" dirty="0" smtClean="0">
                <a:solidFill>
                  <a:schemeClr val="bg1">
                    <a:alpha val="99000"/>
                  </a:schemeClr>
                </a:solidFill>
              </a:rPr>
              <a:t>Web </a:t>
            </a:r>
            <a:r>
              <a:rPr lang="en-US" dirty="0">
                <a:solidFill>
                  <a:schemeClr val="bg1">
                    <a:alpha val="99000"/>
                  </a:schemeClr>
                </a:solidFill>
              </a:rPr>
              <a:t>sites </a:t>
            </a:r>
          </a:p>
        </p:txBody>
      </p:sp>
      <p:grpSp>
        <p:nvGrpSpPr>
          <p:cNvPr id="121" name="Group 120"/>
          <p:cNvGrpSpPr/>
          <p:nvPr/>
        </p:nvGrpSpPr>
        <p:grpSpPr>
          <a:xfrm>
            <a:off x="-162653" y="5153529"/>
            <a:ext cx="9469333" cy="784926"/>
            <a:chOff x="-5297672" y="5194194"/>
            <a:chExt cx="16604405" cy="1376362"/>
          </a:xfrm>
        </p:grpSpPr>
        <p:pic>
          <p:nvPicPr>
            <p:cNvPr id="122" name="Picture 2" descr="C:\Users\jonahs\Documents\Dropbox\Projects SCOTT\Azure Deck\Source Images\server-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23" name="Picture 2" descr="C:\Users\jonahs\Documents\Dropbox\Projects SCOTT\Azure Deck\Source Images\server-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24" name="Picture 2" descr="C:\Users\jonahs\Documents\Dropbox\Projects SCOTT\Azure Deck\Source Images\server-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744"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26" name="Picture 2" descr="C:\Users\jonahs\Documents\Dropbox\Projects SCOTT\Azure Deck\Source Images\server-blu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43"/>
            <a:stretch/>
          </p:blipFill>
          <p:spPr bwMode="auto">
            <a:xfrm>
              <a:off x="-3534589" y="5194194"/>
              <a:ext cx="3219309"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27" name="Picture 2" descr="C:\Users\jonahs\Documents\Dropbox\Projects SCOTT\Azure Deck\Source Images\server-blu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297672" y="5194194"/>
              <a:ext cx="1732619" cy="1376362"/>
            </a:xfrm>
            <a:prstGeom prst="roundRect">
              <a:avLst/>
            </a:prstGeom>
            <a:ln>
              <a:solidFill>
                <a:schemeClr val="bg2">
                  <a:lumMod val="75000"/>
                </a:schemeClr>
              </a:solidFill>
            </a:ln>
            <a:extLst/>
          </p:spPr>
        </p:pic>
        <p:pic>
          <p:nvPicPr>
            <p:cNvPr id="128" name="Picture 2" descr="C:\Users\jonahs\Documents\Dropbox\Projects SCOTT\Azure Deck\Source Images\server-blue.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66"/>
            <a:stretch/>
          </p:blipFill>
          <p:spPr bwMode="auto">
            <a:xfrm>
              <a:off x="9571520" y="5194194"/>
              <a:ext cx="1735213"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64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500"/>
                                        <p:tgtEl>
                                          <p:spTgt spid="88"/>
                                        </p:tgtEl>
                                      </p:cBhvr>
                                    </p:animEffect>
                                  </p:childTnLst>
                                </p:cTn>
                              </p:par>
                              <p:par>
                                <p:cTn id="12" presetID="10" presetClass="exit" presetSubtype="0" fill="hold" nodeType="withEffect">
                                  <p:stCondLst>
                                    <p:cond delay="750"/>
                                  </p:stCondLst>
                                  <p:childTnLst>
                                    <p:animEffect transition="out" filter="fade">
                                      <p:cBhvr>
                                        <p:cTn id="13" dur="500"/>
                                        <p:tgtEl>
                                          <p:spTgt spid="310"/>
                                        </p:tgtEl>
                                      </p:cBhvr>
                                    </p:animEffect>
                                    <p:set>
                                      <p:cBhvr>
                                        <p:cTn id="14" dur="1" fill="hold">
                                          <p:stCondLst>
                                            <p:cond delay="499"/>
                                          </p:stCondLst>
                                        </p:cTn>
                                        <p:tgtEl>
                                          <p:spTgt spid="310"/>
                                        </p:tgtEl>
                                        <p:attrNameLst>
                                          <p:attrName>style.visibility</p:attrName>
                                        </p:attrNameLst>
                                      </p:cBhvr>
                                      <p:to>
                                        <p:strVal val="hidden"/>
                                      </p:to>
                                    </p:set>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par>
                          <p:cTn id="19" fill="hold">
                            <p:stCondLst>
                              <p:cond delay="2250"/>
                            </p:stCondLst>
                            <p:childTnLst>
                              <p:par>
                                <p:cTn id="20" presetID="63" presetClass="path" presetSubtype="0" accel="50000" decel="50000" fill="hold" nodeType="afterEffect">
                                  <p:stCondLst>
                                    <p:cond delay="0"/>
                                  </p:stCondLst>
                                  <p:childTnLst>
                                    <p:animMotion origin="layout" path="M -4.23453E-6 4.19056E-6 L 0.25772 4.19056E-6 " pathEditMode="relative" rAng="0" ptsTypes="AA">
                                      <p:cBhvr>
                                        <p:cTn id="21" dur="2000" fill="hold"/>
                                        <p:tgtEl>
                                          <p:spTgt spid="305"/>
                                        </p:tgtEl>
                                        <p:attrNameLst>
                                          <p:attrName>ppt_x</p:attrName>
                                          <p:attrName>ppt_y</p:attrName>
                                        </p:attrNameLst>
                                      </p:cBhvr>
                                      <p:rCtr x="12886" y="0"/>
                                    </p:animMotion>
                                  </p:childTnLst>
                                </p:cTn>
                              </p:par>
                            </p:childTnLst>
                          </p:cTn>
                        </p:par>
                        <p:par>
                          <p:cTn id="22" fill="hold">
                            <p:stCondLst>
                              <p:cond delay="4250"/>
                            </p:stCondLst>
                            <p:childTnLst>
                              <p:par>
                                <p:cTn id="23" presetID="10" presetClass="exit" presetSubtype="0" fill="hold" nodeType="after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53" presetClass="entr" presetSubtype="16"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 calcmode="lin" valueType="num">
                                      <p:cBhvr>
                                        <p:cTn id="28" dur="1250" fill="hold"/>
                                        <p:tgtEl>
                                          <p:spTgt spid="144"/>
                                        </p:tgtEl>
                                        <p:attrNameLst>
                                          <p:attrName>ppt_w</p:attrName>
                                        </p:attrNameLst>
                                      </p:cBhvr>
                                      <p:tavLst>
                                        <p:tav tm="0">
                                          <p:val>
                                            <p:fltVal val="0"/>
                                          </p:val>
                                        </p:tav>
                                        <p:tav tm="100000">
                                          <p:val>
                                            <p:strVal val="#ppt_w"/>
                                          </p:val>
                                        </p:tav>
                                      </p:tavLst>
                                    </p:anim>
                                    <p:anim calcmode="lin" valueType="num">
                                      <p:cBhvr>
                                        <p:cTn id="29" dur="1250" fill="hold"/>
                                        <p:tgtEl>
                                          <p:spTgt spid="144"/>
                                        </p:tgtEl>
                                        <p:attrNameLst>
                                          <p:attrName>ppt_h</p:attrName>
                                        </p:attrNameLst>
                                      </p:cBhvr>
                                      <p:tavLst>
                                        <p:tav tm="0">
                                          <p:val>
                                            <p:fltVal val="0"/>
                                          </p:val>
                                        </p:tav>
                                        <p:tav tm="100000">
                                          <p:val>
                                            <p:strVal val="#ppt_h"/>
                                          </p:val>
                                        </p:tav>
                                      </p:tavLst>
                                    </p:anim>
                                    <p:animEffect transition="in" filter="fade">
                                      <p:cBhvr>
                                        <p:cTn id="30" dur="1250"/>
                                        <p:tgtEl>
                                          <p:spTgt spid="144"/>
                                        </p:tgtEl>
                                      </p:cBhvr>
                                    </p:animEffect>
                                  </p:childTnLst>
                                </p:cTn>
                              </p:par>
                              <p:par>
                                <p:cTn id="31" presetID="10" presetClass="exit" presetSubtype="0" fill="hold" nodeType="withEffect">
                                  <p:stCondLst>
                                    <p:cond delay="0"/>
                                  </p:stCondLst>
                                  <p:childTnLst>
                                    <p:animEffect transition="out" filter="fade">
                                      <p:cBhvr>
                                        <p:cTn id="32" dur="1250"/>
                                        <p:tgtEl>
                                          <p:spTgt spid="305"/>
                                        </p:tgtEl>
                                      </p:cBhvr>
                                    </p:animEffect>
                                    <p:set>
                                      <p:cBhvr>
                                        <p:cTn id="33" dur="1" fill="hold">
                                          <p:stCondLst>
                                            <p:cond delay="1249"/>
                                          </p:stCondLst>
                                        </p:cTn>
                                        <p:tgtEl>
                                          <p:spTgt spid="3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128836"/>
            <a:ext cx="8671560" cy="2709863"/>
          </a:xfrm>
          <a:prstGeom prst="rect">
            <a:avLst/>
          </a:prstGeom>
        </p:spPr>
      </p:pic>
    </p:spTree>
    <p:extLst>
      <p:ext uri="{BB962C8B-B14F-4D97-AF65-F5344CB8AC3E}">
        <p14:creationId xmlns:p14="http://schemas.microsoft.com/office/powerpoint/2010/main" val="340447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0" y="856580"/>
            <a:ext cx="9137981" cy="737618"/>
            <a:chOff x="-1" y="0"/>
            <a:chExt cx="12180802" cy="983234"/>
          </a:xfrm>
        </p:grpSpPr>
        <p:sp>
          <p:nvSpPr>
            <p:cNvPr id="43" name="Rectangle 42"/>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44" name="Rectangle 43"/>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45" name="Rectangle 44"/>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88" name="Group 87"/>
          <p:cNvGrpSpPr/>
          <p:nvPr/>
        </p:nvGrpSpPr>
        <p:grpSpPr>
          <a:xfrm>
            <a:off x="2274476" y="1826734"/>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22" name="TextBox 21"/>
              <p:cNvSpPr txBox="1"/>
              <p:nvPr/>
            </p:nvSpPr>
            <p:spPr>
              <a:xfrm>
                <a:off x="9195029" y="5754872"/>
                <a:ext cx="990601" cy="914031"/>
              </a:xfrm>
              <a:prstGeom prst="rect">
                <a:avLst/>
              </a:prstGeom>
              <a:noFill/>
            </p:spPr>
            <p:txBody>
              <a:bodyPr wrap="square" lIns="0" tIns="0" rIns="0" bIns="0" rtlCol="0">
                <a:spAutoFit/>
              </a:bodyPr>
              <a:lstStyle/>
              <a:p>
                <a:pPr algn="ctr" defTabSz="914484">
                  <a:lnSpc>
                    <a:spcPct val="90000"/>
                  </a:lnSpc>
                  <a:spcBef>
                    <a:spcPct val="20000"/>
                  </a:spcBef>
                  <a:buSzPct val="80000"/>
                </a:pPr>
                <a:r>
                  <a:rPr lang="en-US" sz="4951" dirty="0">
                    <a:solidFill>
                      <a:schemeClr val="tx1">
                        <a:alpha val="99000"/>
                      </a:schemeClr>
                    </a:solidFill>
                    <a:latin typeface="Segoe UI Light" pitchFamily="34" charset="0"/>
                  </a:rPr>
                  <a:t>2</a:t>
                </a: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9" name="Title 1"/>
          <p:cNvSpPr txBox="1">
            <a:spLocks/>
          </p:cNvSpPr>
          <p:nvPr/>
        </p:nvSpPr>
        <p:spPr>
          <a:xfrm>
            <a:off x="5150997" y="1211479"/>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lang="en-US" sz="2401" dirty="0">
                <a:solidFill>
                  <a:srgbClr val="FFFFFF">
                    <a:alpha val="99000"/>
                  </a:srgbClr>
                </a:solidFill>
              </a:rPr>
              <a:t>shared</a:t>
            </a:r>
          </a:p>
        </p:txBody>
      </p:sp>
      <p:sp>
        <p:nvSpPr>
          <p:cNvPr id="130" name="Title 1"/>
          <p:cNvSpPr txBox="1">
            <a:spLocks/>
          </p:cNvSpPr>
          <p:nvPr/>
        </p:nvSpPr>
        <p:spPr>
          <a:xfrm>
            <a:off x="6513115" y="1196727"/>
            <a:ext cx="1379334"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lang="en-US" sz="2401" dirty="0">
                <a:solidFill>
                  <a:srgbClr val="00AEEF">
                    <a:alpha val="99000"/>
                  </a:srgbClr>
                </a:solidFill>
              </a:rPr>
              <a:t>reserved</a:t>
            </a:r>
          </a:p>
        </p:txBody>
      </p:sp>
      <p:cxnSp>
        <p:nvCxnSpPr>
          <p:cNvPr id="131" name="Straight Connector 130"/>
          <p:cNvCxnSpPr/>
          <p:nvPr/>
        </p:nvCxnSpPr>
        <p:spPr>
          <a:xfrm flipV="1">
            <a:off x="6442392" y="1081645"/>
            <a:ext cx="0" cy="512553"/>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442393" y="1081645"/>
            <a:ext cx="156762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010019" y="1081645"/>
            <a:ext cx="0" cy="512552"/>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010020" y="1594197"/>
            <a:ext cx="113398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 y="1594197"/>
            <a:ext cx="644239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4597891" y="2831957"/>
            <a:ext cx="1779649" cy="2197145"/>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rgbClr val="FFFF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8" name="TextBox 137"/>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solidFill>
                    <a:srgbClr val="FFFFFF"/>
                  </a:solidFill>
                </a:rPr>
                <a:t>RESERVED instance</a:t>
              </a:r>
            </a:p>
          </p:txBody>
        </p:sp>
      </p:grpSp>
      <p:grpSp>
        <p:nvGrpSpPr>
          <p:cNvPr id="144" name="Group 143"/>
          <p:cNvGrpSpPr/>
          <p:nvPr/>
        </p:nvGrpSpPr>
        <p:grpSpPr>
          <a:xfrm>
            <a:off x="4677334" y="3325799"/>
            <a:ext cx="1620763" cy="1180026"/>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nvGrpSpPr>
          <p:cNvPr id="121" name="Group 120"/>
          <p:cNvGrpSpPr/>
          <p:nvPr/>
        </p:nvGrpSpPr>
        <p:grpSpPr>
          <a:xfrm>
            <a:off x="4597673" y="2831957"/>
            <a:ext cx="1779649" cy="2197145"/>
            <a:chOff x="7389812" y="2633150"/>
            <a:chExt cx="2372247" cy="2928764"/>
          </a:xfrm>
        </p:grpSpPr>
        <p:grpSp>
          <p:nvGrpSpPr>
            <p:cNvPr id="122" name="Group 121"/>
            <p:cNvGrpSpPr/>
            <p:nvPr/>
          </p:nvGrpSpPr>
          <p:grpSpPr>
            <a:xfrm>
              <a:off x="7389812" y="2633150"/>
              <a:ext cx="2372247" cy="2928764"/>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9" name="TextBox 148"/>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solidFill>
                      <a:schemeClr val="bg1">
                        <a:alpha val="99000"/>
                      </a:schemeClr>
                    </a:solidFill>
                  </a:rPr>
                  <a:t>RESERVED instance</a:t>
                </a:r>
              </a:p>
            </p:txBody>
          </p:sp>
        </p:grpSp>
        <p:grpSp>
          <p:nvGrpSpPr>
            <p:cNvPr id="123" name="Group 122"/>
            <p:cNvGrpSpPr/>
            <p:nvPr/>
          </p:nvGrpSpPr>
          <p:grpSpPr>
            <a:xfrm>
              <a:off x="7502079" y="3298030"/>
              <a:ext cx="2160454" cy="1572958"/>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sp>
        <p:nvSpPr>
          <p:cNvPr id="46" name="Title 1"/>
          <p:cNvSpPr txBox="1">
            <a:spLocks/>
          </p:cNvSpPr>
          <p:nvPr/>
        </p:nvSpPr>
        <p:spPr>
          <a:xfrm>
            <a:off x="916798" y="2007072"/>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816987" algn="l"/>
              </a:tabLst>
            </a:pPr>
            <a:r>
              <a:rPr lang="en-US" sz="2401" dirty="0">
                <a:solidFill>
                  <a:schemeClr val="tx1">
                    <a:alpha val="99000"/>
                  </a:schemeClr>
                </a:solidFill>
                <a:latin typeface="Segoe UI" pitchFamily="34" charset="0"/>
                <a:ea typeface="Segoe UI" pitchFamily="34" charset="0"/>
                <a:cs typeface="Segoe UI" pitchFamily="34" charset="0"/>
              </a:rPr>
              <a:t>reserved</a:t>
            </a:r>
          </a:p>
        </p:txBody>
      </p:sp>
      <p:sp>
        <p:nvSpPr>
          <p:cNvPr id="3" name="Title 2"/>
          <p:cNvSpPr>
            <a:spLocks noGrp="1"/>
          </p:cNvSpPr>
          <p:nvPr>
            <p:ph type="title"/>
          </p:nvPr>
        </p:nvSpPr>
        <p:spPr>
          <a:xfrm>
            <a:off x="-2953763" y="959202"/>
            <a:ext cx="8363938" cy="561069"/>
          </a:xfrm>
        </p:spPr>
        <p:txBody>
          <a:bodyPr>
            <a:normAutofit fontScale="90000"/>
          </a:bodyPr>
          <a:lstStyle/>
          <a:p>
            <a:r>
              <a:rPr lang="en-US" dirty="0">
                <a:solidFill>
                  <a:schemeClr val="bg1">
                    <a:alpha val="99000"/>
                  </a:schemeClr>
                </a:solidFill>
              </a:rPr>
              <a:t>Web sites </a:t>
            </a:r>
            <a:endParaRPr lang="en-US" dirty="0"/>
          </a:p>
        </p:txBody>
      </p:sp>
      <p:grpSp>
        <p:nvGrpSpPr>
          <p:cNvPr id="52" name="Group 51"/>
          <p:cNvGrpSpPr/>
          <p:nvPr/>
        </p:nvGrpSpPr>
        <p:grpSpPr>
          <a:xfrm>
            <a:off x="-162653" y="5153529"/>
            <a:ext cx="9469333" cy="784926"/>
            <a:chOff x="-5297672" y="5194194"/>
            <a:chExt cx="16604405" cy="1376362"/>
          </a:xfrm>
        </p:grpSpPr>
        <p:pic>
          <p:nvPicPr>
            <p:cNvPr id="53" name="Picture 2" descr="C:\Users\jonahs\Documents\Dropbox\Projects SCOTT\Azure Deck\Source Images\server-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54" name="Picture 2" descr="C:\Users\jonahs\Documents\Dropbox\Projects SCOTT\Azure Deck\Source Images\server-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55" name="Picture 2" descr="C:\Users\jonahs\Documents\Dropbox\Projects SCOTT\Azure Deck\Source Images\server-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744"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56" name="Picture 2" descr="C:\Users\jonahs\Documents\Dropbox\Projects SCOTT\Azure Deck\Source Images\server-blu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43"/>
            <a:stretch/>
          </p:blipFill>
          <p:spPr bwMode="auto">
            <a:xfrm>
              <a:off x="-3534589" y="5194194"/>
              <a:ext cx="3219309"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57" name="Picture 2" descr="C:\Users\jonahs\Documents\Dropbox\Projects SCOTT\Azure Deck\Source Images\server-blu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297672" y="5194194"/>
              <a:ext cx="1732619" cy="1376362"/>
            </a:xfrm>
            <a:prstGeom prst="roundRect">
              <a:avLst/>
            </a:prstGeom>
            <a:ln>
              <a:solidFill>
                <a:schemeClr val="bg2">
                  <a:lumMod val="75000"/>
                </a:schemeClr>
              </a:solidFill>
            </a:ln>
            <a:extLst/>
          </p:spPr>
        </p:pic>
        <p:pic>
          <p:nvPicPr>
            <p:cNvPr id="58" name="Picture 2" descr="C:\Users\jonahs\Documents\Dropbox\Projects SCOTT\Azure Deck\Source Images\server-blu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6"/>
            <a:stretch/>
          </p:blipFill>
          <p:spPr bwMode="auto">
            <a:xfrm>
              <a:off x="9571520" y="5194194"/>
              <a:ext cx="1735213"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328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2000"/>
                                        <p:tgtEl>
                                          <p:spTgt spid="121"/>
                                        </p:tgtEl>
                                      </p:cBhvr>
                                    </p:animEffect>
                                  </p:childTnLst>
                                </p:cTn>
                              </p:par>
                              <p:par>
                                <p:cTn id="8" presetID="63" presetClass="path" presetSubtype="0" accel="50000" decel="50000" fill="hold" nodeType="withEffect">
                                  <p:stCondLst>
                                    <p:cond delay="0"/>
                                  </p:stCondLst>
                                  <p:childTnLst>
                                    <p:animMotion origin="layout" path="M -4.46659E-6 -1.01758E-6 L 0.20347 -1.01758E-6 " pathEditMode="relative" rAng="0" ptsTypes="AA">
                                      <p:cBhvr>
                                        <p:cTn id="9" dur="2000" fill="hold"/>
                                        <p:tgtEl>
                                          <p:spTgt spid="121"/>
                                        </p:tgtEl>
                                        <p:attrNameLst>
                                          <p:attrName>ppt_x</p:attrName>
                                          <p:attrName>ppt_y</p:attrName>
                                        </p:attrNameLst>
                                      </p:cBhvr>
                                      <p:rCtr x="101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0" y="856580"/>
            <a:ext cx="9137981" cy="737618"/>
            <a:chOff x="-1" y="0"/>
            <a:chExt cx="12180802" cy="983234"/>
          </a:xfrm>
        </p:grpSpPr>
        <p:sp>
          <p:nvSpPr>
            <p:cNvPr id="96" name="Rectangle 95"/>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7" name="Rectangle 96"/>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8" name="Rectangle 97"/>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88" name="Group 87"/>
          <p:cNvGrpSpPr/>
          <p:nvPr/>
        </p:nvGrpSpPr>
        <p:grpSpPr>
          <a:xfrm>
            <a:off x="2274476" y="1826734"/>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22" name="TextBox 21"/>
              <p:cNvSpPr txBox="1"/>
              <p:nvPr/>
            </p:nvSpPr>
            <p:spPr>
              <a:xfrm>
                <a:off x="9195029" y="5754872"/>
                <a:ext cx="990601" cy="914031"/>
              </a:xfrm>
              <a:prstGeom prst="rect">
                <a:avLst/>
              </a:prstGeom>
              <a:noFill/>
            </p:spPr>
            <p:txBody>
              <a:bodyPr wrap="square" lIns="0" tIns="0" rIns="0" bIns="0" rtlCol="0">
                <a:spAutoFit/>
              </a:bodyPr>
              <a:lstStyle/>
              <a:p>
                <a:pPr algn="ctr" defTabSz="914484">
                  <a:lnSpc>
                    <a:spcPct val="90000"/>
                  </a:lnSpc>
                  <a:spcBef>
                    <a:spcPct val="20000"/>
                  </a:spcBef>
                  <a:buSzPct val="80000"/>
                </a:pPr>
                <a:r>
                  <a:rPr lang="en-US" sz="4951" dirty="0">
                    <a:solidFill>
                      <a:schemeClr val="tx1">
                        <a:alpha val="99000"/>
                      </a:schemeClr>
                    </a:solidFill>
                    <a:latin typeface="Segoe UI Light" pitchFamily="34" charset="0"/>
                  </a:rPr>
                  <a:t>2</a:t>
                </a: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9" name="Title 1"/>
          <p:cNvSpPr txBox="1">
            <a:spLocks/>
          </p:cNvSpPr>
          <p:nvPr/>
        </p:nvSpPr>
        <p:spPr>
          <a:xfrm>
            <a:off x="5150997" y="1211479"/>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lang="en-US" sz="2401" dirty="0">
                <a:solidFill>
                  <a:srgbClr val="FFFFFF">
                    <a:alpha val="99000"/>
                  </a:srgbClr>
                </a:solidFill>
              </a:rPr>
              <a:t>shared</a:t>
            </a:r>
          </a:p>
        </p:txBody>
      </p:sp>
      <p:sp>
        <p:nvSpPr>
          <p:cNvPr id="130" name="Title 1"/>
          <p:cNvSpPr txBox="1">
            <a:spLocks/>
          </p:cNvSpPr>
          <p:nvPr/>
        </p:nvSpPr>
        <p:spPr>
          <a:xfrm>
            <a:off x="6513115" y="1196727"/>
            <a:ext cx="1379334"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lang="en-US" sz="2401" dirty="0">
                <a:solidFill>
                  <a:srgbClr val="00AEEF">
                    <a:alpha val="99000"/>
                  </a:srgbClr>
                </a:solidFill>
              </a:rPr>
              <a:t>reserved</a:t>
            </a:r>
          </a:p>
        </p:txBody>
      </p:sp>
      <p:cxnSp>
        <p:nvCxnSpPr>
          <p:cNvPr id="131" name="Straight Connector 130"/>
          <p:cNvCxnSpPr/>
          <p:nvPr/>
        </p:nvCxnSpPr>
        <p:spPr>
          <a:xfrm flipV="1">
            <a:off x="6442392" y="1081645"/>
            <a:ext cx="0" cy="512553"/>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442393" y="1081645"/>
            <a:ext cx="156762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010019" y="1081645"/>
            <a:ext cx="0" cy="512552"/>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010020" y="1594197"/>
            <a:ext cx="113398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 y="1594197"/>
            <a:ext cx="644239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4597891" y="2831957"/>
            <a:ext cx="1779649" cy="2197145"/>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8" name="TextBox 137"/>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solidFill>
                    <a:schemeClr val="bg1">
                      <a:alpha val="99000"/>
                    </a:schemeClr>
                  </a:solidFill>
                </a:rPr>
                <a:t>RESERVED instance</a:t>
              </a:r>
            </a:p>
          </p:txBody>
        </p:sp>
      </p:grpSp>
      <p:grpSp>
        <p:nvGrpSpPr>
          <p:cNvPr id="144" name="Group 143"/>
          <p:cNvGrpSpPr/>
          <p:nvPr/>
        </p:nvGrpSpPr>
        <p:grpSpPr>
          <a:xfrm>
            <a:off x="4677334" y="3325801"/>
            <a:ext cx="1620765" cy="1180026"/>
            <a:chOff x="5633503" y="3707934"/>
            <a:chExt cx="866165" cy="631077"/>
          </a:xfrm>
        </p:grpSpPr>
        <p:grpSp>
          <p:nvGrpSpPr>
            <p:cNvPr id="145" name="Group 144"/>
            <p:cNvGrpSpPr/>
            <p:nvPr/>
          </p:nvGrpSpPr>
          <p:grpSpPr>
            <a:xfrm>
              <a:off x="5633503" y="3707934"/>
              <a:ext cx="866164" cy="631077"/>
              <a:chOff x="2146305" y="552450"/>
              <a:chExt cx="7896221" cy="5753100"/>
            </a:xfrm>
          </p:grpSpPr>
          <p:pic>
            <p:nvPicPr>
              <p:cNvPr id="147" name="Picture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nvGrpSpPr>
          <p:cNvPr id="122" name="Group 121"/>
          <p:cNvGrpSpPr/>
          <p:nvPr/>
        </p:nvGrpSpPr>
        <p:grpSpPr>
          <a:xfrm>
            <a:off x="6464165" y="2831957"/>
            <a:ext cx="1779649" cy="2197145"/>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9" name="TextBox 148"/>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solidFill>
                    <a:schemeClr val="bg1">
                      <a:alpha val="99000"/>
                    </a:schemeClr>
                  </a:solidFill>
                </a:rPr>
                <a:t>RESERVED instance</a:t>
              </a:r>
            </a:p>
          </p:txBody>
        </p:sp>
      </p:grpSp>
      <p:grpSp>
        <p:nvGrpSpPr>
          <p:cNvPr id="123" name="Group 122"/>
          <p:cNvGrpSpPr/>
          <p:nvPr/>
        </p:nvGrpSpPr>
        <p:grpSpPr>
          <a:xfrm>
            <a:off x="6548387" y="3330747"/>
            <a:ext cx="1620763" cy="1180026"/>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nvGrpSpPr>
          <p:cNvPr id="58" name="Group 57"/>
          <p:cNvGrpSpPr/>
          <p:nvPr/>
        </p:nvGrpSpPr>
        <p:grpSpPr>
          <a:xfrm>
            <a:off x="4673438" y="3186631"/>
            <a:ext cx="1145408" cy="833935"/>
            <a:chOff x="5633504" y="3707933"/>
            <a:chExt cx="866164" cy="631077"/>
          </a:xfrm>
        </p:grpSpPr>
        <p:grpSp>
          <p:nvGrpSpPr>
            <p:cNvPr id="59" name="Group 58"/>
            <p:cNvGrpSpPr/>
            <p:nvPr/>
          </p:nvGrpSpPr>
          <p:grpSpPr>
            <a:xfrm>
              <a:off x="5633504" y="3707933"/>
              <a:ext cx="866164" cy="631077"/>
              <a:chOff x="2146300" y="552450"/>
              <a:chExt cx="7896225" cy="5753100"/>
            </a:xfrm>
          </p:grpSpPr>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62" name="Rectangle 6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60" name="Rectangle 5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3601" dirty="0">
                  <a:gradFill>
                    <a:gsLst>
                      <a:gs pos="0">
                        <a:srgbClr val="FFFFFF"/>
                      </a:gs>
                      <a:gs pos="100000">
                        <a:srgbClr val="FFFFFF"/>
                      </a:gs>
                    </a:gsLst>
                    <a:lin ang="5400000" scaled="0"/>
                  </a:gradFill>
                  <a:sym typeface="Wingdings" pitchFamily="2" charset="2"/>
                </a:rPr>
                <a:t>:-)</a:t>
              </a:r>
              <a:endParaRPr lang="en-US" sz="3301" dirty="0">
                <a:gradFill>
                  <a:gsLst>
                    <a:gs pos="0">
                      <a:srgbClr val="FFFFFF"/>
                    </a:gs>
                    <a:gs pos="100000">
                      <a:srgbClr val="FFFFFF"/>
                    </a:gs>
                  </a:gsLst>
                  <a:lin ang="5400000" scaled="0"/>
                </a:gradFill>
              </a:endParaRPr>
            </a:p>
          </p:txBody>
        </p:sp>
      </p:grpSp>
      <p:grpSp>
        <p:nvGrpSpPr>
          <p:cNvPr id="63" name="Group 62"/>
          <p:cNvGrpSpPr/>
          <p:nvPr/>
        </p:nvGrpSpPr>
        <p:grpSpPr>
          <a:xfrm>
            <a:off x="4673438" y="4101269"/>
            <a:ext cx="716461" cy="521633"/>
            <a:chOff x="5633504" y="3707933"/>
            <a:chExt cx="866164" cy="631077"/>
          </a:xfrm>
        </p:grpSpPr>
        <p:grpSp>
          <p:nvGrpSpPr>
            <p:cNvPr id="64" name="Group 63"/>
            <p:cNvGrpSpPr/>
            <p:nvPr/>
          </p:nvGrpSpPr>
          <p:grpSpPr>
            <a:xfrm>
              <a:off x="5633504" y="3707933"/>
              <a:ext cx="866164" cy="631077"/>
              <a:chOff x="2146300" y="552450"/>
              <a:chExt cx="7896225" cy="5753100"/>
            </a:xfrm>
          </p:grpSpPr>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2" name="Rectangle 71"/>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825" dirty="0">
                  <a:gradFill>
                    <a:gsLst>
                      <a:gs pos="0">
                        <a:srgbClr val="FFFFFF"/>
                      </a:gs>
                      <a:gs pos="100000">
                        <a:srgbClr val="FFFFFF"/>
                      </a:gs>
                    </a:gsLst>
                    <a:lin ang="5400000" scaled="0"/>
                  </a:gradFill>
                </a:endParaRPr>
              </a:p>
            </p:txBody>
          </p:sp>
        </p:grpSp>
        <p:sp>
          <p:nvSpPr>
            <p:cNvPr id="65" name="Rectangle 6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101" dirty="0">
                  <a:gradFill>
                    <a:gsLst>
                      <a:gs pos="0">
                        <a:srgbClr val="FFFFFF"/>
                      </a:gs>
                      <a:gs pos="100000">
                        <a:srgbClr val="FFFFFF"/>
                      </a:gs>
                    </a:gsLst>
                    <a:lin ang="5400000" scaled="0"/>
                  </a:gradFill>
                  <a:sym typeface="Wingdings" pitchFamily="2" charset="2"/>
                </a:rPr>
                <a:t>:-)</a:t>
              </a:r>
              <a:endParaRPr lang="en-US" dirty="0">
                <a:gradFill>
                  <a:gsLst>
                    <a:gs pos="0">
                      <a:srgbClr val="FFFFFF"/>
                    </a:gs>
                    <a:gs pos="100000">
                      <a:srgbClr val="FFFFFF"/>
                    </a:gs>
                  </a:gsLst>
                  <a:lin ang="5400000" scaled="0"/>
                </a:gradFill>
              </a:endParaRPr>
            </a:p>
          </p:txBody>
        </p:sp>
      </p:grpSp>
      <p:grpSp>
        <p:nvGrpSpPr>
          <p:cNvPr id="73" name="Group 72"/>
          <p:cNvGrpSpPr/>
          <p:nvPr/>
        </p:nvGrpSpPr>
        <p:grpSpPr>
          <a:xfrm>
            <a:off x="5456777" y="4101269"/>
            <a:ext cx="716461" cy="521633"/>
            <a:chOff x="5633504" y="3707933"/>
            <a:chExt cx="866164" cy="631077"/>
          </a:xfrm>
        </p:grpSpPr>
        <p:grpSp>
          <p:nvGrpSpPr>
            <p:cNvPr id="74" name="Group 73"/>
            <p:cNvGrpSpPr/>
            <p:nvPr/>
          </p:nvGrpSpPr>
          <p:grpSpPr>
            <a:xfrm>
              <a:off x="5633504" y="3707933"/>
              <a:ext cx="866164" cy="631077"/>
              <a:chOff x="2146300" y="552450"/>
              <a:chExt cx="7896225" cy="5753100"/>
            </a:xfrm>
          </p:grpSpPr>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7" name="Rectangle 76"/>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825" dirty="0">
                  <a:gradFill>
                    <a:gsLst>
                      <a:gs pos="0">
                        <a:srgbClr val="FFFFFF"/>
                      </a:gs>
                      <a:gs pos="100000">
                        <a:srgbClr val="FFFFFF"/>
                      </a:gs>
                    </a:gsLst>
                    <a:lin ang="5400000" scaled="0"/>
                  </a:gradFill>
                </a:endParaRPr>
              </a:p>
            </p:txBody>
          </p:sp>
        </p:grpSp>
        <p:sp>
          <p:nvSpPr>
            <p:cNvPr id="75" name="Rectangle 7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101" dirty="0">
                  <a:gradFill>
                    <a:gsLst>
                      <a:gs pos="0">
                        <a:srgbClr val="FFFFFF"/>
                      </a:gs>
                      <a:gs pos="100000">
                        <a:srgbClr val="FFFFFF"/>
                      </a:gs>
                    </a:gsLst>
                    <a:lin ang="5400000" scaled="0"/>
                  </a:gradFill>
                  <a:sym typeface="Wingdings" pitchFamily="2" charset="2"/>
                </a:rPr>
                <a:t>:-)</a:t>
              </a:r>
              <a:endParaRPr lang="en-US" dirty="0">
                <a:gradFill>
                  <a:gsLst>
                    <a:gs pos="0">
                      <a:srgbClr val="FFFFFF"/>
                    </a:gs>
                    <a:gs pos="100000">
                      <a:srgbClr val="FFFFFF"/>
                    </a:gs>
                  </a:gsLst>
                  <a:lin ang="5400000" scaled="0"/>
                </a:gradFill>
              </a:endParaRPr>
            </a:p>
          </p:txBody>
        </p:sp>
      </p:grpSp>
      <p:grpSp>
        <p:nvGrpSpPr>
          <p:cNvPr id="78" name="Group 77"/>
          <p:cNvGrpSpPr/>
          <p:nvPr/>
        </p:nvGrpSpPr>
        <p:grpSpPr>
          <a:xfrm>
            <a:off x="6519069" y="3186631"/>
            <a:ext cx="1145408" cy="833935"/>
            <a:chOff x="5633504" y="3707933"/>
            <a:chExt cx="866164" cy="631077"/>
          </a:xfrm>
        </p:grpSpPr>
        <p:grpSp>
          <p:nvGrpSpPr>
            <p:cNvPr id="79" name="Group 78"/>
            <p:cNvGrpSpPr/>
            <p:nvPr/>
          </p:nvGrpSpPr>
          <p:grpSpPr>
            <a:xfrm>
              <a:off x="5633504" y="3707933"/>
              <a:ext cx="866164" cy="631077"/>
              <a:chOff x="2146300" y="552450"/>
              <a:chExt cx="7896225" cy="5753100"/>
            </a:xfrm>
          </p:grpSpPr>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2" name="Rectangle 8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80" name="Rectangle 7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3601" dirty="0">
                  <a:gradFill>
                    <a:gsLst>
                      <a:gs pos="0">
                        <a:srgbClr val="FFFFFF"/>
                      </a:gs>
                      <a:gs pos="100000">
                        <a:srgbClr val="FFFFFF"/>
                      </a:gs>
                    </a:gsLst>
                    <a:lin ang="5400000" scaled="0"/>
                  </a:gradFill>
                  <a:sym typeface="Wingdings" pitchFamily="2" charset="2"/>
                </a:rPr>
                <a:t>:-)</a:t>
              </a:r>
              <a:endParaRPr lang="en-US" sz="3301" dirty="0">
                <a:gradFill>
                  <a:gsLst>
                    <a:gs pos="0">
                      <a:srgbClr val="FFFFFF"/>
                    </a:gs>
                    <a:gs pos="100000">
                      <a:srgbClr val="FFFFFF"/>
                    </a:gs>
                  </a:gsLst>
                  <a:lin ang="5400000" scaled="0"/>
                </a:gradFill>
              </a:endParaRPr>
            </a:p>
          </p:txBody>
        </p:sp>
      </p:grpSp>
      <p:grpSp>
        <p:nvGrpSpPr>
          <p:cNvPr id="83" name="Group 82"/>
          <p:cNvGrpSpPr/>
          <p:nvPr/>
        </p:nvGrpSpPr>
        <p:grpSpPr>
          <a:xfrm>
            <a:off x="6519070" y="4101269"/>
            <a:ext cx="716461" cy="521633"/>
            <a:chOff x="5633504" y="3707933"/>
            <a:chExt cx="866164" cy="631077"/>
          </a:xfrm>
        </p:grpSpPr>
        <p:grpSp>
          <p:nvGrpSpPr>
            <p:cNvPr id="84" name="Group 83"/>
            <p:cNvGrpSpPr/>
            <p:nvPr/>
          </p:nvGrpSpPr>
          <p:grpSpPr>
            <a:xfrm>
              <a:off x="5633504" y="3707933"/>
              <a:ext cx="866164" cy="631077"/>
              <a:chOff x="2146300" y="552450"/>
              <a:chExt cx="7896225" cy="5753100"/>
            </a:xfrm>
          </p:grpSpPr>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9" name="Rectangle 88"/>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825" dirty="0">
                  <a:gradFill>
                    <a:gsLst>
                      <a:gs pos="0">
                        <a:srgbClr val="FFFFFF"/>
                      </a:gs>
                      <a:gs pos="100000">
                        <a:srgbClr val="FFFFFF"/>
                      </a:gs>
                    </a:gsLst>
                    <a:lin ang="5400000" scaled="0"/>
                  </a:gradFill>
                </a:endParaRPr>
              </a:p>
            </p:txBody>
          </p:sp>
        </p:grpSp>
        <p:sp>
          <p:nvSpPr>
            <p:cNvPr id="85" name="Rectangle 8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101" dirty="0">
                  <a:gradFill>
                    <a:gsLst>
                      <a:gs pos="0">
                        <a:srgbClr val="FFFFFF"/>
                      </a:gs>
                      <a:gs pos="100000">
                        <a:srgbClr val="FFFFFF"/>
                      </a:gs>
                    </a:gsLst>
                    <a:lin ang="5400000" scaled="0"/>
                  </a:gradFill>
                  <a:sym typeface="Wingdings" pitchFamily="2" charset="2"/>
                </a:rPr>
                <a:t>:-)</a:t>
              </a:r>
              <a:endParaRPr lang="en-US" dirty="0">
                <a:gradFill>
                  <a:gsLst>
                    <a:gs pos="0">
                      <a:srgbClr val="FFFFFF"/>
                    </a:gs>
                    <a:gs pos="100000">
                      <a:srgbClr val="FFFFFF"/>
                    </a:gs>
                  </a:gsLst>
                  <a:lin ang="5400000" scaled="0"/>
                </a:gradFill>
              </a:endParaRPr>
            </a:p>
          </p:txBody>
        </p:sp>
      </p:grpSp>
      <p:grpSp>
        <p:nvGrpSpPr>
          <p:cNvPr id="90" name="Group 89"/>
          <p:cNvGrpSpPr/>
          <p:nvPr/>
        </p:nvGrpSpPr>
        <p:grpSpPr>
          <a:xfrm>
            <a:off x="7302409" y="4101269"/>
            <a:ext cx="716461" cy="521633"/>
            <a:chOff x="5633504" y="3707933"/>
            <a:chExt cx="866164" cy="631077"/>
          </a:xfrm>
        </p:grpSpPr>
        <p:grpSp>
          <p:nvGrpSpPr>
            <p:cNvPr id="91" name="Group 90"/>
            <p:cNvGrpSpPr/>
            <p:nvPr/>
          </p:nvGrpSpPr>
          <p:grpSpPr>
            <a:xfrm>
              <a:off x="5633504" y="3707933"/>
              <a:ext cx="866164" cy="631077"/>
              <a:chOff x="2146300" y="552450"/>
              <a:chExt cx="7896225" cy="5753100"/>
            </a:xfrm>
          </p:grpSpPr>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94" name="Rectangle 93"/>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825" dirty="0">
                  <a:gradFill>
                    <a:gsLst>
                      <a:gs pos="0">
                        <a:srgbClr val="FFFFFF"/>
                      </a:gs>
                      <a:gs pos="100000">
                        <a:srgbClr val="FFFFFF"/>
                      </a:gs>
                    </a:gsLst>
                    <a:lin ang="5400000" scaled="0"/>
                  </a:gradFill>
                </a:endParaRPr>
              </a:p>
            </p:txBody>
          </p:sp>
        </p:grpSp>
        <p:sp>
          <p:nvSpPr>
            <p:cNvPr id="92" name="Rectangle 91"/>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101" dirty="0">
                  <a:gradFill>
                    <a:gsLst>
                      <a:gs pos="0">
                        <a:srgbClr val="FFFFFF"/>
                      </a:gs>
                      <a:gs pos="100000">
                        <a:srgbClr val="FFFFFF"/>
                      </a:gs>
                    </a:gsLst>
                    <a:lin ang="5400000" scaled="0"/>
                  </a:gradFill>
                  <a:sym typeface="Wingdings" pitchFamily="2" charset="2"/>
                </a:rPr>
                <a:t>:-)</a:t>
              </a:r>
              <a:endParaRPr lang="en-US" dirty="0">
                <a:gradFill>
                  <a:gsLst>
                    <a:gs pos="0">
                      <a:srgbClr val="FFFFFF"/>
                    </a:gs>
                    <a:gs pos="100000">
                      <a:srgbClr val="FFFFFF"/>
                    </a:gs>
                  </a:gsLst>
                  <a:lin ang="5400000" scaled="0"/>
                </a:gradFill>
              </a:endParaRPr>
            </a:p>
          </p:txBody>
        </p:sp>
      </p:grpSp>
      <p:sp>
        <p:nvSpPr>
          <p:cNvPr id="99" name="Title 1"/>
          <p:cNvSpPr txBox="1">
            <a:spLocks/>
          </p:cNvSpPr>
          <p:nvPr/>
        </p:nvSpPr>
        <p:spPr>
          <a:xfrm>
            <a:off x="916798" y="2007072"/>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816987" algn="l"/>
              </a:tabLst>
            </a:pPr>
            <a:r>
              <a:rPr lang="en-US" sz="2401" dirty="0">
                <a:solidFill>
                  <a:schemeClr val="tx1">
                    <a:alpha val="99000"/>
                  </a:schemeClr>
                </a:solidFill>
                <a:latin typeface="Segoe UI" pitchFamily="34" charset="0"/>
                <a:ea typeface="Segoe UI" pitchFamily="34" charset="0"/>
                <a:cs typeface="Segoe UI" pitchFamily="34" charset="0"/>
              </a:rPr>
              <a:t>reserved</a:t>
            </a:r>
          </a:p>
        </p:txBody>
      </p:sp>
      <p:sp>
        <p:nvSpPr>
          <p:cNvPr id="3" name="Title 2"/>
          <p:cNvSpPr>
            <a:spLocks noGrp="1"/>
          </p:cNvSpPr>
          <p:nvPr>
            <p:ph type="title"/>
          </p:nvPr>
        </p:nvSpPr>
        <p:spPr>
          <a:xfrm>
            <a:off x="-2723205" y="657635"/>
            <a:ext cx="8229600" cy="1143000"/>
          </a:xfrm>
        </p:spPr>
        <p:txBody>
          <a:bodyPr/>
          <a:lstStyle/>
          <a:p>
            <a:r>
              <a:rPr lang="en-US" dirty="0">
                <a:solidFill>
                  <a:schemeClr val="bg1">
                    <a:alpha val="99000"/>
                  </a:schemeClr>
                </a:solidFill>
              </a:rPr>
              <a:t>Web </a:t>
            </a:r>
            <a:r>
              <a:rPr lang="en-US" dirty="0" smtClean="0">
                <a:solidFill>
                  <a:schemeClr val="bg1">
                    <a:alpha val="99000"/>
                  </a:schemeClr>
                </a:solidFill>
              </a:rPr>
              <a:t>sites</a:t>
            </a:r>
            <a:endParaRPr lang="en-US" dirty="0"/>
          </a:p>
        </p:txBody>
      </p:sp>
      <p:grpSp>
        <p:nvGrpSpPr>
          <p:cNvPr id="87" name="Group 86"/>
          <p:cNvGrpSpPr/>
          <p:nvPr/>
        </p:nvGrpSpPr>
        <p:grpSpPr>
          <a:xfrm>
            <a:off x="-162653" y="5153529"/>
            <a:ext cx="9469333" cy="784926"/>
            <a:chOff x="-5297672" y="5194194"/>
            <a:chExt cx="16604405" cy="1376362"/>
          </a:xfrm>
        </p:grpSpPr>
        <p:pic>
          <p:nvPicPr>
            <p:cNvPr id="100" name="Picture 2" descr="C:\Users\jonahs\Documents\Dropbox\Projects SCOTT\Azure Deck\Source Images\server-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555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01" name="Picture 2" descr="C:\Users\jonahs\Documents\Dropbox\Projects SCOTT\Azure Deck\Source Images\server-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9907"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02" name="Picture 2" descr="C:\Users\jonahs\Documents\Dropbox\Projects SCOTT\Azure Deck\Source Images\server-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744" y="5194194"/>
              <a:ext cx="3186112"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03" name="Picture 2" descr="C:\Users\jonahs\Documents\Dropbox\Projects SCOTT\Azure Deck\Source Images\server-blu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43"/>
            <a:stretch/>
          </p:blipFill>
          <p:spPr bwMode="auto">
            <a:xfrm>
              <a:off x="-3534589" y="5194194"/>
              <a:ext cx="3219309"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04" name="Picture 2" descr="C:\Users\jonahs\Documents\Dropbox\Projects SCOTT\Azure Deck\Source Images\server-blu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297672" y="5194194"/>
              <a:ext cx="1732619" cy="1376362"/>
            </a:xfrm>
            <a:prstGeom prst="roundRect">
              <a:avLst/>
            </a:prstGeom>
            <a:ln>
              <a:solidFill>
                <a:schemeClr val="bg2">
                  <a:lumMod val="75000"/>
                </a:schemeClr>
              </a:solidFill>
            </a:ln>
            <a:extLst/>
          </p:spPr>
        </p:pic>
        <p:pic>
          <p:nvPicPr>
            <p:cNvPr id="105" name="Picture 2" descr="C:\Users\jonahs\Documents\Dropbox\Projects SCOTT\Azure Deck\Source Images\server-blu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66"/>
            <a:stretch/>
          </p:blipFill>
          <p:spPr bwMode="auto">
            <a:xfrm>
              <a:off x="9571520" y="5194194"/>
              <a:ext cx="1735213" cy="1376362"/>
            </a:xfrm>
            <a:prstGeom prst="roundRect">
              <a:avLst/>
            </a:prstGeom>
            <a:ln>
              <a:solidFill>
                <a:schemeClr val="bg2">
                  <a:lumMod val="7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499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23"/>
                                        </p:tgtEl>
                                      </p:cBhvr>
                                    </p:animEffect>
                                    <p:set>
                                      <p:cBhvr>
                                        <p:cTn id="7" dur="1" fill="hold">
                                          <p:stCondLst>
                                            <p:cond delay="499"/>
                                          </p:stCondLst>
                                        </p:cTn>
                                        <p:tgtEl>
                                          <p:spTgt spid="1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4"/>
                                        </p:tgtEl>
                                      </p:cBhvr>
                                    </p:animEffect>
                                    <p:set>
                                      <p:cBhvr>
                                        <p:cTn id="10" dur="1" fill="hold">
                                          <p:stCondLst>
                                            <p:cond delay="499"/>
                                          </p:stCondLst>
                                        </p:cTn>
                                        <p:tgtEl>
                                          <p:spTgt spid="14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par>
                          <p:cTn id="18" fill="hold">
                            <p:stCondLst>
                              <p:cond delay="1000"/>
                            </p:stCondLst>
                            <p:childTnLst>
                              <p:par>
                                <p:cTn id="19" presetID="10" presetClass="entr" presetSubtype="0" fill="hold" nodeType="afterEffect">
                                  <p:stCondLst>
                                    <p:cond delay="75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75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par>
                          <p:cTn id="25" fill="hold">
                            <p:stCondLst>
                              <p:cond delay="2250"/>
                            </p:stCondLst>
                            <p:childTnLst>
                              <p:par>
                                <p:cTn id="26" presetID="10" presetClass="entr" presetSubtype="0" fill="hold" nodeType="afterEffect">
                                  <p:stCondLst>
                                    <p:cond delay="50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Cloud Services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pic>
        <p:nvPicPr>
          <p:cNvPr id="11" name="Picture 10"/>
          <p:cNvPicPr>
            <a:picLocks noChangeAspect="1"/>
          </p:cNvPicPr>
          <p:nvPr/>
        </p:nvPicPr>
        <p:blipFill>
          <a:blip r:embed="rId4">
            <a:duotone>
              <a:prstClr val="black"/>
              <a:schemeClr val="bg2">
                <a:lumMod val="1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9600" y="2111566"/>
            <a:ext cx="3066325" cy="3066325"/>
          </a:xfrm>
          <a:prstGeom prst="rect">
            <a:avLst/>
          </a:prstGeom>
        </p:spPr>
      </p:pic>
      <p:sp>
        <p:nvSpPr>
          <p:cNvPr id="12" name="Title 1"/>
          <p:cNvSpPr txBox="1">
            <a:spLocks/>
          </p:cNvSpPr>
          <p:nvPr/>
        </p:nvSpPr>
        <p:spPr>
          <a:xfrm>
            <a:off x="3891190" y="2487168"/>
            <a:ext cx="6369515"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lang="en-US" dirty="0" smtClean="0">
                <a:solidFill>
                  <a:schemeClr val="tx1">
                    <a:alpha val="99000"/>
                  </a:schemeClr>
                </a:solidFill>
              </a:rPr>
              <a:t>Cloud </a:t>
            </a:r>
            <a:r>
              <a:rPr lang="en-US" dirty="0">
                <a:solidFill>
                  <a:schemeClr val="tx1">
                    <a:alpha val="99000"/>
                  </a:schemeClr>
                </a:solidFill>
              </a:rPr>
              <a:t>services</a:t>
            </a:r>
          </a:p>
        </p:txBody>
      </p:sp>
      <p:sp>
        <p:nvSpPr>
          <p:cNvPr id="13" name="Content Placeholder 2"/>
          <p:cNvSpPr txBox="1">
            <a:spLocks/>
          </p:cNvSpPr>
          <p:nvPr/>
        </p:nvSpPr>
        <p:spPr>
          <a:xfrm>
            <a:off x="3914195" y="3286125"/>
            <a:ext cx="6380162" cy="125572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lnSpc>
                <a:spcPct val="100000"/>
              </a:lnSpc>
              <a:buNone/>
            </a:pPr>
            <a:r>
              <a:rPr lang="en-US" sz="2400" dirty="0" smtClean="0">
                <a:latin typeface="+mn-lt"/>
              </a:rPr>
              <a:t>Build infinitely scalable apps and services</a:t>
            </a:r>
          </a:p>
          <a:p>
            <a:pPr marL="3175" indent="0">
              <a:lnSpc>
                <a:spcPct val="100000"/>
              </a:lnSpc>
              <a:buNone/>
            </a:pPr>
            <a:r>
              <a:rPr lang="en-US" sz="2400" dirty="0" smtClean="0">
                <a:latin typeface="+mn-lt"/>
              </a:rPr>
              <a:t>Support rich multi-tier architectures</a:t>
            </a:r>
          </a:p>
          <a:p>
            <a:pPr marL="3175" indent="0">
              <a:lnSpc>
                <a:spcPct val="100000"/>
              </a:lnSpc>
              <a:buNone/>
            </a:pPr>
            <a:r>
              <a:rPr lang="en-US" sz="2400" dirty="0" smtClean="0">
                <a:latin typeface="+mn-lt"/>
              </a:rPr>
              <a:t>Automated application management</a:t>
            </a:r>
          </a:p>
        </p:txBody>
      </p:sp>
    </p:spTree>
    <p:extLst>
      <p:ext uri="{BB962C8B-B14F-4D97-AF65-F5344CB8AC3E}">
        <p14:creationId xmlns:p14="http://schemas.microsoft.com/office/powerpoint/2010/main" val="361150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50"/>
                                        <p:tgtEl>
                                          <p:spTgt spid="1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250"/>
                                        <p:tgtEl>
                                          <p:spTgt spid="1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a:stretch/>
        </p:blipFill>
        <p:spPr>
          <a:xfrm>
            <a:off x="-22369" y="1011055"/>
            <a:ext cx="9188980" cy="4990365"/>
          </a:xfrm>
          <a:prstGeom prst="rect">
            <a:avLst/>
          </a:prstGeom>
          <a:blipFill dpi="0" rotWithShape="1">
            <a:blip r:embed="rId4" cstate="print">
              <a:alphaModFix amt="40000"/>
            </a:blip>
            <a:srcRect/>
            <a:stretch>
              <a:fillRect/>
            </a:stretch>
          </a:blipFill>
          <a:ln w="55000" cap="flat" cmpd="thickThin" algn="ctr">
            <a:noFill/>
            <a:prstDash val="solid"/>
            <a:headEnd type="none" w="med" len="med"/>
            <a:tailEnd type="none" w="med" len="med"/>
          </a:ln>
          <a:effectLst/>
        </p:spPr>
      </p:pic>
      <p:pic>
        <p:nvPicPr>
          <p:cNvPr id="12" name="Picture 11"/>
          <p:cNvPicPr>
            <a:picLocks noChangeAspect="1"/>
          </p:cNvPicPr>
          <p:nvPr/>
        </p:nvPicPr>
        <p:blipFill>
          <a:blip r:embed="rId5">
            <a:biLevel thresh="25000"/>
            <a:extLst>
              <a:ext uri="{BEBA8EAE-BF5A-486C-A8C5-ECC9F3942E4B}">
                <a14:imgProps xmlns:a14="http://schemas.microsoft.com/office/drawing/2010/main">
                  <a14:imgLayer r:embed="rId6">
                    <a14:imgEffect>
                      <a14:colorTemperature colorTemp="11500"/>
                    </a14:imgEffect>
                    <a14:imgEffect>
                      <a14:saturation sat="33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411232" y="698462"/>
            <a:ext cx="2343833" cy="2343833"/>
          </a:xfrm>
          <a:prstGeom prst="rect">
            <a:avLst/>
          </a:prstGeom>
        </p:spPr>
      </p:pic>
      <p:grpSp>
        <p:nvGrpSpPr>
          <p:cNvPr id="16" name="Group 15"/>
          <p:cNvGrpSpPr/>
          <p:nvPr/>
        </p:nvGrpSpPr>
        <p:grpSpPr>
          <a:xfrm>
            <a:off x="3979112" y="4668683"/>
            <a:ext cx="1175963" cy="734978"/>
            <a:chOff x="2075433" y="3557736"/>
            <a:chExt cx="1567543" cy="979715"/>
          </a:xfrm>
        </p:grpSpPr>
        <p:sp>
          <p:nvSpPr>
            <p:cNvPr id="14" name="Rounded Rectangle 13"/>
            <p:cNvSpPr/>
            <p:nvPr/>
          </p:nvSpPr>
          <p:spPr bwMode="auto">
            <a:xfrm>
              <a:off x="2075433" y="3557736"/>
              <a:ext cx="1567543" cy="979715"/>
            </a:xfrm>
            <a:prstGeom prst="roundRect">
              <a:avLst>
                <a:gd name="adj" fmla="val 2011"/>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1" name="Picture 10"/>
            <p:cNvPicPr>
              <a:picLocks noChangeAspect="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15" name="TextBox 14"/>
            <p:cNvSpPr txBox="1"/>
            <p:nvPr/>
          </p:nvSpPr>
          <p:spPr>
            <a:xfrm>
              <a:off x="2762201" y="3846371"/>
              <a:ext cx="674113" cy="393852"/>
            </a:xfrm>
            <a:prstGeom prst="rect">
              <a:avLst/>
            </a:prstGeom>
            <a:noFill/>
          </p:spPr>
          <p:txBody>
            <a:bodyPr wrap="none" lIns="0" tIns="0" rIns="0" bIns="0" rtlCol="0">
              <a:spAutoFit/>
            </a:bodyPr>
            <a:lstStyle/>
            <a:p>
              <a:pPr defTabSz="914484">
                <a:lnSpc>
                  <a:spcPct val="80000"/>
                </a:lnSpc>
                <a:buSzPct val="80000"/>
              </a:pPr>
              <a:r>
                <a:rPr lang="en-US" sz="1200" dirty="0">
                  <a:solidFill>
                    <a:srgbClr val="FFFFFF">
                      <a:alpha val="99000"/>
                    </a:srgbClr>
                  </a:solidFill>
                </a:rPr>
                <a:t>Service</a:t>
              </a:r>
              <a:br>
                <a:rPr lang="en-US" sz="1200" dirty="0">
                  <a:solidFill>
                    <a:srgbClr val="FFFFFF">
                      <a:alpha val="99000"/>
                    </a:srgbClr>
                  </a:solidFill>
                </a:rPr>
              </a:br>
              <a:r>
                <a:rPr lang="en-US" sz="1200" dirty="0">
                  <a:solidFill>
                    <a:srgbClr val="FFFFFF">
                      <a:alpha val="99000"/>
                    </a:srgbClr>
                  </a:solidFill>
                </a:rPr>
                <a:t>Package</a:t>
              </a:r>
            </a:p>
          </p:txBody>
        </p:sp>
      </p:grpSp>
      <p:sp>
        <p:nvSpPr>
          <p:cNvPr id="10" name="Up Arrow 9"/>
          <p:cNvSpPr/>
          <p:nvPr/>
        </p:nvSpPr>
        <p:spPr bwMode="auto">
          <a:xfrm>
            <a:off x="4073736" y="2909166"/>
            <a:ext cx="971803" cy="1666950"/>
          </a:xfrm>
          <a:prstGeom prst="upArrow">
            <a:avLst/>
          </a:prstGeom>
          <a:solidFill>
            <a:srgbClr val="7ECCFF">
              <a:alpha val="2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26" name="Group 25"/>
          <p:cNvGrpSpPr/>
          <p:nvPr/>
        </p:nvGrpSpPr>
        <p:grpSpPr>
          <a:xfrm>
            <a:off x="3979112" y="1681175"/>
            <a:ext cx="1175963" cy="734978"/>
            <a:chOff x="2075433" y="3557736"/>
            <a:chExt cx="1567543" cy="979715"/>
          </a:xfrm>
        </p:grpSpPr>
        <p:sp>
          <p:nvSpPr>
            <p:cNvPr id="27" name="Rounded Rectangle 26"/>
            <p:cNvSpPr/>
            <p:nvPr/>
          </p:nvSpPr>
          <p:spPr bwMode="auto">
            <a:xfrm>
              <a:off x="2075433" y="3557736"/>
              <a:ext cx="1567543" cy="979715"/>
            </a:xfrm>
            <a:prstGeom prst="roundRect">
              <a:avLst>
                <a:gd name="adj" fmla="val 2011"/>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29" name="TextBox 28"/>
            <p:cNvSpPr txBox="1"/>
            <p:nvPr/>
          </p:nvSpPr>
          <p:spPr>
            <a:xfrm>
              <a:off x="2762201" y="3846371"/>
              <a:ext cx="674113" cy="393852"/>
            </a:xfrm>
            <a:prstGeom prst="rect">
              <a:avLst/>
            </a:prstGeom>
            <a:noFill/>
          </p:spPr>
          <p:txBody>
            <a:bodyPr wrap="none" lIns="0" tIns="0" rIns="0" bIns="0" rtlCol="0">
              <a:spAutoFit/>
            </a:bodyPr>
            <a:lstStyle/>
            <a:p>
              <a:pPr defTabSz="914484">
                <a:lnSpc>
                  <a:spcPct val="80000"/>
                </a:lnSpc>
                <a:buSzPct val="80000"/>
              </a:pPr>
              <a:r>
                <a:rPr lang="en-US" sz="1200" dirty="0">
                  <a:solidFill>
                    <a:srgbClr val="FFFFFF">
                      <a:alpha val="99000"/>
                    </a:srgbClr>
                  </a:solidFill>
                </a:rPr>
                <a:t>Service</a:t>
              </a:r>
              <a:br>
                <a:rPr lang="en-US" sz="1200" dirty="0">
                  <a:solidFill>
                    <a:srgbClr val="FFFFFF">
                      <a:alpha val="99000"/>
                    </a:srgbClr>
                  </a:solidFill>
                </a:rPr>
              </a:br>
              <a:r>
                <a:rPr lang="en-US" sz="1200" dirty="0">
                  <a:solidFill>
                    <a:srgbClr val="FFFFFF">
                      <a:alpha val="99000"/>
                    </a:srgbClr>
                  </a:solidFill>
                </a:rPr>
                <a:t>Package</a:t>
              </a:r>
            </a:p>
          </p:txBody>
        </p:sp>
      </p:gr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3907" y="1618844"/>
            <a:ext cx="1244451" cy="144650"/>
          </a:xfrm>
          <a:prstGeom prst="rect">
            <a:avLst/>
          </a:prstGeom>
        </p:spPr>
      </p:pic>
      <p:sp>
        <p:nvSpPr>
          <p:cNvPr id="17" name="Freeform 27"/>
          <p:cNvSpPr>
            <a:spLocks noChangeAspect="1" noEditPoints="1"/>
          </p:cNvSpPr>
          <p:nvPr/>
        </p:nvSpPr>
        <p:spPr bwMode="black">
          <a:xfrm>
            <a:off x="3727401" y="4562342"/>
            <a:ext cx="1679358" cy="1081798"/>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68598" tIns="34299" rIns="68598" bIns="34299"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096920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25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64" presetClass="path" presetSubtype="0" accel="50000" decel="50000" fill="hold" nodeType="afterEffect">
                                  <p:stCondLst>
                                    <p:cond delay="0"/>
                                  </p:stCondLst>
                                  <p:childTnLst>
                                    <p:animMotion origin="layout" path="M -3.16311E-6 1.48148E-6 L -3.16311E-6 -0.58033 " pathEditMode="relative" rAng="0" ptsTypes="AA">
                                      <p:cBhvr>
                                        <p:cTn id="23" dur="3000" fill="hold"/>
                                        <p:tgtEl>
                                          <p:spTgt spid="16"/>
                                        </p:tgtEl>
                                        <p:attrNameLst>
                                          <p:attrName>ppt_x</p:attrName>
                                          <p:attrName>ppt_y</p:attrName>
                                        </p:attrNameLst>
                                      </p:cBhvr>
                                      <p:rCtr x="0" y="-29028"/>
                                    </p:animMotion>
                                  </p:childTnLst>
                                </p:cTn>
                              </p:par>
                              <p:par>
                                <p:cTn id="24" presetID="10" presetClass="exit" presetSubtype="0" fill="hold" grpId="1" nodeType="withEffect">
                                  <p:stCondLst>
                                    <p:cond delay="500"/>
                                  </p:stCondLst>
                                  <p:childTnLst>
                                    <p:animEffect transition="out" filter="fade">
                                      <p:cBhvr>
                                        <p:cTn id="25" dur="3500"/>
                                        <p:tgtEl>
                                          <p:spTgt spid="10"/>
                                        </p:tgtEl>
                                      </p:cBhvr>
                                    </p:animEffect>
                                    <p:set>
                                      <p:cBhvr>
                                        <p:cTn id="26" dur="1" fill="hold">
                                          <p:stCondLst>
                                            <p:cond delay="3499"/>
                                          </p:stCondLst>
                                        </p:cTn>
                                        <p:tgtEl>
                                          <p:spTgt spid="10"/>
                                        </p:tgtEl>
                                        <p:attrNameLst>
                                          <p:attrName>style.visibility</p:attrName>
                                        </p:attrNameLst>
                                      </p:cBhvr>
                                      <p:to>
                                        <p:strVal val="hidden"/>
                                      </p:to>
                                    </p:set>
                                  </p:childTnLst>
                                </p:cTn>
                              </p:par>
                            </p:childTnLst>
                          </p:cTn>
                        </p:par>
                        <p:par>
                          <p:cTn id="27" fill="hold">
                            <p:stCondLst>
                              <p:cond delay="5750"/>
                            </p:stCondLst>
                            <p:childTnLst>
                              <p:par>
                                <p:cTn id="28" presetID="42" presetClass="exit" presetSubtype="0" fill="hold" nodeType="afterEffect">
                                  <p:stCondLst>
                                    <p:cond delay="1000"/>
                                  </p:stCondLst>
                                  <p:childTnLst>
                                    <p:animEffect transition="out" filter="fade">
                                      <p:cBhvr>
                                        <p:cTn id="29" dur="1500"/>
                                        <p:tgtEl>
                                          <p:spTgt spid="12"/>
                                        </p:tgtEl>
                                      </p:cBhvr>
                                    </p:animEffect>
                                    <p:anim calcmode="lin" valueType="num">
                                      <p:cBhvr>
                                        <p:cTn id="30" dur="1500"/>
                                        <p:tgtEl>
                                          <p:spTgt spid="12"/>
                                        </p:tgtEl>
                                        <p:attrNameLst>
                                          <p:attrName>ppt_x</p:attrName>
                                        </p:attrNameLst>
                                      </p:cBhvr>
                                      <p:tavLst>
                                        <p:tav tm="0">
                                          <p:val>
                                            <p:strVal val="ppt_x"/>
                                          </p:val>
                                        </p:tav>
                                        <p:tav tm="100000">
                                          <p:val>
                                            <p:strVal val="ppt_x"/>
                                          </p:val>
                                        </p:tav>
                                      </p:tavLst>
                                    </p:anim>
                                    <p:anim calcmode="lin" valueType="num">
                                      <p:cBhvr>
                                        <p:cTn id="31" dur="1500"/>
                                        <p:tgtEl>
                                          <p:spTgt spid="12"/>
                                        </p:tgtEl>
                                        <p:attrNameLst>
                                          <p:attrName>ppt_y</p:attrName>
                                        </p:attrNameLst>
                                      </p:cBhvr>
                                      <p:tavLst>
                                        <p:tav tm="0">
                                          <p:val>
                                            <p:strVal val="ppt_y"/>
                                          </p:val>
                                        </p:tav>
                                        <p:tav tm="100000">
                                          <p:val>
                                            <p:strVal val="ppt_y+.1"/>
                                          </p:val>
                                        </p:tav>
                                      </p:tavLst>
                                    </p:anim>
                                    <p:set>
                                      <p:cBhvr>
                                        <p:cTn id="32" dur="1" fill="hold">
                                          <p:stCondLst>
                                            <p:cond delay="1499"/>
                                          </p:stCondLst>
                                        </p:cTn>
                                        <p:tgtEl>
                                          <p:spTgt spid="12"/>
                                        </p:tgtEl>
                                        <p:attrNameLst>
                                          <p:attrName>style.visibility</p:attrName>
                                        </p:attrNameLst>
                                      </p:cBhvr>
                                      <p:to>
                                        <p:strVal val="hidden"/>
                                      </p:to>
                                    </p:set>
                                  </p:childTnLst>
                                </p:cTn>
                              </p:par>
                              <p:par>
                                <p:cTn id="33" presetID="42"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xit" presetSubtype="0" fill="hold" grpId="0" nodeType="withEffect">
                                  <p:stCondLst>
                                    <p:cond delay="0"/>
                                  </p:stCondLst>
                                  <p:childTnLst>
                                    <p:animEffect transition="out" filter="fade">
                                      <p:cBhvr>
                                        <p:cTn id="39" dur="500"/>
                                        <p:tgtEl>
                                          <p:spTgt spid="17"/>
                                        </p:tgtEl>
                                      </p:cBhvr>
                                    </p:animEffect>
                                    <p:anim calcmode="lin" valueType="num">
                                      <p:cBhvr>
                                        <p:cTn id="40" dur="500"/>
                                        <p:tgtEl>
                                          <p:spTgt spid="17"/>
                                        </p:tgtEl>
                                        <p:attrNameLst>
                                          <p:attrName>ppt_x</p:attrName>
                                        </p:attrNameLst>
                                      </p:cBhvr>
                                      <p:tavLst>
                                        <p:tav tm="0">
                                          <p:val>
                                            <p:strVal val="ppt_x"/>
                                          </p:val>
                                        </p:tav>
                                        <p:tav tm="100000">
                                          <p:val>
                                            <p:strVal val="ppt_x"/>
                                          </p:val>
                                        </p:tav>
                                      </p:tavLst>
                                    </p:anim>
                                    <p:anim calcmode="lin" valueType="num">
                                      <p:cBhvr>
                                        <p:cTn id="41" dur="500"/>
                                        <p:tgtEl>
                                          <p:spTgt spid="17"/>
                                        </p:tgtEl>
                                        <p:attrNameLst>
                                          <p:attrName>ppt_y</p:attrName>
                                        </p:attrNameLst>
                                      </p:cBhvr>
                                      <p:tavLst>
                                        <p:tav tm="0">
                                          <p:val>
                                            <p:strVal val="ppt_y"/>
                                          </p:val>
                                        </p:tav>
                                        <p:tav tm="100000">
                                          <p:val>
                                            <p:strVal val="ppt_y+.1"/>
                                          </p:val>
                                        </p:tav>
                                      </p:tavLst>
                                    </p:anim>
                                    <p:set>
                                      <p:cBhvr>
                                        <p:cTn id="42" dur="1" fill="hold">
                                          <p:stCondLst>
                                            <p:cond delay="499"/>
                                          </p:stCondLst>
                                        </p:cTn>
                                        <p:tgtEl>
                                          <p:spTgt spid="17"/>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xit" presetSubtype="0" fill="hold" nodeType="withEffect">
                                  <p:stCondLst>
                                    <p:cond delay="0"/>
                                  </p:stCondLst>
                                  <p:childTnLst>
                                    <p:animEffect transition="out" filter="fade">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a:stretch/>
        </p:blipFill>
        <p:spPr>
          <a:xfrm>
            <a:off x="-22369" y="1011055"/>
            <a:ext cx="9188980" cy="4990365"/>
          </a:xfrm>
          <a:prstGeom prst="rect">
            <a:avLst/>
          </a:prstGeom>
          <a:blipFill dpi="0" rotWithShape="1">
            <a:blip r:embed="rId4" cstate="print">
              <a:alphaModFix amt="40000"/>
            </a:blip>
            <a:srcRect/>
            <a:stretch>
              <a:fillRect/>
            </a:stretch>
          </a:blipFill>
          <a:ln w="55000" cap="flat" cmpd="thickThin" algn="ctr">
            <a:noFill/>
            <a:prstDash val="solid"/>
            <a:headEnd type="none" w="med" len="med"/>
            <a:tailEnd type="none" w="med" len="med"/>
          </a:ln>
          <a:effectLst/>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003217" y="4406312"/>
            <a:ext cx="1113357" cy="1023459"/>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615" y="4406312"/>
            <a:ext cx="1113357" cy="1023459"/>
          </a:xfrm>
          <a:prstGeom prst="rect">
            <a:avLst/>
          </a:prstGeom>
        </p:spPr>
      </p:pic>
      <p:grpSp>
        <p:nvGrpSpPr>
          <p:cNvPr id="17" name="Group 16"/>
          <p:cNvGrpSpPr/>
          <p:nvPr/>
        </p:nvGrpSpPr>
        <p:grpSpPr>
          <a:xfrm>
            <a:off x="3979112" y="1681175"/>
            <a:ext cx="1175963" cy="734978"/>
            <a:chOff x="2075433" y="3557736"/>
            <a:chExt cx="1567543" cy="979715"/>
          </a:xfrm>
        </p:grpSpPr>
        <p:sp>
          <p:nvSpPr>
            <p:cNvPr id="18" name="Rounded Rectangle 17"/>
            <p:cNvSpPr/>
            <p:nvPr/>
          </p:nvSpPr>
          <p:spPr bwMode="auto">
            <a:xfrm>
              <a:off x="2075433" y="3557736"/>
              <a:ext cx="1567543" cy="979715"/>
            </a:xfrm>
            <a:prstGeom prst="roundRect">
              <a:avLst>
                <a:gd name="adj" fmla="val 2011"/>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9" name="Picture 18"/>
            <p:cNvPicPr>
              <a:picLocks noChangeAspect="1"/>
            </p:cNvPicPr>
            <p:nvPr/>
          </p:nvPicPr>
          <p:blipFill>
            <a:blip r:embed="rId6"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20" name="TextBox 19"/>
            <p:cNvSpPr txBox="1"/>
            <p:nvPr/>
          </p:nvSpPr>
          <p:spPr>
            <a:xfrm>
              <a:off x="2762201" y="3846371"/>
              <a:ext cx="674113" cy="393852"/>
            </a:xfrm>
            <a:prstGeom prst="rect">
              <a:avLst/>
            </a:prstGeom>
            <a:noFill/>
          </p:spPr>
          <p:txBody>
            <a:bodyPr wrap="none" lIns="0" tIns="0" rIns="0" bIns="0" rtlCol="0">
              <a:spAutoFit/>
            </a:bodyPr>
            <a:lstStyle/>
            <a:p>
              <a:pPr defTabSz="914484">
                <a:lnSpc>
                  <a:spcPct val="80000"/>
                </a:lnSpc>
                <a:buSzPct val="80000"/>
              </a:pPr>
              <a:r>
                <a:rPr lang="en-US" sz="1200" dirty="0">
                  <a:solidFill>
                    <a:srgbClr val="FFFFFF">
                      <a:alpha val="99000"/>
                    </a:srgbClr>
                  </a:solidFill>
                </a:rPr>
                <a:t>Service</a:t>
              </a:r>
              <a:br>
                <a:rPr lang="en-US" sz="1200" dirty="0">
                  <a:solidFill>
                    <a:srgbClr val="FFFFFF">
                      <a:alpha val="99000"/>
                    </a:srgbClr>
                  </a:solidFill>
                </a:rPr>
              </a:br>
              <a:r>
                <a:rPr lang="en-US" sz="1200" dirty="0">
                  <a:solidFill>
                    <a:srgbClr val="FFFFFF">
                      <a:alpha val="99000"/>
                    </a:srgbClr>
                  </a:solidFill>
                </a:rPr>
                <a:t>Package</a:t>
              </a:r>
            </a:p>
          </p:txBody>
        </p:sp>
      </p:grpSp>
      <p:grpSp>
        <p:nvGrpSpPr>
          <p:cNvPr id="39" name="Group 38"/>
          <p:cNvGrpSpPr/>
          <p:nvPr/>
        </p:nvGrpSpPr>
        <p:grpSpPr>
          <a:xfrm>
            <a:off x="3291395" y="2939924"/>
            <a:ext cx="1320463" cy="2656046"/>
            <a:chOff x="4327712" y="2777068"/>
            <a:chExt cx="1760159" cy="3540473"/>
          </a:xfrm>
        </p:grpSpPr>
        <p:sp>
          <p:nvSpPr>
            <p:cNvPr id="26" name="TextBox 25"/>
            <p:cNvSpPr txBox="1"/>
            <p:nvPr/>
          </p:nvSpPr>
          <p:spPr>
            <a:xfrm>
              <a:off x="4327712" y="6096000"/>
              <a:ext cx="1760159" cy="221541"/>
            </a:xfrm>
            <a:prstGeom prst="rect">
              <a:avLst/>
            </a:prstGeom>
            <a:noFill/>
          </p:spPr>
          <p:txBody>
            <a:bodyPr wrap="square" lIns="0" tIns="0" rIns="0" bIns="0" rtlCol="0">
              <a:spAutoFit/>
            </a:bodyPr>
            <a:lstStyle/>
            <a:p>
              <a:pPr algn="ctr" defTabSz="914484">
                <a:lnSpc>
                  <a:spcPct val="90000"/>
                </a:lnSpc>
                <a:spcBef>
                  <a:spcPct val="20000"/>
                </a:spcBef>
                <a:buSzPct val="80000"/>
              </a:pPr>
              <a:r>
                <a:rPr lang="en-US" sz="1200" dirty="0">
                  <a:solidFill>
                    <a:srgbClr val="FFFFFF"/>
                  </a:solidFill>
                </a:rPr>
                <a:t>Server Rack 1</a:t>
              </a:r>
            </a:p>
          </p:txBody>
        </p:sp>
        <p:grpSp>
          <p:nvGrpSpPr>
            <p:cNvPr id="37" name="Group 36"/>
            <p:cNvGrpSpPr/>
            <p:nvPr/>
          </p:nvGrpSpPr>
          <p:grpSpPr>
            <a:xfrm>
              <a:off x="4327712" y="2777068"/>
              <a:ext cx="1721223" cy="3229828"/>
              <a:chOff x="4327712" y="2777068"/>
              <a:chExt cx="1721223" cy="3229828"/>
            </a:xfrm>
          </p:grpSpPr>
          <p:sp>
            <p:nvSpPr>
              <p:cNvPr id="36" name="Round Same Side Corner Rectangle 35"/>
              <p:cNvSpPr/>
              <p:nvPr/>
            </p:nvSpPr>
            <p:spPr bwMode="auto">
              <a:xfrm rot="10800000">
                <a:off x="4511220"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38" name="Round Same Side Corner Rectangle 37"/>
              <p:cNvSpPr/>
              <p:nvPr/>
            </p:nvSpPr>
            <p:spPr bwMode="auto">
              <a:xfrm rot="10800000">
                <a:off x="5637212"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5" name="Rounded Rectangle 14"/>
              <p:cNvSpPr/>
              <p:nvPr/>
            </p:nvSpPr>
            <p:spPr bwMode="auto">
              <a:xfrm>
                <a:off x="4327712" y="2777068"/>
                <a:ext cx="1721223" cy="3152950"/>
              </a:xfrm>
              <a:prstGeom prst="roundRect">
                <a:avLst>
                  <a:gd name="adj" fmla="val 5729"/>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30" name="Group 29"/>
            <p:cNvGrpSpPr/>
            <p:nvPr/>
          </p:nvGrpSpPr>
          <p:grpSpPr>
            <a:xfrm>
              <a:off x="4375954" y="2829700"/>
              <a:ext cx="1607803" cy="2946577"/>
              <a:chOff x="4375954" y="2829700"/>
              <a:chExt cx="1607803" cy="2946577"/>
            </a:xfrm>
          </p:grpSpPr>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5954" y="2829700"/>
                <a:ext cx="1607803" cy="694552"/>
              </a:xfrm>
              <a:prstGeom prst="roundRect">
                <a:avLst/>
              </a:prstGeom>
              <a:ln>
                <a:solidFill>
                  <a:schemeClr val="bg2">
                    <a:lumMod val="75000"/>
                  </a:schemeClr>
                </a:solidFill>
              </a:ln>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5954" y="3580375"/>
                <a:ext cx="1607803" cy="694552"/>
              </a:xfrm>
              <a:prstGeom prst="roundRect">
                <a:avLst/>
              </a:prstGeom>
              <a:ln>
                <a:solidFill>
                  <a:schemeClr val="bg2">
                    <a:lumMod val="75000"/>
                  </a:schemeClr>
                </a:solidFill>
              </a:ln>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5954" y="4331050"/>
                <a:ext cx="1607803" cy="694552"/>
              </a:xfrm>
              <a:prstGeom prst="roundRect">
                <a:avLst/>
              </a:prstGeom>
              <a:ln>
                <a:solidFill>
                  <a:schemeClr val="bg2">
                    <a:lumMod val="75000"/>
                  </a:schemeClr>
                </a:solidFill>
              </a:ln>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5954" y="5081725"/>
                <a:ext cx="1607803" cy="694552"/>
              </a:xfrm>
              <a:prstGeom prst="roundRect">
                <a:avLst/>
              </a:prstGeom>
              <a:ln>
                <a:solidFill>
                  <a:schemeClr val="bg2">
                    <a:lumMod val="75000"/>
                  </a:schemeClr>
                </a:solidFill>
              </a:ln>
            </p:spPr>
          </p:pic>
        </p:grpSp>
      </p:grpSp>
      <p:grpSp>
        <p:nvGrpSpPr>
          <p:cNvPr id="41" name="Group 40"/>
          <p:cNvGrpSpPr/>
          <p:nvPr/>
        </p:nvGrpSpPr>
        <p:grpSpPr>
          <a:xfrm>
            <a:off x="4567059" y="2939924"/>
            <a:ext cx="1320463" cy="2656046"/>
            <a:chOff x="4327712" y="2777068"/>
            <a:chExt cx="1760159" cy="3540473"/>
          </a:xfrm>
        </p:grpSpPr>
        <p:sp>
          <p:nvSpPr>
            <p:cNvPr id="42" name="TextBox 41"/>
            <p:cNvSpPr txBox="1"/>
            <p:nvPr/>
          </p:nvSpPr>
          <p:spPr>
            <a:xfrm>
              <a:off x="4327712" y="6096000"/>
              <a:ext cx="1760159" cy="221541"/>
            </a:xfrm>
            <a:prstGeom prst="rect">
              <a:avLst/>
            </a:prstGeom>
            <a:noFill/>
          </p:spPr>
          <p:txBody>
            <a:bodyPr wrap="square" lIns="0" tIns="0" rIns="0" bIns="0" rtlCol="0">
              <a:spAutoFit/>
            </a:bodyPr>
            <a:lstStyle/>
            <a:p>
              <a:pPr algn="ctr" defTabSz="914484">
                <a:lnSpc>
                  <a:spcPct val="90000"/>
                </a:lnSpc>
                <a:spcBef>
                  <a:spcPct val="20000"/>
                </a:spcBef>
                <a:buSzPct val="80000"/>
              </a:pPr>
              <a:r>
                <a:rPr lang="en-US" sz="1200" dirty="0">
                  <a:solidFill>
                    <a:srgbClr val="FFFFFF"/>
                  </a:solidFill>
                </a:rPr>
                <a:t>Server Rack 2</a:t>
              </a:r>
            </a:p>
          </p:txBody>
        </p:sp>
        <p:grpSp>
          <p:nvGrpSpPr>
            <p:cNvPr id="43" name="Group 42"/>
            <p:cNvGrpSpPr/>
            <p:nvPr/>
          </p:nvGrpSpPr>
          <p:grpSpPr>
            <a:xfrm>
              <a:off x="4327712" y="2777068"/>
              <a:ext cx="1721223" cy="3229828"/>
              <a:chOff x="4327712" y="2777068"/>
              <a:chExt cx="1721223" cy="3229828"/>
            </a:xfrm>
          </p:grpSpPr>
          <p:sp>
            <p:nvSpPr>
              <p:cNvPr id="49" name="Round Same Side Corner Rectangle 48"/>
              <p:cNvSpPr/>
              <p:nvPr/>
            </p:nvSpPr>
            <p:spPr bwMode="auto">
              <a:xfrm rot="10800000">
                <a:off x="4511220"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50" name="Round Same Side Corner Rectangle 49"/>
              <p:cNvSpPr/>
              <p:nvPr/>
            </p:nvSpPr>
            <p:spPr bwMode="auto">
              <a:xfrm rot="10800000">
                <a:off x="5637212" y="5913084"/>
                <a:ext cx="224367" cy="93812"/>
              </a:xfrm>
              <a:prstGeom prst="round2SameRect">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51" name="Rounded Rectangle 50"/>
              <p:cNvSpPr/>
              <p:nvPr/>
            </p:nvSpPr>
            <p:spPr bwMode="auto">
              <a:xfrm>
                <a:off x="4327712" y="2777068"/>
                <a:ext cx="1721223" cy="3152950"/>
              </a:xfrm>
              <a:prstGeom prst="roundRect">
                <a:avLst>
                  <a:gd name="adj" fmla="val 5729"/>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44" name="Group 43"/>
            <p:cNvGrpSpPr/>
            <p:nvPr/>
          </p:nvGrpSpPr>
          <p:grpSpPr>
            <a:xfrm>
              <a:off x="4375954" y="2829700"/>
              <a:ext cx="1607803" cy="2946577"/>
              <a:chOff x="4375954" y="2829700"/>
              <a:chExt cx="1607803" cy="2946577"/>
            </a:xfrm>
          </p:grpSpPr>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5954" y="2829700"/>
                <a:ext cx="1607803" cy="694552"/>
              </a:xfrm>
              <a:prstGeom prst="roundRect">
                <a:avLst/>
              </a:prstGeom>
              <a:ln>
                <a:solidFill>
                  <a:schemeClr val="bg2">
                    <a:lumMod val="75000"/>
                  </a:schemeClr>
                </a:solidFill>
              </a:ln>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5954" y="3580375"/>
                <a:ext cx="1607803" cy="694552"/>
              </a:xfrm>
              <a:prstGeom prst="roundRect">
                <a:avLst/>
              </a:prstGeom>
              <a:ln>
                <a:solidFill>
                  <a:schemeClr val="bg2">
                    <a:lumMod val="75000"/>
                  </a:schemeClr>
                </a:solidFill>
              </a:ln>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5954" y="4331050"/>
                <a:ext cx="1607803" cy="694552"/>
              </a:xfrm>
              <a:prstGeom prst="roundRect">
                <a:avLst/>
              </a:prstGeom>
              <a:ln>
                <a:solidFill>
                  <a:schemeClr val="bg2">
                    <a:lumMod val="75000"/>
                  </a:schemeClr>
                </a:solidFill>
              </a:ln>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5954" y="5081725"/>
                <a:ext cx="1607803" cy="694552"/>
              </a:xfrm>
              <a:prstGeom prst="roundRect">
                <a:avLst/>
              </a:prstGeom>
              <a:ln>
                <a:solidFill>
                  <a:schemeClr val="bg2">
                    <a:lumMod val="75000"/>
                  </a:schemeClr>
                </a:solidFill>
              </a:ln>
            </p:spPr>
          </p:pic>
        </p:grpSp>
      </p:grpSp>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1615" y="4406312"/>
            <a:ext cx="1113357" cy="1023459"/>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003217" y="4406312"/>
            <a:ext cx="1113357" cy="1023459"/>
          </a:xfrm>
          <a:prstGeom prst="rect">
            <a:avLst/>
          </a:prstGeom>
        </p:spPr>
      </p:pic>
      <p:grpSp>
        <p:nvGrpSpPr>
          <p:cNvPr id="57" name="Group 56"/>
          <p:cNvGrpSpPr/>
          <p:nvPr/>
        </p:nvGrpSpPr>
        <p:grpSpPr>
          <a:xfrm>
            <a:off x="2078516" y="4727605"/>
            <a:ext cx="4712850" cy="676278"/>
            <a:chOff x="2624469" y="4355929"/>
            <a:chExt cx="6282163" cy="901469"/>
          </a:xfrm>
        </p:grpSpPr>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1408" y="4355929"/>
              <a:ext cx="466583" cy="422054"/>
            </a:xfrm>
            <a:prstGeom prst="rect">
              <a:avLst/>
            </a:prstGeom>
          </p:spPr>
        </p:pic>
        <p:sp>
          <p:nvSpPr>
            <p:cNvPr id="53" name="TextBox 52"/>
            <p:cNvSpPr txBox="1"/>
            <p:nvPr/>
          </p:nvSpPr>
          <p:spPr>
            <a:xfrm>
              <a:off x="2624469" y="4925086"/>
              <a:ext cx="536332" cy="332312"/>
            </a:xfrm>
            <a:prstGeom prst="rect">
              <a:avLst/>
            </a:prstGeom>
            <a:noFill/>
          </p:spPr>
          <p:txBody>
            <a:bodyPr wrap="none" lIns="0" tIns="0" rIns="0" bIns="0" rtlCol="0">
              <a:spAutoFit/>
            </a:bodyPr>
            <a:lstStyle/>
            <a:p>
              <a:pPr defTabSz="914484">
                <a:lnSpc>
                  <a:spcPct val="90000"/>
                </a:lnSpc>
                <a:spcBef>
                  <a:spcPct val="20000"/>
                </a:spcBef>
                <a:buSzPct val="80000"/>
              </a:pPr>
              <a:r>
                <a:rPr lang="en-US" sz="900" dirty="0">
                  <a:solidFill>
                    <a:srgbClr val="FFFFFF">
                      <a:alpha val="99000"/>
                    </a:srgbClr>
                  </a:solidFill>
                </a:rPr>
                <a:t>Virtual </a:t>
              </a:r>
              <a:br>
                <a:rPr lang="en-US" sz="900" dirty="0">
                  <a:solidFill>
                    <a:srgbClr val="FFFFFF">
                      <a:alpha val="99000"/>
                    </a:srgbClr>
                  </a:solidFill>
                </a:rPr>
              </a:br>
              <a:r>
                <a:rPr lang="en-US" sz="900" dirty="0">
                  <a:solidFill>
                    <a:srgbClr val="FFFFFF">
                      <a:alpha val="99000"/>
                    </a:srgbClr>
                  </a:solidFill>
                </a:rPr>
                <a:t>machine</a:t>
              </a:r>
            </a:p>
          </p:txBody>
        </p:sp>
        <p:sp>
          <p:nvSpPr>
            <p:cNvPr id="58" name="TextBox 57"/>
            <p:cNvSpPr txBox="1"/>
            <p:nvPr/>
          </p:nvSpPr>
          <p:spPr>
            <a:xfrm>
              <a:off x="8091822" y="4925086"/>
              <a:ext cx="536332" cy="332312"/>
            </a:xfrm>
            <a:prstGeom prst="rect">
              <a:avLst/>
            </a:prstGeom>
            <a:noFill/>
          </p:spPr>
          <p:txBody>
            <a:bodyPr wrap="none" lIns="0" tIns="0" rIns="0" bIns="0" rtlCol="0">
              <a:spAutoFit/>
            </a:bodyPr>
            <a:lstStyle/>
            <a:p>
              <a:pPr defTabSz="914484">
                <a:lnSpc>
                  <a:spcPct val="90000"/>
                </a:lnSpc>
                <a:spcBef>
                  <a:spcPct val="20000"/>
                </a:spcBef>
                <a:buSzPct val="80000"/>
              </a:pPr>
              <a:r>
                <a:rPr lang="en-US" sz="900" dirty="0">
                  <a:solidFill>
                    <a:srgbClr val="FFFFFF">
                      <a:alpha val="99000"/>
                    </a:srgbClr>
                  </a:solidFill>
                </a:rPr>
                <a:t>Virtual </a:t>
              </a:r>
              <a:br>
                <a:rPr lang="en-US" sz="900" dirty="0">
                  <a:solidFill>
                    <a:srgbClr val="FFFFFF">
                      <a:alpha val="99000"/>
                    </a:srgbClr>
                  </a:solidFill>
                </a:rPr>
              </a:br>
              <a:r>
                <a:rPr lang="en-US" sz="900" dirty="0">
                  <a:solidFill>
                    <a:srgbClr val="FFFFFF">
                      <a:alpha val="99000"/>
                    </a:srgbClr>
                  </a:solidFill>
                </a:rPr>
                <a:t>machine</a:t>
              </a:r>
            </a:p>
          </p:txBody>
        </p:sp>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40049" y="4355929"/>
              <a:ext cx="466583" cy="422054"/>
            </a:xfrm>
            <a:prstGeom prst="rect">
              <a:avLst/>
            </a:prstGeom>
          </p:spPr>
        </p:pic>
      </p:grpSp>
      <p:grpSp>
        <p:nvGrpSpPr>
          <p:cNvPr id="60" name="Group 59"/>
          <p:cNvGrpSpPr/>
          <p:nvPr/>
        </p:nvGrpSpPr>
        <p:grpSpPr>
          <a:xfrm>
            <a:off x="3327585" y="3542561"/>
            <a:ext cx="2481831" cy="521050"/>
            <a:chOff x="4408729" y="3580375"/>
            <a:chExt cx="3308246" cy="694552"/>
          </a:xfrm>
        </p:grpSpPr>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3580375"/>
              <a:ext cx="1607803" cy="694552"/>
            </a:xfrm>
            <a:prstGeom prst="roundRect">
              <a:avLst/>
            </a:prstGeom>
            <a:ln>
              <a:solidFill>
                <a:schemeClr val="bg2">
                  <a:lumMod val="75000"/>
                </a:schemeClr>
              </a:solidFill>
            </a:ln>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172" y="3580375"/>
              <a:ext cx="1607803" cy="694552"/>
            </a:xfrm>
            <a:prstGeom prst="roundRect">
              <a:avLst/>
            </a:prstGeom>
            <a:ln>
              <a:solidFill>
                <a:schemeClr val="bg2">
                  <a:lumMod val="75000"/>
                </a:schemeClr>
              </a:solidFill>
            </a:ln>
          </p:spPr>
        </p:pic>
      </p:grpSp>
      <p:sp>
        <p:nvSpPr>
          <p:cNvPr id="61" name="TextBox 60"/>
          <p:cNvSpPr txBox="1"/>
          <p:nvPr/>
        </p:nvSpPr>
        <p:spPr>
          <a:xfrm>
            <a:off x="389437" y="1138962"/>
            <a:ext cx="2674395" cy="751488"/>
          </a:xfrm>
          <a:prstGeom prst="rect">
            <a:avLst/>
          </a:prstGeom>
          <a:noFill/>
        </p:spPr>
        <p:txBody>
          <a:bodyPr wrap="square" lIns="0" tIns="0" rIns="0" bIns="0" rtlCol="0">
            <a:spAutoFit/>
          </a:bodyPr>
          <a:lstStyle/>
          <a:p>
            <a:pPr defTabSz="914484">
              <a:lnSpc>
                <a:spcPct val="90000"/>
              </a:lnSpc>
              <a:spcAft>
                <a:spcPts val="450"/>
              </a:spcAft>
              <a:buSzPct val="80000"/>
            </a:pPr>
            <a:r>
              <a:rPr lang="en-US" sz="1500" dirty="0">
                <a:solidFill>
                  <a:schemeClr val="accent4">
                    <a:alpha val="99000"/>
                  </a:schemeClr>
                </a:solidFill>
              </a:rPr>
              <a:t>Provision Role Instances</a:t>
            </a:r>
          </a:p>
          <a:p>
            <a:pPr defTabSz="914484">
              <a:lnSpc>
                <a:spcPct val="90000"/>
              </a:lnSpc>
              <a:spcAft>
                <a:spcPts val="450"/>
              </a:spcAft>
              <a:buSzPct val="80000"/>
            </a:pPr>
            <a:r>
              <a:rPr lang="en-US" sz="1500" dirty="0">
                <a:solidFill>
                  <a:schemeClr val="tx1">
                    <a:lumMod val="60000"/>
                    <a:lumOff val="40000"/>
                    <a:alpha val="99000"/>
                  </a:schemeClr>
                </a:solidFill>
              </a:rPr>
              <a:t>Deploy App Code</a:t>
            </a:r>
          </a:p>
          <a:p>
            <a:pPr defTabSz="914484">
              <a:lnSpc>
                <a:spcPct val="90000"/>
              </a:lnSpc>
              <a:spcAft>
                <a:spcPts val="450"/>
              </a:spcAft>
              <a:buSzPct val="80000"/>
            </a:pPr>
            <a:r>
              <a:rPr lang="en-US" sz="1500" dirty="0">
                <a:solidFill>
                  <a:schemeClr val="tx1">
                    <a:lumMod val="60000"/>
                    <a:lumOff val="40000"/>
                    <a:alpha val="99000"/>
                  </a:schemeClr>
                </a:solidFill>
              </a:rPr>
              <a:t>Configure Network</a:t>
            </a:r>
          </a:p>
        </p:txBody>
      </p:sp>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6003217" y="2902896"/>
            <a:ext cx="1113357" cy="1023459"/>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011615" y="2902896"/>
            <a:ext cx="1113357" cy="1023459"/>
          </a:xfrm>
          <a:prstGeom prst="rect">
            <a:avLst/>
          </a:prstGeom>
        </p:spPr>
      </p:pic>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011615" y="2902896"/>
            <a:ext cx="1113357" cy="1023459"/>
          </a:xfrm>
          <a:prstGeom prst="rect">
            <a:avLst/>
          </a:prstGeom>
        </p:spPr>
      </p:pic>
      <p:pic>
        <p:nvPicPr>
          <p:cNvPr id="68" name="Picture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6003217" y="2902896"/>
            <a:ext cx="1113357" cy="1023459"/>
          </a:xfrm>
          <a:prstGeom prst="rect">
            <a:avLst/>
          </a:prstGeom>
        </p:spPr>
      </p:pic>
      <p:grpSp>
        <p:nvGrpSpPr>
          <p:cNvPr id="62" name="Group 61"/>
          <p:cNvGrpSpPr/>
          <p:nvPr/>
        </p:nvGrpSpPr>
        <p:grpSpPr>
          <a:xfrm>
            <a:off x="2081058" y="3224189"/>
            <a:ext cx="4710308" cy="683350"/>
            <a:chOff x="2627857" y="4355929"/>
            <a:chExt cx="6278775" cy="910896"/>
          </a:xfrm>
        </p:grpSpPr>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1408" y="4355929"/>
              <a:ext cx="466583" cy="422054"/>
            </a:xfrm>
            <a:prstGeom prst="rect">
              <a:avLst/>
            </a:prstGeom>
          </p:spPr>
        </p:pic>
        <p:sp>
          <p:nvSpPr>
            <p:cNvPr id="64" name="TextBox 63"/>
            <p:cNvSpPr txBox="1"/>
            <p:nvPr/>
          </p:nvSpPr>
          <p:spPr>
            <a:xfrm>
              <a:off x="2627857" y="4934513"/>
              <a:ext cx="536332" cy="332312"/>
            </a:xfrm>
            <a:prstGeom prst="rect">
              <a:avLst/>
            </a:prstGeom>
            <a:noFill/>
          </p:spPr>
          <p:txBody>
            <a:bodyPr wrap="none" lIns="0" tIns="0" rIns="0" bIns="0" rtlCol="0">
              <a:spAutoFit/>
            </a:bodyPr>
            <a:lstStyle/>
            <a:p>
              <a:pPr defTabSz="914484">
                <a:lnSpc>
                  <a:spcPct val="90000"/>
                </a:lnSpc>
                <a:spcBef>
                  <a:spcPct val="20000"/>
                </a:spcBef>
                <a:buSzPct val="80000"/>
              </a:pPr>
              <a:r>
                <a:rPr lang="en-US" sz="900" dirty="0">
                  <a:solidFill>
                    <a:srgbClr val="FFFFFF">
                      <a:alpha val="99000"/>
                    </a:srgbClr>
                  </a:solidFill>
                </a:rPr>
                <a:t>Virtual </a:t>
              </a:r>
              <a:br>
                <a:rPr lang="en-US" sz="900" dirty="0">
                  <a:solidFill>
                    <a:srgbClr val="FFFFFF">
                      <a:alpha val="99000"/>
                    </a:srgbClr>
                  </a:solidFill>
                </a:rPr>
              </a:br>
              <a:r>
                <a:rPr lang="en-US" sz="900" dirty="0">
                  <a:solidFill>
                    <a:srgbClr val="FFFFFF">
                      <a:alpha val="99000"/>
                    </a:srgbClr>
                  </a:solidFill>
                </a:rPr>
                <a:t>machine</a:t>
              </a:r>
            </a:p>
          </p:txBody>
        </p:sp>
        <p:sp>
          <p:nvSpPr>
            <p:cNvPr id="65" name="TextBox 64"/>
            <p:cNvSpPr txBox="1"/>
            <p:nvPr/>
          </p:nvSpPr>
          <p:spPr>
            <a:xfrm>
              <a:off x="8095449" y="4934513"/>
              <a:ext cx="536332" cy="332312"/>
            </a:xfrm>
            <a:prstGeom prst="rect">
              <a:avLst/>
            </a:prstGeom>
            <a:noFill/>
          </p:spPr>
          <p:txBody>
            <a:bodyPr wrap="none" lIns="0" tIns="0" rIns="0" bIns="0" rtlCol="0">
              <a:spAutoFit/>
            </a:bodyPr>
            <a:lstStyle/>
            <a:p>
              <a:pPr defTabSz="914484">
                <a:lnSpc>
                  <a:spcPct val="90000"/>
                </a:lnSpc>
                <a:spcBef>
                  <a:spcPct val="20000"/>
                </a:spcBef>
                <a:buSzPct val="80000"/>
              </a:pPr>
              <a:r>
                <a:rPr lang="en-US" sz="900" dirty="0">
                  <a:solidFill>
                    <a:srgbClr val="FFFFFF">
                      <a:alpha val="99000"/>
                    </a:srgbClr>
                  </a:solidFill>
                </a:rPr>
                <a:t>Virtual </a:t>
              </a:r>
              <a:br>
                <a:rPr lang="en-US" sz="900" dirty="0">
                  <a:solidFill>
                    <a:srgbClr val="FFFFFF">
                      <a:alpha val="99000"/>
                    </a:srgbClr>
                  </a:solidFill>
                </a:rPr>
              </a:br>
              <a:r>
                <a:rPr lang="en-US" sz="900" dirty="0">
                  <a:solidFill>
                    <a:srgbClr val="FFFFFF">
                      <a:alpha val="99000"/>
                    </a:srgbClr>
                  </a:solidFill>
                </a:rPr>
                <a:t>machine</a:t>
              </a:r>
            </a:p>
          </p:txBody>
        </p:sp>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40049" y="4355929"/>
              <a:ext cx="466583" cy="422054"/>
            </a:xfrm>
            <a:prstGeom prst="rect">
              <a:avLst/>
            </a:prstGeom>
          </p:spPr>
        </p:pic>
      </p:grpSp>
      <p:grpSp>
        <p:nvGrpSpPr>
          <p:cNvPr id="71" name="Group 70"/>
          <p:cNvGrpSpPr/>
          <p:nvPr/>
        </p:nvGrpSpPr>
        <p:grpSpPr>
          <a:xfrm>
            <a:off x="3327585" y="4106908"/>
            <a:ext cx="2481830" cy="521050"/>
            <a:chOff x="4408729" y="3580375"/>
            <a:chExt cx="3308245" cy="694552"/>
          </a:xfrm>
        </p:grpSpPr>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3580375"/>
              <a:ext cx="1607803" cy="694552"/>
            </a:xfrm>
            <a:prstGeom prst="roundRect">
              <a:avLst/>
            </a:prstGeom>
            <a:ln>
              <a:solidFill>
                <a:schemeClr val="bg2">
                  <a:lumMod val="75000"/>
                </a:schemeClr>
              </a:solidFill>
            </a:ln>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171" y="3580375"/>
              <a:ext cx="1607803" cy="694552"/>
            </a:xfrm>
            <a:prstGeom prst="roundRect">
              <a:avLst/>
            </a:prstGeom>
            <a:ln>
              <a:solidFill>
                <a:schemeClr val="bg2">
                  <a:lumMod val="75000"/>
                </a:schemeClr>
              </a:solidFill>
            </a:ln>
          </p:spPr>
        </p:pic>
      </p:grpSp>
    </p:spTree>
    <p:extLst>
      <p:ext uri="{BB962C8B-B14F-4D97-AF65-F5344CB8AC3E}">
        <p14:creationId xmlns:p14="http://schemas.microsoft.com/office/powerpoint/2010/main" val="250127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childTnLst>
                                </p:cTn>
                              </p:par>
                              <p:par>
                                <p:cTn id="12" presetID="10" presetClass="entr" presetSubtype="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childTnLst>
                                </p:cTn>
                              </p:par>
                            </p:childTnLst>
                          </p:cTn>
                        </p:par>
                        <p:par>
                          <p:cTn id="15" fill="hold">
                            <p:stCondLst>
                              <p:cond delay="2000"/>
                            </p:stCondLst>
                            <p:childTnLst>
                              <p:par>
                                <p:cTn id="16" presetID="22" presetClass="entr" presetSubtype="2" fill="hold" nodeType="afterEffect">
                                  <p:stCondLst>
                                    <p:cond delay="50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par>
                                <p:cTn id="19" presetID="22" presetClass="entr" presetSubtype="8"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par>
                                <p:cTn id="22" presetID="22" presetClass="entr" presetSubtype="2" fill="hold" nodeType="withEffect">
                                  <p:stCondLst>
                                    <p:cond delay="500"/>
                                  </p:stCondLst>
                                  <p:childTnLst>
                                    <p:set>
                                      <p:cBhvr>
                                        <p:cTn id="23" dur="1" fill="hold">
                                          <p:stCondLst>
                                            <p:cond delay="0"/>
                                          </p:stCondLst>
                                        </p:cTn>
                                        <p:tgtEl>
                                          <p:spTgt spid="70"/>
                                        </p:tgtEl>
                                        <p:attrNameLst>
                                          <p:attrName>style.visibility</p:attrName>
                                        </p:attrNameLst>
                                      </p:cBhvr>
                                      <p:to>
                                        <p:strVal val="visible"/>
                                      </p:to>
                                    </p:set>
                                    <p:animEffect transition="in" filter="wipe(right)">
                                      <p:cBhvr>
                                        <p:cTn id="24" dur="500"/>
                                        <p:tgtEl>
                                          <p:spTgt spid="70"/>
                                        </p:tgtEl>
                                      </p:cBhvr>
                                    </p:animEffect>
                                  </p:childTnLst>
                                </p:cTn>
                              </p:par>
                              <p:par>
                                <p:cTn id="25" presetID="22" presetClass="entr" presetSubtype="8" fill="hold" nodeType="withEffect">
                                  <p:stCondLst>
                                    <p:cond delay="50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par>
                          <p:cTn id="35" fill="hold">
                            <p:stCondLst>
                              <p:cond delay="3500"/>
                            </p:stCondLst>
                            <p:childTnLst>
                              <p:par>
                                <p:cTn id="36" presetID="22" presetClass="entr" presetSubtype="4" fill="hold" nodeType="afterEffect">
                                  <p:stCondLst>
                                    <p:cond delay="1000"/>
                                  </p:stCondLst>
                                  <p:childTnLst>
                                    <p:set>
                                      <p:cBhvr>
                                        <p:cTn id="37" dur="1" fill="hold">
                                          <p:stCondLst>
                                            <p:cond delay="0"/>
                                          </p:stCondLst>
                                        </p:cTn>
                                        <p:tgtEl>
                                          <p:spTgt spid="54"/>
                                        </p:tgtEl>
                                        <p:attrNameLst>
                                          <p:attrName>style.visibility</p:attrName>
                                        </p:attrNameLst>
                                      </p:cBhvr>
                                      <p:to>
                                        <p:strVal val="visible"/>
                                      </p:to>
                                    </p:set>
                                    <p:animEffect transition="in" filter="wipe(down)">
                                      <p:cBhvr>
                                        <p:cTn id="38" dur="1000"/>
                                        <p:tgtEl>
                                          <p:spTgt spid="54"/>
                                        </p:tgtEl>
                                      </p:cBhvr>
                                    </p:animEffect>
                                  </p:childTnLst>
                                </p:cTn>
                              </p:par>
                              <p:par>
                                <p:cTn id="39" presetID="22" presetClass="entr" presetSubtype="4" fill="hold" nodeType="withEffect">
                                  <p:stCondLst>
                                    <p:cond delay="1000"/>
                                  </p:stCondLst>
                                  <p:childTnLst>
                                    <p:set>
                                      <p:cBhvr>
                                        <p:cTn id="40" dur="1" fill="hold">
                                          <p:stCondLst>
                                            <p:cond delay="0"/>
                                          </p:stCondLst>
                                        </p:cTn>
                                        <p:tgtEl>
                                          <p:spTgt spid="40"/>
                                        </p:tgtEl>
                                        <p:attrNameLst>
                                          <p:attrName>style.visibility</p:attrName>
                                        </p:attrNameLst>
                                      </p:cBhvr>
                                      <p:to>
                                        <p:strVal val="visible"/>
                                      </p:to>
                                    </p:set>
                                    <p:animEffect transition="in" filter="wipe(down)">
                                      <p:cBhvr>
                                        <p:cTn id="41" dur="1000"/>
                                        <p:tgtEl>
                                          <p:spTgt spid="40"/>
                                        </p:tgtEl>
                                      </p:cBhvr>
                                    </p:animEffect>
                                  </p:childTnLst>
                                </p:cTn>
                              </p:par>
                              <p:par>
                                <p:cTn id="42" presetID="22" presetClass="entr" presetSubtype="4" fill="hold" nodeType="withEffect">
                                  <p:stCondLst>
                                    <p:cond delay="100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1000"/>
                                        <p:tgtEl>
                                          <p:spTgt spid="68"/>
                                        </p:tgtEl>
                                      </p:cBhvr>
                                    </p:animEffect>
                                  </p:childTnLst>
                                </p:cTn>
                              </p:par>
                              <p:par>
                                <p:cTn id="45" presetID="22" presetClass="entr" presetSubtype="4" fill="hold" nodeType="withEffect">
                                  <p:stCondLst>
                                    <p:cond delay="1000"/>
                                  </p:stCondLst>
                                  <p:childTnLst>
                                    <p:set>
                                      <p:cBhvr>
                                        <p:cTn id="46" dur="1" fill="hold">
                                          <p:stCondLst>
                                            <p:cond delay="0"/>
                                          </p:stCondLst>
                                        </p:cTn>
                                        <p:tgtEl>
                                          <p:spTgt spid="67"/>
                                        </p:tgtEl>
                                        <p:attrNameLst>
                                          <p:attrName>style.visibility</p:attrName>
                                        </p:attrNameLst>
                                      </p:cBhvr>
                                      <p:to>
                                        <p:strVal val="visible"/>
                                      </p:to>
                                    </p:set>
                                    <p:animEffect transition="in" filter="wipe(down)">
                                      <p:cBhvr>
                                        <p:cTn id="47" dur="1000"/>
                                        <p:tgtEl>
                                          <p:spTgt spid="67"/>
                                        </p:tgtEl>
                                      </p:cBhvr>
                                    </p:animEffect>
                                  </p:childTnLst>
                                </p:cTn>
                              </p:par>
                            </p:childTnLst>
                          </p:cTn>
                        </p:par>
                        <p:par>
                          <p:cTn id="48" fill="hold">
                            <p:stCondLst>
                              <p:cond delay="5500"/>
                            </p:stCondLst>
                            <p:childTnLst>
                              <p:par>
                                <p:cTn id="49" presetID="1"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par>
                          <p:cTn id="51" fill="hold">
                            <p:stCondLst>
                              <p:cond delay="5500"/>
                            </p:stCondLst>
                            <p:childTnLst>
                              <p:par>
                                <p:cTn id="52" presetID="1" presetClass="entr" presetSubtype="0"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5500"/>
                            </p:stCondLst>
                            <p:childTnLst>
                              <p:par>
                                <p:cTn id="55" presetID="10" presetClass="exit" presetSubtype="0" fill="hold" nodeType="afterEffect">
                                  <p:stCondLst>
                                    <p:cond delay="0"/>
                                  </p:stCondLst>
                                  <p:childTnLst>
                                    <p:animEffect transition="out" filter="fade">
                                      <p:cBhvr>
                                        <p:cTn id="56" dur="250"/>
                                        <p:tgtEl>
                                          <p:spTgt spid="52"/>
                                        </p:tgtEl>
                                      </p:cBhvr>
                                    </p:animEffect>
                                    <p:set>
                                      <p:cBhvr>
                                        <p:cTn id="57" dur="1" fill="hold">
                                          <p:stCondLst>
                                            <p:cond delay="249"/>
                                          </p:stCondLst>
                                        </p:cTn>
                                        <p:tgtEl>
                                          <p:spTgt spid="5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50"/>
                                        <p:tgtEl>
                                          <p:spTgt spid="55"/>
                                        </p:tgtEl>
                                      </p:cBhvr>
                                    </p:animEffect>
                                    <p:set>
                                      <p:cBhvr>
                                        <p:cTn id="60" dur="1" fill="hold">
                                          <p:stCondLst>
                                            <p:cond delay="249"/>
                                          </p:stCondLst>
                                        </p:cTn>
                                        <p:tgtEl>
                                          <p:spTgt spid="55"/>
                                        </p:tgtEl>
                                        <p:attrNameLst>
                                          <p:attrName>style.visibility</p:attrName>
                                        </p:attrNameLst>
                                      </p:cBhvr>
                                      <p:to>
                                        <p:strVal val="hidden"/>
                                      </p:to>
                                    </p:set>
                                  </p:childTnLst>
                                </p:cTn>
                              </p:par>
                            </p:childTnLst>
                          </p:cTn>
                        </p:par>
                        <p:par>
                          <p:cTn id="61" fill="hold">
                            <p:stCondLst>
                              <p:cond delay="5750"/>
                            </p:stCondLst>
                            <p:childTnLst>
                              <p:par>
                                <p:cTn id="62" presetID="10" presetClass="exit" presetSubtype="0" fill="hold" nodeType="afterEffect">
                                  <p:stCondLst>
                                    <p:cond delay="0"/>
                                  </p:stCondLst>
                                  <p:childTnLst>
                                    <p:animEffect transition="out" filter="fade">
                                      <p:cBhvr>
                                        <p:cTn id="63" dur="250"/>
                                        <p:tgtEl>
                                          <p:spTgt spid="70"/>
                                        </p:tgtEl>
                                      </p:cBhvr>
                                    </p:animEffect>
                                    <p:set>
                                      <p:cBhvr>
                                        <p:cTn id="64" dur="1" fill="hold">
                                          <p:stCondLst>
                                            <p:cond delay="249"/>
                                          </p:stCondLst>
                                        </p:cTn>
                                        <p:tgtEl>
                                          <p:spTgt spid="7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50"/>
                                        <p:tgtEl>
                                          <p:spTgt spid="69"/>
                                        </p:tgtEl>
                                      </p:cBhvr>
                                    </p:animEffect>
                                    <p:set>
                                      <p:cBhvr>
                                        <p:cTn id="67" dur="1" fill="hold">
                                          <p:stCondLst>
                                            <p:cond delay="249"/>
                                          </p:stCondLst>
                                        </p:cTn>
                                        <p:tgtEl>
                                          <p:spTgt spid="6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50"/>
                                        <p:tgtEl>
                                          <p:spTgt spid="54"/>
                                        </p:tgtEl>
                                      </p:cBhvr>
                                    </p:animEffect>
                                    <p:set>
                                      <p:cBhvr>
                                        <p:cTn id="70" dur="1" fill="hold">
                                          <p:stCondLst>
                                            <p:cond delay="249"/>
                                          </p:stCondLst>
                                        </p:cTn>
                                        <p:tgtEl>
                                          <p:spTgt spid="5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50"/>
                                        <p:tgtEl>
                                          <p:spTgt spid="40"/>
                                        </p:tgtEl>
                                      </p:cBhvr>
                                    </p:animEffect>
                                    <p:set>
                                      <p:cBhvr>
                                        <p:cTn id="73" dur="1" fill="hold">
                                          <p:stCondLst>
                                            <p:cond delay="249"/>
                                          </p:stCondLst>
                                        </p:cTn>
                                        <p:tgtEl>
                                          <p:spTgt spid="4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50"/>
                                        <p:tgtEl>
                                          <p:spTgt spid="68"/>
                                        </p:tgtEl>
                                      </p:cBhvr>
                                    </p:animEffect>
                                    <p:set>
                                      <p:cBhvr>
                                        <p:cTn id="76" dur="1" fill="hold">
                                          <p:stCondLst>
                                            <p:cond delay="249"/>
                                          </p:stCondLst>
                                        </p:cTn>
                                        <p:tgtEl>
                                          <p:spTgt spid="6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50"/>
                                        <p:tgtEl>
                                          <p:spTgt spid="67"/>
                                        </p:tgtEl>
                                      </p:cBhvr>
                                    </p:animEffect>
                                    <p:set>
                                      <p:cBhvr>
                                        <p:cTn id="79" dur="1" fill="hold">
                                          <p:stCondLst>
                                            <p:cond delay="249"/>
                                          </p:stCondLst>
                                        </p:cTn>
                                        <p:tgtEl>
                                          <p:spTgt spid="6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50"/>
                                        <p:tgtEl>
                                          <p:spTgt spid="57"/>
                                        </p:tgtEl>
                                      </p:cBhvr>
                                    </p:animEffect>
                                    <p:set>
                                      <p:cBhvr>
                                        <p:cTn id="82" dur="1" fill="hold">
                                          <p:stCondLst>
                                            <p:cond delay="249"/>
                                          </p:stCondLst>
                                        </p:cTn>
                                        <p:tgtEl>
                                          <p:spTgt spid="5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50"/>
                                        <p:tgtEl>
                                          <p:spTgt spid="62"/>
                                        </p:tgtEl>
                                      </p:cBhvr>
                                    </p:animEffect>
                                    <p:set>
                                      <p:cBhvr>
                                        <p:cTn id="85" dur="1" fill="hold">
                                          <p:stCondLst>
                                            <p:cond delay="249"/>
                                          </p:stCondLst>
                                        </p:cTn>
                                        <p:tgtEl>
                                          <p:spTgt spid="62"/>
                                        </p:tgtEl>
                                        <p:attrNameLst>
                                          <p:attrName>style.visibility</p:attrName>
                                        </p:attrNameLst>
                                      </p:cBhvr>
                                      <p:to>
                                        <p:strVal val="hidden"/>
                                      </p:to>
                                    </p:set>
                                  </p:childTnLst>
                                </p:cTn>
                              </p:par>
                            </p:childTnLst>
                          </p:cTn>
                        </p:par>
                        <p:par>
                          <p:cTn id="86" fill="hold">
                            <p:stCondLst>
                              <p:cond delay="6000"/>
                            </p:stCondLst>
                            <p:childTnLst>
                              <p:par>
                                <p:cTn id="87" presetID="10" presetClass="exit" presetSubtype="0" fill="hold" nodeType="afterEffect">
                                  <p:stCondLst>
                                    <p:cond delay="0"/>
                                  </p:stCondLst>
                                  <p:childTnLst>
                                    <p:animEffect transition="out" filter="fade">
                                      <p:cBhvr>
                                        <p:cTn id="88" dur="500"/>
                                        <p:tgtEl>
                                          <p:spTgt spid="39"/>
                                        </p:tgtEl>
                                      </p:cBhvr>
                                    </p:animEffect>
                                    <p:set>
                                      <p:cBhvr>
                                        <p:cTn id="89" dur="1" fill="hold">
                                          <p:stCondLst>
                                            <p:cond delay="499"/>
                                          </p:stCondLst>
                                        </p:cTn>
                                        <p:tgtEl>
                                          <p:spTgt spid="39"/>
                                        </p:tgtEl>
                                        <p:attrNameLst>
                                          <p:attrName>style.visibility</p:attrName>
                                        </p:attrNameLst>
                                      </p:cBhvr>
                                      <p:to>
                                        <p:strVal val="hidden"/>
                                      </p:to>
                                    </p:set>
                                  </p:childTnLst>
                                </p:cTn>
                              </p:par>
                              <p:par>
                                <p:cTn id="90" presetID="10" presetClass="exit" presetSubtype="0" fill="hold" nodeType="withEffect">
                                  <p:stCondLst>
                                    <p:cond delay="250"/>
                                  </p:stCondLst>
                                  <p:childTnLst>
                                    <p:animEffect transition="out" filter="fade">
                                      <p:cBhvr>
                                        <p:cTn id="91" dur="500"/>
                                        <p:tgtEl>
                                          <p:spTgt spid="41"/>
                                        </p:tgtEl>
                                      </p:cBhvr>
                                    </p:animEffect>
                                    <p:set>
                                      <p:cBhvr>
                                        <p:cTn id="92" dur="1" fill="hold">
                                          <p:stCondLst>
                                            <p:cond delay="499"/>
                                          </p:stCondLst>
                                        </p:cTn>
                                        <p:tgtEl>
                                          <p:spTgt spid="41"/>
                                        </p:tgtEl>
                                        <p:attrNameLst>
                                          <p:attrName>style.visibility</p:attrName>
                                        </p:attrNameLst>
                                      </p:cBhvr>
                                      <p:to>
                                        <p:strVal val="hidden"/>
                                      </p:to>
                                    </p:set>
                                  </p:childTnLst>
                                </p:cTn>
                              </p:par>
                            </p:childTnLst>
                          </p:cTn>
                        </p:par>
                        <p:par>
                          <p:cTn id="93" fill="hold">
                            <p:stCondLst>
                              <p:cond delay="6750"/>
                            </p:stCondLst>
                            <p:childTnLst>
                              <p:par>
                                <p:cTn id="94" presetID="10" presetClass="exit" presetSubtype="0" fill="hold" nodeType="afterEffect">
                                  <p:stCondLst>
                                    <p:cond delay="0"/>
                                  </p:stCondLst>
                                  <p:childTnLst>
                                    <p:animEffect transition="out" filter="fade">
                                      <p:cBhvr>
                                        <p:cTn id="95" dur="500"/>
                                        <p:tgtEl>
                                          <p:spTgt spid="10"/>
                                        </p:tgtEl>
                                      </p:cBhvr>
                                    </p:animEffect>
                                    <p:set>
                                      <p:cBhvr>
                                        <p:cTn id="9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7706" y="4483268"/>
            <a:ext cx="10155176" cy="1726477"/>
            <a:chOff x="-703661" y="4378191"/>
            <a:chExt cx="13536709" cy="2301370"/>
          </a:xfrm>
        </p:grpSpPr>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1" y="4378191"/>
              <a:ext cx="1607803" cy="694552"/>
            </a:xfrm>
            <a:prstGeom prst="roundRect">
              <a:avLst/>
            </a:prstGeom>
            <a:ln>
              <a:solidFill>
                <a:schemeClr val="bg2">
                  <a:lumMod val="75000"/>
                </a:schemeClr>
              </a:solidFill>
            </a:ln>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8" y="4378191"/>
              <a:ext cx="1607803" cy="694552"/>
            </a:xfrm>
            <a:prstGeom prst="roundRect">
              <a:avLst/>
            </a:prstGeom>
            <a:ln>
              <a:solidFill>
                <a:schemeClr val="bg2">
                  <a:lumMod val="75000"/>
                </a:schemeClr>
              </a:solidFill>
            </a:ln>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97" y="4378191"/>
              <a:ext cx="1607803" cy="694552"/>
            </a:xfrm>
            <a:prstGeom prst="roundRect">
              <a:avLst/>
            </a:prstGeom>
            <a:ln>
              <a:solidFill>
                <a:schemeClr val="bg2">
                  <a:lumMod val="75000"/>
                </a:schemeClr>
              </a:solidFill>
            </a:ln>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984" y="4378191"/>
              <a:ext cx="1607803" cy="694552"/>
            </a:xfrm>
            <a:prstGeom prst="roundRect">
              <a:avLst/>
            </a:prstGeom>
            <a:ln>
              <a:solidFill>
                <a:schemeClr val="bg2">
                  <a:lumMod val="75000"/>
                </a:schemeClr>
              </a:solidFill>
            </a:ln>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113" y="4378191"/>
              <a:ext cx="1607803" cy="694552"/>
            </a:xfrm>
            <a:prstGeom prst="roundRect">
              <a:avLst/>
            </a:prstGeom>
            <a:ln>
              <a:solidFill>
                <a:schemeClr val="bg2">
                  <a:lumMod val="75000"/>
                </a:schemeClr>
              </a:solidFill>
            </a:ln>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245" y="4378191"/>
              <a:ext cx="1607803" cy="694552"/>
            </a:xfrm>
            <a:prstGeom prst="roundRect">
              <a:avLst/>
            </a:prstGeom>
            <a:ln>
              <a:solidFill>
                <a:schemeClr val="bg2">
                  <a:lumMod val="75000"/>
                </a:schemeClr>
              </a:solidFill>
            </a:ln>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1" y="5181600"/>
              <a:ext cx="1607803" cy="694552"/>
            </a:xfrm>
            <a:prstGeom prst="roundRect">
              <a:avLst/>
            </a:prstGeom>
            <a:ln>
              <a:solidFill>
                <a:schemeClr val="bg2">
                  <a:lumMod val="75000"/>
                </a:schemeClr>
              </a:solidFill>
            </a:ln>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8" y="5181600"/>
              <a:ext cx="1607803" cy="694552"/>
            </a:xfrm>
            <a:prstGeom prst="roundRect">
              <a:avLst/>
            </a:prstGeom>
            <a:ln>
              <a:solidFill>
                <a:schemeClr val="bg2">
                  <a:lumMod val="75000"/>
                </a:schemeClr>
              </a:solidFill>
            </a:ln>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97" y="5181600"/>
              <a:ext cx="1607803" cy="694552"/>
            </a:xfrm>
            <a:prstGeom prst="roundRect">
              <a:avLst/>
            </a:prstGeom>
            <a:ln>
              <a:solidFill>
                <a:schemeClr val="bg2">
                  <a:lumMod val="75000"/>
                </a:schemeClr>
              </a:solidFill>
            </a:ln>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984" y="5181600"/>
              <a:ext cx="1607803" cy="694552"/>
            </a:xfrm>
            <a:prstGeom prst="roundRect">
              <a:avLst/>
            </a:prstGeom>
            <a:ln>
              <a:solidFill>
                <a:schemeClr val="bg2">
                  <a:lumMod val="75000"/>
                </a:schemeClr>
              </a:solidFill>
            </a:ln>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113" y="5181600"/>
              <a:ext cx="1607803" cy="694552"/>
            </a:xfrm>
            <a:prstGeom prst="roundRect">
              <a:avLst/>
            </a:prstGeom>
            <a:ln>
              <a:solidFill>
                <a:schemeClr val="bg2">
                  <a:lumMod val="75000"/>
                </a:schemeClr>
              </a:solidFill>
            </a:ln>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245" y="5181600"/>
              <a:ext cx="1607803" cy="694552"/>
            </a:xfrm>
            <a:prstGeom prst="roundRect">
              <a:avLst/>
            </a:prstGeom>
            <a:ln>
              <a:solidFill>
                <a:schemeClr val="bg2">
                  <a:lumMod val="75000"/>
                </a:schemeClr>
              </a:solidFill>
            </a:ln>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61" y="5985009"/>
              <a:ext cx="1607803" cy="694552"/>
            </a:xfrm>
            <a:prstGeom prst="roundRect">
              <a:avLst/>
            </a:prstGeom>
            <a:ln>
              <a:solidFill>
                <a:schemeClr val="bg2">
                  <a:lumMod val="75000"/>
                </a:schemeClr>
              </a:solidFill>
            </a:ln>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8" y="5985009"/>
              <a:ext cx="1607803" cy="694552"/>
            </a:xfrm>
            <a:prstGeom prst="roundRect">
              <a:avLst/>
            </a:prstGeom>
            <a:ln>
              <a:solidFill>
                <a:schemeClr val="bg2">
                  <a:lumMod val="75000"/>
                </a:schemeClr>
              </a:solidFill>
            </a:ln>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97" y="5985009"/>
              <a:ext cx="1607803" cy="694552"/>
            </a:xfrm>
            <a:prstGeom prst="roundRect">
              <a:avLst/>
            </a:prstGeom>
            <a:ln>
              <a:solidFill>
                <a:schemeClr val="bg2">
                  <a:lumMod val="75000"/>
                </a:schemeClr>
              </a:solidFill>
            </a:ln>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726" y="5985009"/>
              <a:ext cx="1607803" cy="694552"/>
            </a:xfrm>
            <a:prstGeom prst="roundRect">
              <a:avLst/>
            </a:prstGeom>
            <a:ln>
              <a:solidFill>
                <a:schemeClr val="bg2">
                  <a:lumMod val="75000"/>
                </a:schemeClr>
              </a:solidFill>
            </a:ln>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855" y="5985009"/>
              <a:ext cx="1607803" cy="694552"/>
            </a:xfrm>
            <a:prstGeom prst="roundRect">
              <a:avLst/>
            </a:prstGeom>
            <a:ln>
              <a:solidFill>
                <a:schemeClr val="bg2">
                  <a:lumMod val="75000"/>
                </a:schemeClr>
              </a:solidFill>
            </a:ln>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984" y="5985009"/>
              <a:ext cx="1607803" cy="694552"/>
            </a:xfrm>
            <a:prstGeom prst="roundRect">
              <a:avLst/>
            </a:prstGeom>
            <a:ln>
              <a:solidFill>
                <a:schemeClr val="bg2">
                  <a:lumMod val="75000"/>
                </a:schemeClr>
              </a:solidFill>
            </a:ln>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113" y="5985009"/>
              <a:ext cx="1607803" cy="694552"/>
            </a:xfrm>
            <a:prstGeom prst="roundRect">
              <a:avLst/>
            </a:prstGeom>
            <a:ln>
              <a:solidFill>
                <a:schemeClr val="bg2">
                  <a:lumMod val="75000"/>
                </a:schemeClr>
              </a:solidFill>
            </a:ln>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5245" y="5985009"/>
              <a:ext cx="1607803" cy="694552"/>
            </a:xfrm>
            <a:prstGeom prst="roundRect">
              <a:avLst/>
            </a:prstGeom>
            <a:ln>
              <a:solidFill>
                <a:schemeClr val="bg2">
                  <a:lumMod val="75000"/>
                </a:schemeClr>
              </a:solidFill>
            </a:ln>
          </p:spPr>
        </p:pic>
      </p:grpSp>
      <p:grpSp>
        <p:nvGrpSpPr>
          <p:cNvPr id="88" name="Group 87"/>
          <p:cNvGrpSpPr/>
          <p:nvPr/>
        </p:nvGrpSpPr>
        <p:grpSpPr>
          <a:xfrm>
            <a:off x="3327585" y="3542561"/>
            <a:ext cx="2484302" cy="521050"/>
            <a:chOff x="4408729" y="3580375"/>
            <a:chExt cx="3311540" cy="694552"/>
          </a:xfrm>
        </p:grpSpPr>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729" y="3580375"/>
              <a:ext cx="1607803" cy="694552"/>
            </a:xfrm>
            <a:prstGeom prst="roundRect">
              <a:avLst/>
            </a:prstGeom>
            <a:ln>
              <a:solidFill>
                <a:schemeClr val="bg2">
                  <a:lumMod val="75000"/>
                </a:schemeClr>
              </a:solidFill>
            </a:ln>
          </p:spPr>
        </p:pic>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466" y="3580375"/>
              <a:ext cx="1607803" cy="694552"/>
            </a:xfrm>
            <a:prstGeom prst="roundRect">
              <a:avLst/>
            </a:prstGeom>
            <a:ln>
              <a:solidFill>
                <a:schemeClr val="bg2">
                  <a:lumMod val="75000"/>
                </a:schemeClr>
              </a:solidFill>
            </a:ln>
          </p:spPr>
        </p:pic>
      </p:grpSp>
      <p:sp>
        <p:nvSpPr>
          <p:cNvPr id="92" name="TextBox 91"/>
          <p:cNvSpPr txBox="1"/>
          <p:nvPr/>
        </p:nvSpPr>
        <p:spPr>
          <a:xfrm>
            <a:off x="254336" y="4170647"/>
            <a:ext cx="2727300" cy="166199"/>
          </a:xfrm>
          <a:prstGeom prst="rect">
            <a:avLst/>
          </a:prstGeom>
          <a:noFill/>
        </p:spPr>
        <p:txBody>
          <a:bodyPr wrap="square" lIns="0" tIns="0" rIns="0" bIns="0" rtlCol="0">
            <a:spAutoFit/>
          </a:bodyPr>
          <a:lstStyle>
            <a:defPPr>
              <a:defRPr lang="en-US"/>
            </a:defPPr>
            <a:lvl1pPr defTabSz="1218987">
              <a:lnSpc>
                <a:spcPct val="80000"/>
              </a:lnSpc>
              <a:buSzPct val="80000"/>
              <a:defRPr>
                <a:solidFill>
                  <a:schemeClr val="tx1">
                    <a:alpha val="99000"/>
                  </a:schemeClr>
                </a:solidFill>
              </a:defRPr>
            </a:lvl1pPr>
          </a:lstStyle>
          <a:p>
            <a:r>
              <a:rPr lang="en-US" sz="1350" dirty="0"/>
              <a:t>Windows Azure Datacenter</a:t>
            </a:r>
          </a:p>
        </p:txBody>
      </p:sp>
      <p:grpSp>
        <p:nvGrpSpPr>
          <p:cNvPr id="42" name="Group 41"/>
          <p:cNvGrpSpPr/>
          <p:nvPr/>
        </p:nvGrpSpPr>
        <p:grpSpPr>
          <a:xfrm>
            <a:off x="3327585" y="4114978"/>
            <a:ext cx="2484302" cy="521050"/>
            <a:chOff x="4408729" y="3580375"/>
            <a:chExt cx="3311540" cy="694552"/>
          </a:xfrm>
        </p:grpSpPr>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729" y="3580375"/>
              <a:ext cx="1607803" cy="694552"/>
            </a:xfrm>
            <a:prstGeom prst="roundRect">
              <a:avLst/>
            </a:prstGeom>
            <a:ln>
              <a:solidFill>
                <a:schemeClr val="bg2">
                  <a:lumMod val="75000"/>
                </a:schemeClr>
              </a:solidFill>
            </a:ln>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466" y="3580375"/>
              <a:ext cx="1607803" cy="694552"/>
            </a:xfrm>
            <a:prstGeom prst="roundRect">
              <a:avLst/>
            </a:prstGeom>
            <a:ln>
              <a:solidFill>
                <a:schemeClr val="bg2">
                  <a:lumMod val="75000"/>
                </a:schemeClr>
              </a:solidFill>
            </a:ln>
          </p:spPr>
        </p:pic>
      </p:grpSp>
      <p:grpSp>
        <p:nvGrpSpPr>
          <p:cNvPr id="40" name="Group 39"/>
          <p:cNvGrpSpPr/>
          <p:nvPr/>
        </p:nvGrpSpPr>
        <p:grpSpPr>
          <a:xfrm>
            <a:off x="3979112" y="1681175"/>
            <a:ext cx="1175963" cy="734978"/>
            <a:chOff x="2075433" y="3557736"/>
            <a:chExt cx="1567543" cy="979715"/>
          </a:xfrm>
        </p:grpSpPr>
        <p:sp>
          <p:nvSpPr>
            <p:cNvPr id="41" name="Rounded Rectangle 40"/>
            <p:cNvSpPr/>
            <p:nvPr/>
          </p:nvSpPr>
          <p:spPr bwMode="auto">
            <a:xfrm>
              <a:off x="2075433" y="3557736"/>
              <a:ext cx="1567543" cy="979715"/>
            </a:xfrm>
            <a:prstGeom prst="roundRect">
              <a:avLst>
                <a:gd name="adj" fmla="val 2011"/>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45" name="Picture 44"/>
            <p:cNvPicPr>
              <a:picLocks noChangeAspect="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46" name="TextBox 45"/>
            <p:cNvSpPr txBox="1"/>
            <p:nvPr/>
          </p:nvSpPr>
          <p:spPr>
            <a:xfrm>
              <a:off x="2762201" y="3846371"/>
              <a:ext cx="674113" cy="393852"/>
            </a:xfrm>
            <a:prstGeom prst="rect">
              <a:avLst/>
            </a:prstGeom>
            <a:noFill/>
          </p:spPr>
          <p:txBody>
            <a:bodyPr wrap="none" lIns="0" tIns="0" rIns="0" bIns="0" rtlCol="0">
              <a:spAutoFit/>
            </a:bodyPr>
            <a:lstStyle/>
            <a:p>
              <a:pPr defTabSz="914484">
                <a:lnSpc>
                  <a:spcPct val="80000"/>
                </a:lnSpc>
                <a:buSzPct val="80000"/>
              </a:pPr>
              <a:r>
                <a:rPr lang="en-US" sz="1200" dirty="0">
                  <a:solidFill>
                    <a:srgbClr val="FFFFFF">
                      <a:alpha val="99000"/>
                    </a:srgbClr>
                  </a:solidFill>
                </a:rPr>
                <a:t>Service</a:t>
              </a:r>
              <a:br>
                <a:rPr lang="en-US" sz="1200" dirty="0">
                  <a:solidFill>
                    <a:srgbClr val="FFFFFF">
                      <a:alpha val="99000"/>
                    </a:srgbClr>
                  </a:solidFill>
                </a:rPr>
              </a:br>
              <a:r>
                <a:rPr lang="en-US" sz="1200" dirty="0">
                  <a:solidFill>
                    <a:srgbClr val="FFFFFF">
                      <a:alpha val="99000"/>
                    </a:srgbClr>
                  </a:solidFill>
                </a:rPr>
                <a:t>Package</a:t>
              </a:r>
            </a:p>
          </p:txBody>
        </p:sp>
      </p:grpSp>
      <p:sp>
        <p:nvSpPr>
          <p:cNvPr id="35" name="TextBox 34"/>
          <p:cNvSpPr txBox="1"/>
          <p:nvPr/>
        </p:nvSpPr>
        <p:spPr>
          <a:xfrm>
            <a:off x="389437" y="1138962"/>
            <a:ext cx="2674395" cy="751488"/>
          </a:xfrm>
          <a:prstGeom prst="rect">
            <a:avLst/>
          </a:prstGeom>
          <a:noFill/>
        </p:spPr>
        <p:txBody>
          <a:bodyPr wrap="square" lIns="0" tIns="0" rIns="0" bIns="0" rtlCol="0">
            <a:spAutoFit/>
          </a:bodyPr>
          <a:lstStyle/>
          <a:p>
            <a:pPr defTabSz="914484">
              <a:lnSpc>
                <a:spcPct val="90000"/>
              </a:lnSpc>
              <a:spcAft>
                <a:spcPts val="450"/>
              </a:spcAft>
              <a:buSzPct val="80000"/>
            </a:pPr>
            <a:r>
              <a:rPr lang="en-US" sz="1500" dirty="0">
                <a:solidFill>
                  <a:schemeClr val="accent4">
                    <a:alpha val="99000"/>
                  </a:schemeClr>
                </a:solidFill>
              </a:rPr>
              <a:t>Provision Role Instances</a:t>
            </a:r>
          </a:p>
          <a:p>
            <a:pPr defTabSz="914484">
              <a:lnSpc>
                <a:spcPct val="90000"/>
              </a:lnSpc>
              <a:spcAft>
                <a:spcPts val="450"/>
              </a:spcAft>
              <a:buSzPct val="80000"/>
            </a:pPr>
            <a:r>
              <a:rPr lang="en-US" sz="1500" dirty="0">
                <a:solidFill>
                  <a:schemeClr val="tx1">
                    <a:lumMod val="60000"/>
                    <a:lumOff val="40000"/>
                    <a:alpha val="99000"/>
                  </a:schemeClr>
                </a:solidFill>
              </a:rPr>
              <a:t>Deploy App Code</a:t>
            </a:r>
          </a:p>
          <a:p>
            <a:pPr defTabSz="914484">
              <a:lnSpc>
                <a:spcPct val="90000"/>
              </a:lnSpc>
              <a:spcAft>
                <a:spcPts val="450"/>
              </a:spcAft>
              <a:buSzPct val="80000"/>
            </a:pPr>
            <a:r>
              <a:rPr lang="en-US" sz="1500" dirty="0">
                <a:solidFill>
                  <a:schemeClr val="tx1">
                    <a:lumMod val="60000"/>
                    <a:lumOff val="40000"/>
                    <a:alpha val="99000"/>
                  </a:schemeClr>
                </a:solidFill>
              </a:rPr>
              <a:t>Configure Network</a:t>
            </a:r>
          </a:p>
        </p:txBody>
      </p:sp>
    </p:spTree>
    <p:extLst>
      <p:ext uri="{BB962C8B-B14F-4D97-AF65-F5344CB8AC3E}">
        <p14:creationId xmlns:p14="http://schemas.microsoft.com/office/powerpoint/2010/main" val="383390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path" presetSubtype="0" accel="50000" decel="50000" fill="hold" nodeType="withEffect">
                                  <p:stCondLst>
                                    <p:cond delay="0"/>
                                  </p:stCondLst>
                                  <p:childTnLst>
                                    <p:animMotion origin="layout" path="M -4.43678E-6 -2.64985E-6 L -4.43678E-6 0.18352 " pathEditMode="relative" rAng="0" ptsTypes="AA">
                                      <p:cBhvr>
                                        <p:cTn id="11" dur="2000" fill="hold"/>
                                        <p:tgtEl>
                                          <p:spTgt spid="88"/>
                                        </p:tgtEl>
                                        <p:attrNameLst>
                                          <p:attrName>ppt_x</p:attrName>
                                          <p:attrName>ppt_y</p:attrName>
                                        </p:attrNameLst>
                                      </p:cBhvr>
                                      <p:rCtr x="0" y="9165"/>
                                    </p:animMotion>
                                  </p:childTnLst>
                                </p:cTn>
                              </p:par>
                              <p:par>
                                <p:cTn id="12" presetID="10" presetClass="entr" presetSubtype="0" fill="hold" grpId="0" nodeType="withEffect">
                                  <p:stCondLst>
                                    <p:cond delay="25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42" presetClass="path" presetSubtype="0" accel="50000" decel="50000" fill="hold" nodeType="withEffect">
                                  <p:stCondLst>
                                    <p:cond delay="0"/>
                                  </p:stCondLst>
                                  <p:childTnLst>
                                    <p:animMotion origin="layout" path="M -4.43678E-6 5.25341E-7 L -4.43678E-6 0.18884 " pathEditMode="relative" rAng="0" ptsTypes="AA">
                                      <p:cBhvr>
                                        <p:cTn id="16" dur="2000" fill="hold"/>
                                        <p:tgtEl>
                                          <p:spTgt spid="42"/>
                                        </p:tgtEl>
                                        <p:attrNameLst>
                                          <p:attrName>ppt_x</p:attrName>
                                          <p:attrName>ppt_y</p:attrName>
                                        </p:attrNameLst>
                                      </p:cBhvr>
                                      <p:rCtr x="0" y="94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50254" y="2314424"/>
            <a:ext cx="818780" cy="2005428"/>
            <a:chOff x="5556414" y="2061552"/>
            <a:chExt cx="1091422" cy="2554941"/>
          </a:xfrm>
        </p:grpSpPr>
        <p:sp>
          <p:nvSpPr>
            <p:cNvPr id="43" name="Down Arrow 42"/>
            <p:cNvSpPr/>
            <p:nvPr/>
          </p:nvSpPr>
          <p:spPr bwMode="auto">
            <a:xfrm>
              <a:off x="5556414" y="2061552"/>
              <a:ext cx="286871" cy="2554941"/>
            </a:xfrm>
            <a:prstGeom prst="downArrow">
              <a:avLst>
                <a:gd name="adj1" fmla="val 42122"/>
                <a:gd name="adj2" fmla="val 62085"/>
              </a:avLst>
            </a:prstGeom>
            <a:solidFill>
              <a:schemeClr val="tx2">
                <a:lumMod val="40000"/>
                <a:lumOff val="6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44" name="Down Arrow 43"/>
            <p:cNvSpPr/>
            <p:nvPr/>
          </p:nvSpPr>
          <p:spPr bwMode="auto">
            <a:xfrm>
              <a:off x="6360965" y="2061552"/>
              <a:ext cx="286871" cy="2554941"/>
            </a:xfrm>
            <a:prstGeom prst="downArrow">
              <a:avLst>
                <a:gd name="adj1" fmla="val 42122"/>
                <a:gd name="adj2" fmla="val 62085"/>
              </a:avLst>
            </a:prstGeom>
            <a:solidFill>
              <a:schemeClr val="tx2">
                <a:lumMod val="40000"/>
                <a:lumOff val="60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7585" y="4483288"/>
            <a:ext cx="1206166" cy="521050"/>
          </a:xfrm>
          <a:prstGeom prst="roundRect">
            <a:avLst/>
          </a:prstGeom>
          <a:ln>
            <a:solidFill>
              <a:schemeClr val="bg2">
                <a:lumMod val="75000"/>
              </a:schemeClr>
            </a:solidFill>
          </a:ln>
        </p:spPr>
      </p:pic>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721" y="4483288"/>
            <a:ext cx="1206166" cy="521050"/>
          </a:xfrm>
          <a:prstGeom prst="roundRect">
            <a:avLst/>
          </a:prstGeom>
          <a:ln>
            <a:solidFill>
              <a:schemeClr val="bg2">
                <a:lumMod val="75000"/>
              </a:schemeClr>
            </a:solidFill>
          </a:ln>
        </p:spPr>
      </p:pic>
      <p:grpSp>
        <p:nvGrpSpPr>
          <p:cNvPr id="2" name="Group 1"/>
          <p:cNvGrpSpPr/>
          <p:nvPr/>
        </p:nvGrpSpPr>
        <p:grpSpPr>
          <a:xfrm>
            <a:off x="-507706" y="4483268"/>
            <a:ext cx="10155176" cy="1726477"/>
            <a:chOff x="-703661" y="4378191"/>
            <a:chExt cx="13536709" cy="2301370"/>
          </a:xfrm>
        </p:grpSpPr>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61" y="4378191"/>
              <a:ext cx="1607803" cy="694552"/>
            </a:xfrm>
            <a:prstGeom prst="roundRect">
              <a:avLst/>
            </a:prstGeom>
            <a:ln>
              <a:solidFill>
                <a:schemeClr val="bg2">
                  <a:lumMod val="75000"/>
                </a:schemeClr>
              </a:solidFill>
            </a:ln>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468" y="4378191"/>
              <a:ext cx="1607803" cy="694552"/>
            </a:xfrm>
            <a:prstGeom prst="roundRect">
              <a:avLst/>
            </a:prstGeom>
            <a:ln>
              <a:solidFill>
                <a:schemeClr val="bg2">
                  <a:lumMod val="75000"/>
                </a:schemeClr>
              </a:solidFill>
            </a:ln>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4597" y="4378191"/>
              <a:ext cx="1607803" cy="694552"/>
            </a:xfrm>
            <a:prstGeom prst="roundRect">
              <a:avLst/>
            </a:prstGeom>
            <a:ln>
              <a:solidFill>
                <a:schemeClr val="bg2">
                  <a:lumMod val="75000"/>
                </a:schemeClr>
              </a:solidFill>
            </a:ln>
          </p:spPr>
        </p:pic>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984" y="4378191"/>
              <a:ext cx="1607803" cy="694552"/>
            </a:xfrm>
            <a:prstGeom prst="roundRect">
              <a:avLst/>
            </a:prstGeom>
            <a:ln>
              <a:solidFill>
                <a:schemeClr val="bg2">
                  <a:lumMod val="75000"/>
                </a:schemeClr>
              </a:solidFill>
            </a:ln>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113" y="4378191"/>
              <a:ext cx="1607803" cy="694552"/>
            </a:xfrm>
            <a:prstGeom prst="roundRect">
              <a:avLst/>
            </a:prstGeom>
            <a:ln>
              <a:solidFill>
                <a:schemeClr val="bg2">
                  <a:lumMod val="75000"/>
                </a:schemeClr>
              </a:solidFill>
            </a:ln>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5245" y="4378191"/>
              <a:ext cx="1607803" cy="694552"/>
            </a:xfrm>
            <a:prstGeom prst="roundRect">
              <a:avLst/>
            </a:prstGeom>
            <a:ln>
              <a:solidFill>
                <a:schemeClr val="bg2">
                  <a:lumMod val="75000"/>
                </a:schemeClr>
              </a:solidFill>
            </a:ln>
          </p:spPr>
        </p:pic>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61" y="5181600"/>
              <a:ext cx="1607803" cy="694552"/>
            </a:xfrm>
            <a:prstGeom prst="roundRect">
              <a:avLst/>
            </a:prstGeom>
            <a:ln>
              <a:solidFill>
                <a:schemeClr val="bg2">
                  <a:lumMod val="75000"/>
                </a:schemeClr>
              </a:solidFill>
            </a:ln>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468" y="5181600"/>
              <a:ext cx="1607803" cy="694552"/>
            </a:xfrm>
            <a:prstGeom prst="roundRect">
              <a:avLst/>
            </a:prstGeom>
            <a:ln>
              <a:solidFill>
                <a:schemeClr val="bg2">
                  <a:lumMod val="75000"/>
                </a:schemeClr>
              </a:solidFill>
            </a:ln>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4597" y="5181600"/>
              <a:ext cx="1607803" cy="694552"/>
            </a:xfrm>
            <a:prstGeom prst="roundRect">
              <a:avLst/>
            </a:prstGeom>
            <a:ln>
              <a:solidFill>
                <a:schemeClr val="bg2">
                  <a:lumMod val="75000"/>
                </a:schemeClr>
              </a:solidFill>
            </a:ln>
          </p:spPr>
        </p:pic>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984" y="5181600"/>
              <a:ext cx="1607803" cy="694552"/>
            </a:xfrm>
            <a:prstGeom prst="roundRect">
              <a:avLst/>
            </a:prstGeom>
            <a:ln>
              <a:solidFill>
                <a:schemeClr val="bg2">
                  <a:lumMod val="75000"/>
                </a:schemeClr>
              </a:solidFill>
            </a:ln>
          </p:spPr>
        </p:pic>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113" y="5181600"/>
              <a:ext cx="1607803" cy="694552"/>
            </a:xfrm>
            <a:prstGeom prst="roundRect">
              <a:avLst/>
            </a:prstGeom>
            <a:ln>
              <a:solidFill>
                <a:schemeClr val="bg2">
                  <a:lumMod val="75000"/>
                </a:schemeClr>
              </a:solidFill>
            </a:ln>
          </p:spPr>
        </p:pic>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5245" y="5181600"/>
              <a:ext cx="1607803" cy="694552"/>
            </a:xfrm>
            <a:prstGeom prst="roundRect">
              <a:avLst/>
            </a:prstGeom>
            <a:ln>
              <a:solidFill>
                <a:schemeClr val="bg2">
                  <a:lumMod val="75000"/>
                </a:schemeClr>
              </a:solidFill>
            </a:ln>
          </p:spPr>
        </p:pic>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61" y="5985009"/>
              <a:ext cx="1607803" cy="694552"/>
            </a:xfrm>
            <a:prstGeom prst="roundRect">
              <a:avLst/>
            </a:prstGeom>
            <a:ln>
              <a:solidFill>
                <a:schemeClr val="bg2">
                  <a:lumMod val="75000"/>
                </a:schemeClr>
              </a:solidFill>
            </a:ln>
          </p:spPr>
        </p:pic>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468" y="5985009"/>
              <a:ext cx="1607803" cy="694552"/>
            </a:xfrm>
            <a:prstGeom prst="roundRect">
              <a:avLst/>
            </a:prstGeom>
            <a:ln>
              <a:solidFill>
                <a:schemeClr val="bg2">
                  <a:lumMod val="75000"/>
                </a:schemeClr>
              </a:solidFill>
            </a:ln>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4597" y="5985009"/>
              <a:ext cx="1607803" cy="694552"/>
            </a:xfrm>
            <a:prstGeom prst="roundRect">
              <a:avLst/>
            </a:prstGeom>
            <a:ln>
              <a:solidFill>
                <a:schemeClr val="bg2">
                  <a:lumMod val="75000"/>
                </a:schemeClr>
              </a:solidFill>
            </a:ln>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726" y="5985009"/>
              <a:ext cx="1607803" cy="694552"/>
            </a:xfrm>
            <a:prstGeom prst="roundRect">
              <a:avLst/>
            </a:prstGeom>
            <a:ln>
              <a:solidFill>
                <a:schemeClr val="bg2">
                  <a:lumMod val="75000"/>
                </a:schemeClr>
              </a:solidFill>
            </a:ln>
          </p:spPr>
        </p:pic>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855" y="5985009"/>
              <a:ext cx="1607803" cy="694552"/>
            </a:xfrm>
            <a:prstGeom prst="roundRect">
              <a:avLst/>
            </a:prstGeom>
            <a:ln>
              <a:solidFill>
                <a:schemeClr val="bg2">
                  <a:lumMod val="75000"/>
                </a:schemeClr>
              </a:solidFill>
            </a:ln>
          </p:spPr>
        </p:pic>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984" y="5985009"/>
              <a:ext cx="1607803" cy="694552"/>
            </a:xfrm>
            <a:prstGeom prst="roundRect">
              <a:avLst/>
            </a:prstGeom>
            <a:ln>
              <a:solidFill>
                <a:schemeClr val="bg2">
                  <a:lumMod val="75000"/>
                </a:schemeClr>
              </a:solidFill>
            </a:ln>
          </p:spPr>
        </p:pic>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113" y="5985009"/>
              <a:ext cx="1607803" cy="694552"/>
            </a:xfrm>
            <a:prstGeom prst="roundRect">
              <a:avLst/>
            </a:prstGeom>
            <a:ln>
              <a:solidFill>
                <a:schemeClr val="bg2">
                  <a:lumMod val="75000"/>
                </a:schemeClr>
              </a:solidFill>
            </a:ln>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5245" y="5985009"/>
              <a:ext cx="1607803" cy="694552"/>
            </a:xfrm>
            <a:prstGeom prst="roundRect">
              <a:avLst/>
            </a:prstGeom>
            <a:ln>
              <a:solidFill>
                <a:schemeClr val="bg2">
                  <a:lumMod val="75000"/>
                </a:schemeClr>
              </a:solidFill>
            </a:ln>
          </p:spPr>
        </p:pic>
      </p:grpSp>
      <p:grpSp>
        <p:nvGrpSpPr>
          <p:cNvPr id="4" name="Group 3"/>
          <p:cNvGrpSpPr/>
          <p:nvPr/>
        </p:nvGrpSpPr>
        <p:grpSpPr>
          <a:xfrm>
            <a:off x="3998702" y="1761739"/>
            <a:ext cx="1132601" cy="552685"/>
            <a:chOff x="5375415" y="1342167"/>
            <a:chExt cx="1509742" cy="736721"/>
          </a:xfrm>
        </p:grpSpPr>
        <p:grpSp>
          <p:nvGrpSpPr>
            <p:cNvPr id="36" name="Group 35"/>
            <p:cNvGrpSpPr/>
            <p:nvPr/>
          </p:nvGrpSpPr>
          <p:grpSpPr>
            <a:xfrm>
              <a:off x="5375415" y="1342167"/>
              <a:ext cx="705283" cy="736721"/>
              <a:chOff x="2145364" y="3673700"/>
              <a:chExt cx="705283" cy="736721"/>
            </a:xfrm>
          </p:grpSpPr>
          <p:sp>
            <p:nvSpPr>
              <p:cNvPr id="37" name="Rounded Rectangle 36"/>
              <p:cNvSpPr/>
              <p:nvPr/>
            </p:nvSpPr>
            <p:spPr bwMode="auto">
              <a:xfrm>
                <a:off x="2145364" y="3673700"/>
                <a:ext cx="705283" cy="736721"/>
              </a:xfrm>
              <a:prstGeom prst="roundRect">
                <a:avLst>
                  <a:gd name="adj" fmla="val 11650"/>
                </a:avLst>
              </a:prstGeom>
              <a:solidFill>
                <a:srgbClr val="85BCE6">
                  <a:alpha val="30000"/>
                </a:srgb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38" name="Picture 37"/>
              <p:cNvPicPr>
                <a:picLocks noChangeAspect="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224769" y="3794243"/>
                <a:ext cx="526347" cy="526347"/>
              </a:xfrm>
              <a:prstGeom prst="rect">
                <a:avLst/>
              </a:prstGeom>
            </p:spPr>
          </p:pic>
        </p:grpSp>
        <p:grpSp>
          <p:nvGrpSpPr>
            <p:cNvPr id="40" name="Group 39"/>
            <p:cNvGrpSpPr/>
            <p:nvPr/>
          </p:nvGrpSpPr>
          <p:grpSpPr>
            <a:xfrm>
              <a:off x="6179874" y="1342167"/>
              <a:ext cx="705283" cy="736721"/>
              <a:chOff x="2089030" y="3673700"/>
              <a:chExt cx="705283" cy="736721"/>
            </a:xfrm>
          </p:grpSpPr>
          <p:sp>
            <p:nvSpPr>
              <p:cNvPr id="41" name="Rounded Rectangle 40"/>
              <p:cNvSpPr/>
              <p:nvPr/>
            </p:nvSpPr>
            <p:spPr bwMode="auto">
              <a:xfrm>
                <a:off x="2089030" y="3673700"/>
                <a:ext cx="705283" cy="736721"/>
              </a:xfrm>
              <a:prstGeom prst="roundRect">
                <a:avLst>
                  <a:gd name="adj" fmla="val 13578"/>
                </a:avLst>
              </a:prstGeom>
              <a:solidFill>
                <a:srgbClr val="85BCE6">
                  <a:alpha val="30000"/>
                </a:srgb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42" name="Picture 41"/>
              <p:cNvPicPr>
                <a:picLocks noChangeAspect="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171834" y="3794243"/>
                <a:ext cx="526347" cy="526347"/>
              </a:xfrm>
              <a:prstGeom prst="rect">
                <a:avLst/>
              </a:prstGeom>
            </p:spPr>
          </p:pic>
        </p:grpSp>
      </p:grpSp>
      <p:grpSp>
        <p:nvGrpSpPr>
          <p:cNvPr id="6" name="Group 5"/>
          <p:cNvGrpSpPr/>
          <p:nvPr/>
        </p:nvGrpSpPr>
        <p:grpSpPr>
          <a:xfrm>
            <a:off x="3327585" y="4483288"/>
            <a:ext cx="2484302" cy="521050"/>
            <a:chOff x="4408729" y="4834352"/>
            <a:chExt cx="3311540" cy="694552"/>
          </a:xfrm>
        </p:grpSpPr>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4834352"/>
              <a:ext cx="1607803" cy="694552"/>
            </a:xfrm>
            <a:prstGeom prst="roundRect">
              <a:avLst/>
            </a:prstGeom>
            <a:ln>
              <a:solidFill>
                <a:schemeClr val="bg2">
                  <a:lumMod val="75000"/>
                </a:schemeClr>
              </a:solidFill>
            </a:ln>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466" y="4834352"/>
              <a:ext cx="1607803" cy="694552"/>
            </a:xfrm>
            <a:prstGeom prst="roundRect">
              <a:avLst/>
            </a:prstGeom>
            <a:ln>
              <a:solidFill>
                <a:schemeClr val="bg2">
                  <a:lumMod val="75000"/>
                </a:schemeClr>
              </a:solidFill>
            </a:ln>
          </p:spPr>
        </p:pic>
      </p:grpSp>
      <p:sp>
        <p:nvSpPr>
          <p:cNvPr id="50" name="TextBox 49"/>
          <p:cNvSpPr txBox="1"/>
          <p:nvPr/>
        </p:nvSpPr>
        <p:spPr>
          <a:xfrm>
            <a:off x="254336" y="4170647"/>
            <a:ext cx="2727300" cy="166199"/>
          </a:xfrm>
          <a:prstGeom prst="rect">
            <a:avLst/>
          </a:prstGeom>
          <a:noFill/>
        </p:spPr>
        <p:txBody>
          <a:bodyPr wrap="square" lIns="0" tIns="0" rIns="0" bIns="0" rtlCol="0">
            <a:spAutoFit/>
          </a:bodyPr>
          <a:lstStyle>
            <a:defPPr>
              <a:defRPr lang="en-US"/>
            </a:defPPr>
            <a:lvl1pPr defTabSz="1218987">
              <a:lnSpc>
                <a:spcPct val="80000"/>
              </a:lnSpc>
              <a:buSzPct val="80000"/>
              <a:defRPr>
                <a:solidFill>
                  <a:schemeClr val="tx1">
                    <a:alpha val="99000"/>
                  </a:schemeClr>
                </a:solidFill>
              </a:defRPr>
            </a:lvl1pPr>
          </a:lstStyle>
          <a:p>
            <a:r>
              <a:rPr lang="en-US" sz="1350" dirty="0"/>
              <a:t>Windows Azure Datacenter</a:t>
            </a:r>
          </a:p>
        </p:txBody>
      </p:sp>
      <p:grpSp>
        <p:nvGrpSpPr>
          <p:cNvPr id="75" name="Group 74"/>
          <p:cNvGrpSpPr/>
          <p:nvPr/>
        </p:nvGrpSpPr>
        <p:grpSpPr>
          <a:xfrm>
            <a:off x="3978677" y="1679755"/>
            <a:ext cx="1175963" cy="734978"/>
            <a:chOff x="2075433" y="3557736"/>
            <a:chExt cx="1567543" cy="979715"/>
          </a:xfrm>
        </p:grpSpPr>
        <p:sp>
          <p:nvSpPr>
            <p:cNvPr id="76" name="Rounded Rectangle 75"/>
            <p:cNvSpPr/>
            <p:nvPr/>
          </p:nvSpPr>
          <p:spPr bwMode="auto">
            <a:xfrm>
              <a:off x="2075433" y="3557736"/>
              <a:ext cx="1567543" cy="979715"/>
            </a:xfrm>
            <a:prstGeom prst="roundRect">
              <a:avLst>
                <a:gd name="adj" fmla="val 2011"/>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88" name="Picture 87"/>
            <p:cNvPicPr>
              <a:picLocks noChangeAspect="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180502" y="3787445"/>
              <a:ext cx="526347" cy="526347"/>
            </a:xfrm>
            <a:prstGeom prst="rect">
              <a:avLst/>
            </a:prstGeom>
          </p:spPr>
        </p:pic>
        <p:sp>
          <p:nvSpPr>
            <p:cNvPr id="89" name="TextBox 88"/>
            <p:cNvSpPr txBox="1"/>
            <p:nvPr/>
          </p:nvSpPr>
          <p:spPr>
            <a:xfrm>
              <a:off x="2762201" y="3846371"/>
              <a:ext cx="674113" cy="393852"/>
            </a:xfrm>
            <a:prstGeom prst="rect">
              <a:avLst/>
            </a:prstGeom>
            <a:noFill/>
          </p:spPr>
          <p:txBody>
            <a:bodyPr wrap="none" lIns="0" tIns="0" rIns="0" bIns="0" rtlCol="0">
              <a:spAutoFit/>
            </a:bodyPr>
            <a:lstStyle/>
            <a:p>
              <a:pPr defTabSz="914484">
                <a:lnSpc>
                  <a:spcPct val="80000"/>
                </a:lnSpc>
                <a:buSzPct val="80000"/>
              </a:pPr>
              <a:r>
                <a:rPr lang="en-US" sz="1200" dirty="0">
                  <a:solidFill>
                    <a:srgbClr val="FFFFFF">
                      <a:alpha val="99000"/>
                    </a:srgbClr>
                  </a:solidFill>
                </a:rPr>
                <a:t>Service</a:t>
              </a:r>
              <a:br>
                <a:rPr lang="en-US" sz="1200" dirty="0">
                  <a:solidFill>
                    <a:srgbClr val="FFFFFF">
                      <a:alpha val="99000"/>
                    </a:srgbClr>
                  </a:solidFill>
                </a:rPr>
              </a:br>
              <a:r>
                <a:rPr lang="en-US" sz="1200" dirty="0">
                  <a:solidFill>
                    <a:srgbClr val="FFFFFF">
                      <a:alpha val="99000"/>
                    </a:srgbClr>
                  </a:solidFill>
                </a:rPr>
                <a:t>Package</a:t>
              </a:r>
            </a:p>
          </p:txBody>
        </p:sp>
      </p:gr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7583" y="5085982"/>
            <a:ext cx="1206166" cy="521049"/>
          </a:xfrm>
          <a:prstGeom prst="roundRect">
            <a:avLst/>
          </a:prstGeom>
          <a:ln>
            <a:solidFill>
              <a:schemeClr val="bg2">
                <a:lumMod val="75000"/>
              </a:schemeClr>
            </a:solidFill>
          </a:ln>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013" y="5085982"/>
            <a:ext cx="1206166" cy="521049"/>
          </a:xfrm>
          <a:prstGeom prst="roundRect">
            <a:avLst/>
          </a:prstGeom>
          <a:ln>
            <a:solidFill>
              <a:schemeClr val="bg2">
                <a:lumMod val="75000"/>
              </a:schemeClr>
            </a:solidFill>
          </a:ln>
        </p:spPr>
      </p:pic>
      <p:grpSp>
        <p:nvGrpSpPr>
          <p:cNvPr id="60" name="Group 59"/>
          <p:cNvGrpSpPr/>
          <p:nvPr/>
        </p:nvGrpSpPr>
        <p:grpSpPr>
          <a:xfrm>
            <a:off x="3327585" y="5086782"/>
            <a:ext cx="2484302" cy="521050"/>
            <a:chOff x="4408729" y="4834352"/>
            <a:chExt cx="3311540" cy="694552"/>
          </a:xfrm>
        </p:grpSpPr>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9" y="4834352"/>
              <a:ext cx="1607803" cy="694552"/>
            </a:xfrm>
            <a:prstGeom prst="roundRect">
              <a:avLst/>
            </a:prstGeom>
            <a:ln>
              <a:solidFill>
                <a:schemeClr val="bg2">
                  <a:lumMod val="75000"/>
                </a:schemeClr>
              </a:solidFill>
            </a:ln>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466" y="4834352"/>
              <a:ext cx="1607803" cy="694552"/>
            </a:xfrm>
            <a:prstGeom prst="roundRect">
              <a:avLst/>
            </a:prstGeom>
            <a:ln>
              <a:solidFill>
                <a:schemeClr val="bg2">
                  <a:lumMod val="75000"/>
                </a:schemeClr>
              </a:solidFill>
            </a:ln>
          </p:spPr>
        </p:pic>
      </p:grpSp>
      <p:sp>
        <p:nvSpPr>
          <p:cNvPr id="90" name="TextBox 89"/>
          <p:cNvSpPr txBox="1"/>
          <p:nvPr/>
        </p:nvSpPr>
        <p:spPr>
          <a:xfrm>
            <a:off x="389437" y="1138962"/>
            <a:ext cx="2674395" cy="751488"/>
          </a:xfrm>
          <a:prstGeom prst="rect">
            <a:avLst/>
          </a:prstGeom>
          <a:noFill/>
        </p:spPr>
        <p:txBody>
          <a:bodyPr wrap="square" lIns="0" tIns="0" rIns="0" bIns="0" rtlCol="0">
            <a:spAutoFit/>
          </a:bodyPr>
          <a:lstStyle/>
          <a:p>
            <a:pPr defTabSz="914484">
              <a:lnSpc>
                <a:spcPct val="90000"/>
              </a:lnSpc>
              <a:spcAft>
                <a:spcPts val="450"/>
              </a:spcAft>
              <a:buSzPct val="80000"/>
            </a:pPr>
            <a:r>
              <a:rPr lang="en-US" sz="1500" dirty="0">
                <a:solidFill>
                  <a:schemeClr val="tx1">
                    <a:lumMod val="60000"/>
                    <a:lumOff val="40000"/>
                    <a:alpha val="99000"/>
                  </a:schemeClr>
                </a:solidFill>
              </a:rPr>
              <a:t>Provision Role Instances</a:t>
            </a:r>
          </a:p>
          <a:p>
            <a:pPr defTabSz="914484">
              <a:lnSpc>
                <a:spcPct val="90000"/>
              </a:lnSpc>
              <a:spcAft>
                <a:spcPts val="450"/>
              </a:spcAft>
              <a:buSzPct val="80000"/>
            </a:pPr>
            <a:r>
              <a:rPr lang="en-US" sz="1500" dirty="0">
                <a:solidFill>
                  <a:schemeClr val="accent4">
                    <a:alpha val="99000"/>
                  </a:schemeClr>
                </a:solidFill>
              </a:rPr>
              <a:t>Deploy App Code</a:t>
            </a:r>
          </a:p>
          <a:p>
            <a:pPr defTabSz="914484">
              <a:lnSpc>
                <a:spcPct val="90000"/>
              </a:lnSpc>
              <a:spcAft>
                <a:spcPts val="450"/>
              </a:spcAft>
              <a:buSzPct val="80000"/>
            </a:pPr>
            <a:r>
              <a:rPr lang="en-US" sz="1500" dirty="0">
                <a:solidFill>
                  <a:schemeClr val="tx1">
                    <a:lumMod val="60000"/>
                    <a:lumOff val="40000"/>
                    <a:alpha val="99000"/>
                  </a:schemeClr>
                </a:solidFill>
              </a:rPr>
              <a:t>Configure Network</a:t>
            </a:r>
          </a:p>
        </p:txBody>
      </p:sp>
    </p:spTree>
    <p:extLst>
      <p:ext uri="{BB962C8B-B14F-4D97-AF65-F5344CB8AC3E}">
        <p14:creationId xmlns:p14="http://schemas.microsoft.com/office/powerpoint/2010/main" val="155841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250"/>
                                        <p:tgtEl>
                                          <p:spTgt spid="75"/>
                                        </p:tgtEl>
                                      </p:cBhvr>
                                    </p:animEffect>
                                    <p:set>
                                      <p:cBhvr>
                                        <p:cTn id="13" dur="1" fill="hold">
                                          <p:stCondLst>
                                            <p:cond delay="249"/>
                                          </p:stCondLst>
                                        </p:cTn>
                                        <p:tgtEl>
                                          <p:spTgt spid="75"/>
                                        </p:tgtEl>
                                        <p:attrNameLst>
                                          <p:attrName>style.visibility</p:attrName>
                                        </p:attrNameLst>
                                      </p:cBhvr>
                                      <p:to>
                                        <p:strVal val="hidden"/>
                                      </p:to>
                                    </p:set>
                                  </p:childTnLst>
                                </p:cTn>
                              </p:par>
                            </p:childTnLst>
                          </p:cTn>
                        </p:par>
                        <p:par>
                          <p:cTn id="14" fill="hold">
                            <p:stCondLst>
                              <p:cond delay="750"/>
                            </p:stCondLst>
                            <p:childTnLst>
                              <p:par>
                                <p:cTn id="15" presetID="42" presetClass="path" presetSubtype="0" accel="50000" decel="50000" fill="hold" nodeType="afterEffect">
                                  <p:stCondLst>
                                    <p:cond delay="750"/>
                                  </p:stCondLst>
                                  <p:childTnLst>
                                    <p:animMotion origin="layout" path="M 1.21125E-6 -2.75272E-7 L 1.21125E-6 0.53319 " pathEditMode="relative" rAng="0" ptsTypes="AA">
                                      <p:cBhvr>
                                        <p:cTn id="16" dur="1500" fill="hold"/>
                                        <p:tgtEl>
                                          <p:spTgt spid="4"/>
                                        </p:tgtEl>
                                        <p:attrNameLst>
                                          <p:attrName>ppt_x</p:attrName>
                                          <p:attrName>ppt_y</p:attrName>
                                        </p:attrNameLst>
                                      </p:cBhvr>
                                      <p:rCtr x="0" y="26648"/>
                                    </p:animMotion>
                                  </p:childTnLst>
                                </p:cTn>
                              </p:par>
                              <p:par>
                                <p:cTn id="17" presetID="10" presetClass="exit" presetSubtype="0" fill="hold" nodeType="withEffect">
                                  <p:stCondLst>
                                    <p:cond delay="0"/>
                                  </p:stCondLst>
                                  <p:childTnLst>
                                    <p:animEffect transition="out" filter="fad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par>
                                <p:cTn id="20" presetID="10" presetClass="exit" presetSubtype="0" fill="hold" nodeType="withEffect">
                                  <p:stCondLst>
                                    <p:cond delay="250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ntr" presetSubtype="0" fill="hold" nodeType="withEffect">
                                  <p:stCondLst>
                                    <p:cond delay="3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300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Elbow Connector 11"/>
          <p:cNvCxnSpPr>
            <a:stCxn id="65" idx="4"/>
            <a:endCxn id="14348" idx="0"/>
          </p:cNvCxnSpPr>
          <p:nvPr/>
        </p:nvCxnSpPr>
        <p:spPr>
          <a:xfrm rot="5400000">
            <a:off x="4990265" y="2207117"/>
            <a:ext cx="903222" cy="958764"/>
          </a:xfrm>
          <a:prstGeom prst="bentConnector3">
            <a:avLst>
              <a:gd name="adj1" fmla="val 50000"/>
            </a:avLst>
          </a:prstGeom>
          <a:ln w="114300" cap="flat">
            <a:solidFill>
              <a:schemeClr val="tx2">
                <a:lumMod val="40000"/>
                <a:lumOff val="60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4344" name="Group 14343"/>
          <p:cNvGrpSpPr/>
          <p:nvPr/>
        </p:nvGrpSpPr>
        <p:grpSpPr>
          <a:xfrm>
            <a:off x="2733825" y="3207708"/>
            <a:ext cx="3690311" cy="468168"/>
            <a:chOff x="3733800" y="2866656"/>
            <a:chExt cx="4919133" cy="624062"/>
          </a:xfrm>
        </p:grpSpPr>
        <p:sp>
          <p:nvSpPr>
            <p:cNvPr id="4" name="Trapezoid 3"/>
            <p:cNvSpPr/>
            <p:nvPr/>
          </p:nvSpPr>
          <p:spPr bwMode="auto">
            <a:xfrm>
              <a:off x="3733800" y="2866656"/>
              <a:ext cx="4919133" cy="624062"/>
            </a:xfrm>
            <a:prstGeom prst="trapezoid">
              <a:avLst/>
            </a:prstGeom>
            <a:solidFill>
              <a:srgbClr val="92D050"/>
            </a:solidFill>
            <a:ln w="762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defTabSz="685757" fontAlgn="base">
                <a:spcBef>
                  <a:spcPct val="0"/>
                </a:spcBef>
                <a:spcAft>
                  <a:spcPct val="0"/>
                </a:spcAft>
              </a:pPr>
              <a:r>
                <a:rPr lang="en-US" sz="1650" dirty="0">
                  <a:gradFill>
                    <a:gsLst>
                      <a:gs pos="0">
                        <a:srgbClr val="FFFFFF"/>
                      </a:gs>
                      <a:gs pos="100000">
                        <a:srgbClr val="FFFFFF"/>
                      </a:gs>
                    </a:gsLst>
                    <a:lin ang="5400000" scaled="0"/>
                  </a:gradFill>
                </a:rPr>
                <a:t> Network Load Balancer</a:t>
              </a:r>
            </a:p>
          </p:txBody>
        </p:sp>
        <p:pic>
          <p:nvPicPr>
            <p:cNvPr id="14343" name="Picture 143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308" y="3005882"/>
              <a:ext cx="1244606" cy="351486"/>
            </a:xfrm>
            <a:prstGeom prst="rect">
              <a:avLst/>
            </a:prstGeom>
          </p:spPr>
        </p:pic>
      </p:grpSp>
      <p:pic>
        <p:nvPicPr>
          <p:cNvPr id="14345" name="Picture 143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552" y="1071111"/>
            <a:ext cx="1266360" cy="1115327"/>
          </a:xfrm>
          <a:prstGeom prst="rect">
            <a:avLst/>
          </a:prstGeom>
        </p:spPr>
      </p:pic>
      <p:pic>
        <p:nvPicPr>
          <p:cNvPr id="14346" name="Picture 143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3753" y="1469650"/>
            <a:ext cx="1191229" cy="732479"/>
          </a:xfrm>
          <a:prstGeom prst="rect">
            <a:avLst/>
          </a:prstGeom>
        </p:spPr>
      </p:pic>
      <p:pic>
        <p:nvPicPr>
          <p:cNvPr id="14347" name="Picture 143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166" y="1381256"/>
            <a:ext cx="425289" cy="802251"/>
          </a:xfrm>
          <a:prstGeom prst="rect">
            <a:avLst/>
          </a:prstGeom>
        </p:spPr>
      </p:pic>
      <p:sp>
        <p:nvSpPr>
          <p:cNvPr id="14348" name="Oval 14347"/>
          <p:cNvSpPr/>
          <p:nvPr/>
        </p:nvSpPr>
        <p:spPr bwMode="auto">
          <a:xfrm>
            <a:off x="4832365" y="3138110"/>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cxnSp>
        <p:nvCxnSpPr>
          <p:cNvPr id="48" name="Elbow Connector 47"/>
          <p:cNvCxnSpPr>
            <a:stCxn id="66" idx="4"/>
            <a:endCxn id="50" idx="0"/>
          </p:cNvCxnSpPr>
          <p:nvPr/>
        </p:nvCxnSpPr>
        <p:spPr>
          <a:xfrm rot="16200000" flipH="1">
            <a:off x="3245706" y="2076750"/>
            <a:ext cx="903222" cy="1219497"/>
          </a:xfrm>
          <a:prstGeom prst="bentConnector3">
            <a:avLst>
              <a:gd name="adj1" fmla="val 50000"/>
            </a:avLst>
          </a:prstGeom>
          <a:ln w="114300" cap="flat">
            <a:solidFill>
              <a:schemeClr val="tx2">
                <a:lumMod val="40000"/>
                <a:lumOff val="60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auto">
          <a:xfrm>
            <a:off x="4176938" y="3138110"/>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54" name="Oval 53"/>
          <p:cNvSpPr/>
          <p:nvPr/>
        </p:nvSpPr>
        <p:spPr bwMode="auto">
          <a:xfrm>
            <a:off x="4507615" y="3138110"/>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cxnSp>
        <p:nvCxnSpPr>
          <p:cNvPr id="14359" name="Straight Arrow Connector 14358"/>
          <p:cNvCxnSpPr>
            <a:stCxn id="73" idx="4"/>
            <a:endCxn id="54" idx="0"/>
          </p:cNvCxnSpPr>
          <p:nvPr/>
        </p:nvCxnSpPr>
        <p:spPr>
          <a:xfrm flipH="1">
            <a:off x="4637743" y="2234888"/>
            <a:ext cx="245" cy="903222"/>
          </a:xfrm>
          <a:prstGeom prst="straightConnector1">
            <a:avLst/>
          </a:prstGeom>
          <a:ln w="114300" cap="flat">
            <a:solidFill>
              <a:schemeClr val="tx2">
                <a:lumMod val="40000"/>
                <a:lumOff val="60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5" name="Oval 64"/>
          <p:cNvSpPr/>
          <p:nvPr/>
        </p:nvSpPr>
        <p:spPr bwMode="auto">
          <a:xfrm>
            <a:off x="5791129" y="1974632"/>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66" name="Oval 65"/>
          <p:cNvSpPr/>
          <p:nvPr/>
        </p:nvSpPr>
        <p:spPr bwMode="auto">
          <a:xfrm>
            <a:off x="2957441" y="1974632"/>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3" name="Oval 72"/>
          <p:cNvSpPr/>
          <p:nvPr/>
        </p:nvSpPr>
        <p:spPr bwMode="auto">
          <a:xfrm>
            <a:off x="4507860" y="1974632"/>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44" name="Group 43"/>
          <p:cNvGrpSpPr/>
          <p:nvPr/>
        </p:nvGrpSpPr>
        <p:grpSpPr>
          <a:xfrm>
            <a:off x="3823063" y="3753127"/>
            <a:ext cx="1493637" cy="692331"/>
            <a:chOff x="5096089" y="3861057"/>
            <a:chExt cx="1990997" cy="922867"/>
          </a:xfrm>
          <a:solidFill>
            <a:schemeClr val="tx2">
              <a:lumMod val="40000"/>
              <a:lumOff val="60000"/>
            </a:schemeClr>
          </a:solidFill>
        </p:grpSpPr>
        <p:sp>
          <p:nvSpPr>
            <p:cNvPr id="11" name="Down Arrow 10"/>
            <p:cNvSpPr/>
            <p:nvPr/>
          </p:nvSpPr>
          <p:spPr bwMode="auto">
            <a:xfrm>
              <a:off x="5096089" y="3861057"/>
              <a:ext cx="286871" cy="922867"/>
            </a:xfrm>
            <a:prstGeom prst="downArrow">
              <a:avLst>
                <a:gd name="adj1" fmla="val 42122"/>
                <a:gd name="adj2" fmla="val 620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8" name="Down Arrow 77"/>
            <p:cNvSpPr/>
            <p:nvPr/>
          </p:nvSpPr>
          <p:spPr bwMode="auto">
            <a:xfrm>
              <a:off x="6800215" y="3861057"/>
              <a:ext cx="286871" cy="922867"/>
            </a:xfrm>
            <a:prstGeom prst="downArrow">
              <a:avLst>
                <a:gd name="adj1" fmla="val 42122"/>
                <a:gd name="adj2" fmla="val 620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79" name="Group 78"/>
          <p:cNvGrpSpPr/>
          <p:nvPr/>
        </p:nvGrpSpPr>
        <p:grpSpPr>
          <a:xfrm>
            <a:off x="-507706" y="4483268"/>
            <a:ext cx="10155176" cy="1726477"/>
            <a:chOff x="-703661" y="4378191"/>
            <a:chExt cx="13536709" cy="2301370"/>
          </a:xfrm>
        </p:grpSpPr>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1" y="4378191"/>
              <a:ext cx="1607803" cy="694552"/>
            </a:xfrm>
            <a:prstGeom prst="roundRect">
              <a:avLst/>
            </a:prstGeom>
            <a:ln>
              <a:solidFill>
                <a:schemeClr val="bg2">
                  <a:lumMod val="75000"/>
                </a:schemeClr>
              </a:solidFill>
            </a:ln>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8" y="4378191"/>
              <a:ext cx="1607803" cy="694552"/>
            </a:xfrm>
            <a:prstGeom prst="roundRect">
              <a:avLst/>
            </a:prstGeom>
            <a:ln>
              <a:solidFill>
                <a:schemeClr val="bg2">
                  <a:lumMod val="75000"/>
                </a:schemeClr>
              </a:solidFill>
            </a:ln>
          </p:spPr>
        </p:pic>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4597" y="4378191"/>
              <a:ext cx="1607803" cy="694552"/>
            </a:xfrm>
            <a:prstGeom prst="roundRect">
              <a:avLst/>
            </a:prstGeom>
            <a:ln>
              <a:solidFill>
                <a:schemeClr val="bg2">
                  <a:lumMod val="75000"/>
                </a:schemeClr>
              </a:solidFill>
            </a:ln>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984" y="4378191"/>
              <a:ext cx="1607803" cy="694552"/>
            </a:xfrm>
            <a:prstGeom prst="roundRect">
              <a:avLst/>
            </a:prstGeom>
            <a:ln>
              <a:solidFill>
                <a:schemeClr val="bg2">
                  <a:lumMod val="75000"/>
                </a:schemeClr>
              </a:solidFill>
            </a:ln>
          </p:spPr>
        </p:pic>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1113" y="4378191"/>
              <a:ext cx="1607803" cy="694552"/>
            </a:xfrm>
            <a:prstGeom prst="roundRect">
              <a:avLst/>
            </a:prstGeom>
            <a:ln>
              <a:solidFill>
                <a:schemeClr val="bg2">
                  <a:lumMod val="75000"/>
                </a:schemeClr>
              </a:solidFill>
            </a:ln>
          </p:spPr>
        </p:pic>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5245" y="4378191"/>
              <a:ext cx="1607803" cy="694552"/>
            </a:xfrm>
            <a:prstGeom prst="roundRect">
              <a:avLst/>
            </a:prstGeom>
            <a:ln>
              <a:solidFill>
                <a:schemeClr val="bg2">
                  <a:lumMod val="75000"/>
                </a:schemeClr>
              </a:solidFill>
            </a:ln>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1" y="5181600"/>
              <a:ext cx="1607803" cy="694552"/>
            </a:xfrm>
            <a:prstGeom prst="roundRect">
              <a:avLst/>
            </a:prstGeom>
            <a:ln>
              <a:solidFill>
                <a:schemeClr val="bg2">
                  <a:lumMod val="75000"/>
                </a:schemeClr>
              </a:solidFill>
            </a:ln>
          </p:spPr>
        </p:pic>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8" y="5181600"/>
              <a:ext cx="1607803" cy="694552"/>
            </a:xfrm>
            <a:prstGeom prst="roundRect">
              <a:avLst/>
            </a:prstGeom>
            <a:ln>
              <a:solidFill>
                <a:schemeClr val="bg2">
                  <a:lumMod val="75000"/>
                </a:schemeClr>
              </a:solidFill>
            </a:ln>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4597" y="5181600"/>
              <a:ext cx="1607803" cy="694552"/>
            </a:xfrm>
            <a:prstGeom prst="roundRect">
              <a:avLst/>
            </a:prstGeom>
            <a:ln>
              <a:solidFill>
                <a:schemeClr val="bg2">
                  <a:lumMod val="75000"/>
                </a:schemeClr>
              </a:solidFill>
            </a:ln>
          </p:spPr>
        </p:pic>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984" y="5181600"/>
              <a:ext cx="1607803" cy="694552"/>
            </a:xfrm>
            <a:prstGeom prst="roundRect">
              <a:avLst/>
            </a:prstGeom>
            <a:ln>
              <a:solidFill>
                <a:schemeClr val="bg2">
                  <a:lumMod val="75000"/>
                </a:schemeClr>
              </a:solidFill>
            </a:ln>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1113" y="5181600"/>
              <a:ext cx="1607803" cy="694552"/>
            </a:xfrm>
            <a:prstGeom prst="roundRect">
              <a:avLst/>
            </a:prstGeom>
            <a:ln>
              <a:solidFill>
                <a:schemeClr val="bg2">
                  <a:lumMod val="75000"/>
                </a:schemeClr>
              </a:solidFill>
            </a:ln>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5245" y="5181600"/>
              <a:ext cx="1607803" cy="694552"/>
            </a:xfrm>
            <a:prstGeom prst="roundRect">
              <a:avLst/>
            </a:prstGeom>
            <a:ln>
              <a:solidFill>
                <a:schemeClr val="bg2">
                  <a:lumMod val="75000"/>
                </a:schemeClr>
              </a:solidFill>
            </a:ln>
          </p:spPr>
        </p:pic>
        <p:pic>
          <p:nvPicPr>
            <p:cNvPr id="94" name="Pictur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61" y="5985009"/>
              <a:ext cx="1607803" cy="694552"/>
            </a:xfrm>
            <a:prstGeom prst="roundRect">
              <a:avLst/>
            </a:prstGeom>
            <a:ln>
              <a:solidFill>
                <a:schemeClr val="bg2">
                  <a:lumMod val="75000"/>
                </a:schemeClr>
              </a:solidFill>
            </a:ln>
          </p:spPr>
        </p:pic>
        <p:pic>
          <p:nvPicPr>
            <p:cNvPr id="95" name="Pictur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468" y="5985009"/>
              <a:ext cx="1607803" cy="694552"/>
            </a:xfrm>
            <a:prstGeom prst="roundRect">
              <a:avLst/>
            </a:prstGeom>
            <a:ln>
              <a:solidFill>
                <a:schemeClr val="bg2">
                  <a:lumMod val="75000"/>
                </a:schemeClr>
              </a:solidFill>
            </a:ln>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4597" y="5985009"/>
              <a:ext cx="1607803" cy="694552"/>
            </a:xfrm>
            <a:prstGeom prst="roundRect">
              <a:avLst/>
            </a:prstGeom>
            <a:ln>
              <a:solidFill>
                <a:schemeClr val="bg2">
                  <a:lumMod val="75000"/>
                </a:schemeClr>
              </a:solidFill>
            </a:ln>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726" y="5985009"/>
              <a:ext cx="1607803" cy="694552"/>
            </a:xfrm>
            <a:prstGeom prst="roundRect">
              <a:avLst/>
            </a:prstGeom>
            <a:ln>
              <a:solidFill>
                <a:schemeClr val="bg2">
                  <a:lumMod val="75000"/>
                </a:schemeClr>
              </a:solidFill>
            </a:ln>
          </p:spPr>
        </p:pic>
        <p:pic>
          <p:nvPicPr>
            <p:cNvPr id="98"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2855" y="5985009"/>
              <a:ext cx="1607803" cy="694552"/>
            </a:xfrm>
            <a:prstGeom prst="roundRect">
              <a:avLst/>
            </a:prstGeom>
            <a:ln>
              <a:solidFill>
                <a:schemeClr val="bg2">
                  <a:lumMod val="75000"/>
                </a:schemeClr>
              </a:solidFill>
            </a:ln>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984" y="5985009"/>
              <a:ext cx="1607803" cy="694552"/>
            </a:xfrm>
            <a:prstGeom prst="roundRect">
              <a:avLst/>
            </a:prstGeom>
            <a:ln>
              <a:solidFill>
                <a:schemeClr val="bg2">
                  <a:lumMod val="75000"/>
                </a:schemeClr>
              </a:solidFill>
            </a:ln>
          </p:spPr>
        </p:pic>
        <p:pic>
          <p:nvPicPr>
            <p:cNvPr id="100" name="Picture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1113" y="5985009"/>
              <a:ext cx="1607803" cy="694552"/>
            </a:xfrm>
            <a:prstGeom prst="roundRect">
              <a:avLst/>
            </a:prstGeom>
            <a:ln>
              <a:solidFill>
                <a:schemeClr val="bg2">
                  <a:lumMod val="75000"/>
                </a:schemeClr>
              </a:solidFill>
            </a:ln>
          </p:spPr>
        </p:pic>
        <p:pic>
          <p:nvPicPr>
            <p:cNvPr id="101" name="Picture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5245" y="5985009"/>
              <a:ext cx="1607803" cy="694552"/>
            </a:xfrm>
            <a:prstGeom prst="roundRect">
              <a:avLst/>
            </a:prstGeom>
            <a:ln>
              <a:solidFill>
                <a:schemeClr val="bg2">
                  <a:lumMod val="75000"/>
                </a:schemeClr>
              </a:solidFill>
            </a:ln>
          </p:spPr>
        </p:pic>
      </p:grpSp>
      <p:sp>
        <p:nvSpPr>
          <p:cNvPr id="113" name="TextBox 112"/>
          <p:cNvSpPr txBox="1"/>
          <p:nvPr/>
        </p:nvSpPr>
        <p:spPr>
          <a:xfrm>
            <a:off x="254336" y="4170647"/>
            <a:ext cx="2727300" cy="166199"/>
          </a:xfrm>
          <a:prstGeom prst="rect">
            <a:avLst/>
          </a:prstGeom>
          <a:noFill/>
        </p:spPr>
        <p:txBody>
          <a:bodyPr wrap="square" lIns="0" tIns="0" rIns="0" bIns="0" rtlCol="0">
            <a:spAutoFit/>
          </a:bodyPr>
          <a:lstStyle/>
          <a:p>
            <a:pPr defTabSz="914484">
              <a:lnSpc>
                <a:spcPct val="80000"/>
              </a:lnSpc>
              <a:buSzPct val="80000"/>
            </a:pPr>
            <a:r>
              <a:rPr lang="en-US" sz="1350" dirty="0">
                <a:solidFill>
                  <a:schemeClr val="tx1">
                    <a:alpha val="99000"/>
                  </a:schemeClr>
                </a:solidFill>
              </a:rPr>
              <a:t>Windows Azure Datacenter</a:t>
            </a:r>
          </a:p>
        </p:txBody>
      </p:sp>
      <p:sp>
        <p:nvSpPr>
          <p:cNvPr id="52" name="TextBox 51"/>
          <p:cNvSpPr txBox="1"/>
          <p:nvPr/>
        </p:nvSpPr>
        <p:spPr>
          <a:xfrm>
            <a:off x="6650351" y="3235272"/>
            <a:ext cx="2313329" cy="415498"/>
          </a:xfrm>
          <a:prstGeom prst="rect">
            <a:avLst/>
          </a:prstGeom>
          <a:noFill/>
        </p:spPr>
        <p:txBody>
          <a:bodyPr wrap="square" lIns="0" tIns="0" rIns="0" bIns="0" rtlCol="0">
            <a:spAutoFit/>
          </a:bodyPr>
          <a:lstStyle>
            <a:defPPr>
              <a:defRPr lang="en-US"/>
            </a:defPPr>
            <a:lvl1pPr marL="228600" indent="-228600">
              <a:lnSpc>
                <a:spcPct val="90000"/>
              </a:lnSpc>
              <a:spcAft>
                <a:spcPts val="600"/>
              </a:spcAft>
              <a:buSzPct val="80000"/>
              <a:buAutoNum type="arabicParenR"/>
              <a:defRPr sz="1400" b="1">
                <a:solidFill>
                  <a:schemeClr val="bg1"/>
                </a:solidFill>
              </a:defRPr>
            </a:lvl1pPr>
          </a:lstStyle>
          <a:p>
            <a:pPr marL="217943" indent="-217943" defTabSz="914484">
              <a:buNone/>
            </a:pPr>
            <a:r>
              <a:rPr lang="en-US" sz="1500" b="0" dirty="0">
                <a:solidFill>
                  <a:schemeClr val="accent4">
                    <a:alpha val="99000"/>
                  </a:schemeClr>
                </a:solidFill>
                <a:sym typeface="Wingdings" pitchFamily="2" charset="2"/>
              </a:rPr>
              <a:t> </a:t>
            </a:r>
            <a:r>
              <a:rPr lang="en-US" sz="1500" b="0" dirty="0">
                <a:solidFill>
                  <a:schemeClr val="accent4">
                    <a:alpha val="99000"/>
                  </a:schemeClr>
                </a:solidFill>
              </a:rPr>
              <a:t>Network load-balancer  configured for traffic</a:t>
            </a:r>
          </a:p>
        </p:txBody>
      </p:sp>
      <p:sp>
        <p:nvSpPr>
          <p:cNvPr id="58" name="TextBox 57"/>
          <p:cNvSpPr txBox="1"/>
          <p:nvPr/>
        </p:nvSpPr>
        <p:spPr>
          <a:xfrm>
            <a:off x="389437" y="1138962"/>
            <a:ext cx="2674395" cy="751488"/>
          </a:xfrm>
          <a:prstGeom prst="rect">
            <a:avLst/>
          </a:prstGeom>
          <a:noFill/>
        </p:spPr>
        <p:txBody>
          <a:bodyPr wrap="square" lIns="0" tIns="0" rIns="0" bIns="0" rtlCol="0">
            <a:spAutoFit/>
          </a:bodyPr>
          <a:lstStyle/>
          <a:p>
            <a:pPr defTabSz="914484">
              <a:lnSpc>
                <a:spcPct val="90000"/>
              </a:lnSpc>
              <a:spcAft>
                <a:spcPts val="450"/>
              </a:spcAft>
              <a:buSzPct val="80000"/>
            </a:pPr>
            <a:r>
              <a:rPr lang="en-US" sz="1500" dirty="0">
                <a:solidFill>
                  <a:schemeClr val="tx1">
                    <a:lumMod val="60000"/>
                    <a:lumOff val="40000"/>
                    <a:alpha val="99000"/>
                  </a:schemeClr>
                </a:solidFill>
              </a:rPr>
              <a:t>Provision Role Instances</a:t>
            </a:r>
          </a:p>
          <a:p>
            <a:pPr defTabSz="914484">
              <a:lnSpc>
                <a:spcPct val="90000"/>
              </a:lnSpc>
              <a:spcAft>
                <a:spcPts val="450"/>
              </a:spcAft>
              <a:buSzPct val="80000"/>
            </a:pPr>
            <a:r>
              <a:rPr lang="en-US" sz="1500" dirty="0">
                <a:solidFill>
                  <a:schemeClr val="tx1">
                    <a:lumMod val="60000"/>
                    <a:lumOff val="40000"/>
                    <a:alpha val="99000"/>
                  </a:schemeClr>
                </a:solidFill>
              </a:rPr>
              <a:t>Deploy App Code</a:t>
            </a:r>
          </a:p>
          <a:p>
            <a:pPr defTabSz="914484">
              <a:lnSpc>
                <a:spcPct val="90000"/>
              </a:lnSpc>
              <a:spcAft>
                <a:spcPts val="450"/>
              </a:spcAft>
              <a:buSzPct val="80000"/>
            </a:pPr>
            <a:r>
              <a:rPr lang="en-US" sz="1500" dirty="0">
                <a:solidFill>
                  <a:schemeClr val="accent4">
                    <a:alpha val="99000"/>
                  </a:schemeClr>
                </a:solidFill>
              </a:rPr>
              <a:t>Configure Network</a:t>
            </a:r>
          </a:p>
        </p:txBody>
      </p:sp>
      <p:grpSp>
        <p:nvGrpSpPr>
          <p:cNvPr id="59" name="Group 58"/>
          <p:cNvGrpSpPr/>
          <p:nvPr/>
        </p:nvGrpSpPr>
        <p:grpSpPr>
          <a:xfrm>
            <a:off x="3327585" y="4483288"/>
            <a:ext cx="2484302" cy="521050"/>
            <a:chOff x="4408729" y="4834352"/>
            <a:chExt cx="3311540" cy="694552"/>
          </a:xfrm>
        </p:grpSpPr>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oundRect">
              <a:avLst/>
            </a:prstGeom>
            <a:ln>
              <a:solidFill>
                <a:schemeClr val="bg2">
                  <a:lumMod val="75000"/>
                </a:schemeClr>
              </a:solidFill>
            </a:ln>
          </p:spPr>
        </p:pic>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oundRect">
              <a:avLst/>
            </a:prstGeom>
            <a:ln>
              <a:solidFill>
                <a:schemeClr val="bg2">
                  <a:lumMod val="75000"/>
                </a:schemeClr>
              </a:solidFill>
            </a:ln>
          </p:spPr>
        </p:pic>
      </p:grpSp>
      <p:grpSp>
        <p:nvGrpSpPr>
          <p:cNvPr id="62" name="Group 61"/>
          <p:cNvGrpSpPr/>
          <p:nvPr/>
        </p:nvGrpSpPr>
        <p:grpSpPr>
          <a:xfrm>
            <a:off x="3327585" y="5086782"/>
            <a:ext cx="2484302" cy="521050"/>
            <a:chOff x="4408729" y="4834352"/>
            <a:chExt cx="3311540" cy="694552"/>
          </a:xfrm>
        </p:grpSpPr>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8729" y="4834352"/>
              <a:ext cx="1607803" cy="694552"/>
            </a:xfrm>
            <a:prstGeom prst="roundRect">
              <a:avLst/>
            </a:prstGeom>
            <a:ln>
              <a:solidFill>
                <a:schemeClr val="bg2">
                  <a:lumMod val="75000"/>
                </a:schemeClr>
              </a:solidFill>
            </a:ln>
          </p:spPr>
        </p:pic>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66" y="4834352"/>
              <a:ext cx="1607803" cy="694552"/>
            </a:xfrm>
            <a:prstGeom prst="roundRect">
              <a:avLst/>
            </a:prstGeom>
            <a:ln>
              <a:solidFill>
                <a:schemeClr val="bg2">
                  <a:lumMod val="75000"/>
                </a:schemeClr>
              </a:solidFill>
            </a:ln>
          </p:spPr>
        </p:pic>
      </p:grpSp>
    </p:spTree>
    <p:extLst>
      <p:ext uri="{BB962C8B-B14F-4D97-AF65-F5344CB8AC3E}">
        <p14:creationId xmlns:p14="http://schemas.microsoft.com/office/powerpoint/2010/main" val="370314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500"/>
                                        <p:tgtEl>
                                          <p:spTgt spid="1434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50"/>
                                        <p:tgtEl>
                                          <p:spTgt spid="52"/>
                                        </p:tgtEl>
                                      </p:cBhvr>
                                    </p:animEffect>
                                  </p:childTnLst>
                                </p:cTn>
                              </p:par>
                            </p:childTnLst>
                          </p:cTn>
                        </p:par>
                        <p:par>
                          <p:cTn id="12" fill="hold">
                            <p:stCondLst>
                              <p:cond delay="750"/>
                            </p:stCondLst>
                            <p:childTnLst>
                              <p:par>
                                <p:cTn id="13" presetID="10" presetClass="entr" presetSubtype="0" fill="hold" nodeType="afterEffect">
                                  <p:stCondLst>
                                    <p:cond delay="250"/>
                                  </p:stCondLst>
                                  <p:childTnLst>
                                    <p:set>
                                      <p:cBhvr>
                                        <p:cTn id="14" dur="1" fill="hold">
                                          <p:stCondLst>
                                            <p:cond delay="0"/>
                                          </p:stCondLst>
                                        </p:cTn>
                                        <p:tgtEl>
                                          <p:spTgt spid="14346"/>
                                        </p:tgtEl>
                                        <p:attrNameLst>
                                          <p:attrName>style.visibility</p:attrName>
                                        </p:attrNameLst>
                                      </p:cBhvr>
                                      <p:to>
                                        <p:strVal val="visible"/>
                                      </p:to>
                                    </p:set>
                                    <p:animEffect transition="in" filter="fade">
                                      <p:cBhvr>
                                        <p:cTn id="15" dur="250"/>
                                        <p:tgtEl>
                                          <p:spTgt spid="14346"/>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4345"/>
                                        </p:tgtEl>
                                        <p:attrNameLst>
                                          <p:attrName>style.visibility</p:attrName>
                                        </p:attrNameLst>
                                      </p:cBhvr>
                                      <p:to>
                                        <p:strVal val="visible"/>
                                      </p:to>
                                    </p:set>
                                    <p:animEffect transition="in" filter="fade">
                                      <p:cBhvr>
                                        <p:cTn id="19" dur="250"/>
                                        <p:tgtEl>
                                          <p:spTgt spid="1434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347"/>
                                        </p:tgtEl>
                                        <p:attrNameLst>
                                          <p:attrName>style.visibility</p:attrName>
                                        </p:attrNameLst>
                                      </p:cBhvr>
                                      <p:to>
                                        <p:strVal val="visible"/>
                                      </p:to>
                                    </p:set>
                                    <p:animEffect transition="in" filter="fade">
                                      <p:cBhvr>
                                        <p:cTn id="23" dur="250"/>
                                        <p:tgtEl>
                                          <p:spTgt spid="14347"/>
                                        </p:tgtEl>
                                      </p:cBhvr>
                                    </p:animEffect>
                                  </p:childTnLst>
                                </p:cTn>
                              </p:par>
                            </p:childTnLst>
                          </p:cTn>
                        </p:par>
                        <p:par>
                          <p:cTn id="24" fill="hold">
                            <p:stCondLst>
                              <p:cond delay="1750"/>
                            </p:stCondLst>
                            <p:childTnLst>
                              <p:par>
                                <p:cTn id="25" presetID="1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p:tgtEl>
                                          <p:spTgt spid="44"/>
                                        </p:tgtEl>
                                        <p:attrNameLst>
                                          <p:attrName>ppt_y</p:attrName>
                                        </p:attrNameLst>
                                      </p:cBhvr>
                                      <p:tavLst>
                                        <p:tav tm="0">
                                          <p:val>
                                            <p:strVal val="#ppt_y-#ppt_h*1.125000"/>
                                          </p:val>
                                        </p:tav>
                                        <p:tav tm="100000">
                                          <p:val>
                                            <p:strVal val="#ppt_y"/>
                                          </p:val>
                                        </p:tav>
                                      </p:tavLst>
                                    </p:anim>
                                    <p:animEffect transition="in" filter="wipe(down)">
                                      <p:cBhvr>
                                        <p:cTn id="28" dur="500"/>
                                        <p:tgtEl>
                                          <p:spTgt spid="44"/>
                                        </p:tgtEl>
                                      </p:cBhvr>
                                    </p:animEffect>
                                  </p:childTnLst>
                                </p:cTn>
                              </p:par>
                            </p:childTnLst>
                          </p:cTn>
                        </p:par>
                        <p:par>
                          <p:cTn id="29" fill="hold">
                            <p:stCondLst>
                              <p:cond delay="2250"/>
                            </p:stCondLst>
                            <p:childTnLst>
                              <p:par>
                                <p:cTn id="30" presetID="22" presetClass="entr" presetSubtype="1"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2750"/>
                            </p:stCondLst>
                            <p:childTnLst>
                              <p:par>
                                <p:cTn id="34" presetID="22" presetClass="entr" presetSubtype="1" fill="hold" nodeType="afterEffect">
                                  <p:stCondLst>
                                    <p:cond delay="0"/>
                                  </p:stCondLst>
                                  <p:childTnLst>
                                    <p:set>
                                      <p:cBhvr>
                                        <p:cTn id="35" dur="1" fill="hold">
                                          <p:stCondLst>
                                            <p:cond delay="0"/>
                                          </p:stCondLst>
                                        </p:cTn>
                                        <p:tgtEl>
                                          <p:spTgt spid="14359"/>
                                        </p:tgtEl>
                                        <p:attrNameLst>
                                          <p:attrName>style.visibility</p:attrName>
                                        </p:attrNameLst>
                                      </p:cBhvr>
                                      <p:to>
                                        <p:strVal val="visible"/>
                                      </p:to>
                                    </p:set>
                                    <p:animEffect transition="in" filter="wipe(up)">
                                      <p:cBhvr>
                                        <p:cTn id="36" dur="250"/>
                                        <p:tgtEl>
                                          <p:spTgt spid="14359"/>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250"/>
                                        <p:tgtEl>
                                          <p:spTgt spid="12"/>
                                        </p:tgtEl>
                                      </p:cBhvr>
                                    </p:animEffect>
                                  </p:childTnLst>
                                </p:cTn>
                              </p:par>
                              <p:par>
                                <p:cTn id="41" presetID="10" presetClass="exit" presetSubtype="0" fill="hold" grpId="0" nodeType="withEffect">
                                  <p:stCondLst>
                                    <p:cond delay="0"/>
                                  </p:stCondLst>
                                  <p:childTnLst>
                                    <p:animEffect transition="out" filter="fade">
                                      <p:cBhvr>
                                        <p:cTn id="42" dur="250"/>
                                        <p:tgtEl>
                                          <p:spTgt spid="52"/>
                                        </p:tgtEl>
                                      </p:cBhvr>
                                    </p:animEffect>
                                    <p:set>
                                      <p:cBhvr>
                                        <p:cTn id="43" dur="1" fill="hold">
                                          <p:stCondLst>
                                            <p:cond delay="24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6018" y="4485319"/>
            <a:ext cx="1206166" cy="521050"/>
          </a:xfrm>
          <a:prstGeom prst="roundRect">
            <a:avLst/>
          </a:prstGeom>
          <a:ln>
            <a:solidFill>
              <a:schemeClr val="bg2">
                <a:lumMod val="75000"/>
              </a:schemeClr>
            </a:solidFill>
          </a:ln>
        </p:spPr>
      </p:pic>
      <p:cxnSp>
        <p:nvCxnSpPr>
          <p:cNvPr id="12" name="Elbow Connector 11"/>
          <p:cNvCxnSpPr>
            <a:stCxn id="65" idx="4"/>
            <a:endCxn id="14348" idx="0"/>
          </p:cNvCxnSpPr>
          <p:nvPr/>
        </p:nvCxnSpPr>
        <p:spPr>
          <a:xfrm rot="5400000">
            <a:off x="4990265" y="2207117"/>
            <a:ext cx="903222" cy="958764"/>
          </a:xfrm>
          <a:prstGeom prst="bentConnector3">
            <a:avLst>
              <a:gd name="adj1" fmla="val 50000"/>
            </a:avLst>
          </a:prstGeom>
          <a:ln w="114300" cap="flat">
            <a:solidFill>
              <a:schemeClr val="tx2">
                <a:lumMod val="40000"/>
                <a:lumOff val="60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4344" name="Group 14343"/>
          <p:cNvGrpSpPr/>
          <p:nvPr/>
        </p:nvGrpSpPr>
        <p:grpSpPr>
          <a:xfrm>
            <a:off x="2733825" y="3207708"/>
            <a:ext cx="3690311" cy="468168"/>
            <a:chOff x="3733800" y="2866656"/>
            <a:chExt cx="4919133" cy="624062"/>
          </a:xfrm>
        </p:grpSpPr>
        <p:sp>
          <p:nvSpPr>
            <p:cNvPr id="4" name="Trapezoid 3"/>
            <p:cNvSpPr/>
            <p:nvPr/>
          </p:nvSpPr>
          <p:spPr bwMode="auto">
            <a:xfrm>
              <a:off x="3733800" y="2866656"/>
              <a:ext cx="4919133" cy="624062"/>
            </a:xfrm>
            <a:prstGeom prst="trapezoid">
              <a:avLst/>
            </a:prstGeom>
            <a:solidFill>
              <a:srgbClr val="92D050"/>
            </a:solidFill>
            <a:ln w="762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defTabSz="685757" fontAlgn="base">
                <a:spcBef>
                  <a:spcPct val="0"/>
                </a:spcBef>
                <a:spcAft>
                  <a:spcPct val="0"/>
                </a:spcAft>
              </a:pPr>
              <a:r>
                <a:rPr lang="en-US" sz="1650" dirty="0">
                  <a:gradFill>
                    <a:gsLst>
                      <a:gs pos="0">
                        <a:srgbClr val="FFFFFF"/>
                      </a:gs>
                      <a:gs pos="100000">
                        <a:srgbClr val="FFFFFF"/>
                      </a:gs>
                    </a:gsLst>
                    <a:lin ang="5400000" scaled="0"/>
                  </a:gradFill>
                </a:rPr>
                <a:t> Network Load Balancer</a:t>
              </a:r>
            </a:p>
          </p:txBody>
        </p:sp>
        <p:pic>
          <p:nvPicPr>
            <p:cNvPr id="14343" name="Picture 143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308" y="3005882"/>
              <a:ext cx="1244606" cy="351486"/>
            </a:xfrm>
            <a:prstGeom prst="rect">
              <a:avLst/>
            </a:prstGeom>
          </p:spPr>
        </p:pic>
      </p:grpSp>
      <p:sp>
        <p:nvSpPr>
          <p:cNvPr id="14348" name="Oval 14347"/>
          <p:cNvSpPr/>
          <p:nvPr/>
        </p:nvSpPr>
        <p:spPr bwMode="auto">
          <a:xfrm>
            <a:off x="4832365" y="3138110"/>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cxnSp>
        <p:nvCxnSpPr>
          <p:cNvPr id="48" name="Elbow Connector 47"/>
          <p:cNvCxnSpPr>
            <a:stCxn id="66" idx="4"/>
            <a:endCxn id="50" idx="0"/>
          </p:cNvCxnSpPr>
          <p:nvPr/>
        </p:nvCxnSpPr>
        <p:spPr>
          <a:xfrm rot="16200000" flipH="1">
            <a:off x="3245706" y="2076750"/>
            <a:ext cx="903222" cy="1219497"/>
          </a:xfrm>
          <a:prstGeom prst="bentConnector3">
            <a:avLst>
              <a:gd name="adj1" fmla="val 50000"/>
            </a:avLst>
          </a:prstGeom>
          <a:ln w="114300" cap="flat">
            <a:solidFill>
              <a:schemeClr val="tx2">
                <a:lumMod val="40000"/>
                <a:lumOff val="60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auto">
          <a:xfrm>
            <a:off x="4176938" y="3138110"/>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54" name="Oval 53"/>
          <p:cNvSpPr/>
          <p:nvPr/>
        </p:nvSpPr>
        <p:spPr bwMode="auto">
          <a:xfrm>
            <a:off x="4507615" y="3138110"/>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cxnSp>
        <p:nvCxnSpPr>
          <p:cNvPr id="14359" name="Straight Arrow Connector 14358"/>
          <p:cNvCxnSpPr>
            <a:stCxn id="73" idx="4"/>
            <a:endCxn id="54" idx="0"/>
          </p:cNvCxnSpPr>
          <p:nvPr/>
        </p:nvCxnSpPr>
        <p:spPr>
          <a:xfrm flipH="1">
            <a:off x="4637743" y="2234888"/>
            <a:ext cx="245" cy="903222"/>
          </a:xfrm>
          <a:prstGeom prst="straightConnector1">
            <a:avLst/>
          </a:prstGeom>
          <a:ln w="114300" cap="flat">
            <a:solidFill>
              <a:schemeClr val="tx2">
                <a:lumMod val="40000"/>
                <a:lumOff val="60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5" name="Oval 64"/>
          <p:cNvSpPr/>
          <p:nvPr/>
        </p:nvSpPr>
        <p:spPr bwMode="auto">
          <a:xfrm>
            <a:off x="5791129" y="1974632"/>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66" name="Oval 65"/>
          <p:cNvSpPr/>
          <p:nvPr/>
        </p:nvSpPr>
        <p:spPr bwMode="auto">
          <a:xfrm>
            <a:off x="2957441" y="1974632"/>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3" name="Oval 72"/>
          <p:cNvSpPr/>
          <p:nvPr/>
        </p:nvSpPr>
        <p:spPr bwMode="auto">
          <a:xfrm>
            <a:off x="4507860" y="1974632"/>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 name="Down Arrow 10"/>
          <p:cNvSpPr/>
          <p:nvPr/>
        </p:nvSpPr>
        <p:spPr bwMode="auto">
          <a:xfrm>
            <a:off x="3823063" y="3753127"/>
            <a:ext cx="215209" cy="692331"/>
          </a:xfrm>
          <a:prstGeom prst="downArrow">
            <a:avLst>
              <a:gd name="adj1" fmla="val 42122"/>
              <a:gd name="adj2" fmla="val 62085"/>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78" name="Down Arrow 77"/>
          <p:cNvSpPr/>
          <p:nvPr/>
        </p:nvSpPr>
        <p:spPr bwMode="auto">
          <a:xfrm>
            <a:off x="5101491" y="3753127"/>
            <a:ext cx="215209" cy="692331"/>
          </a:xfrm>
          <a:prstGeom prst="downArrow">
            <a:avLst>
              <a:gd name="adj1" fmla="val 42122"/>
              <a:gd name="adj2" fmla="val 62085"/>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79" name="Group 78"/>
          <p:cNvGrpSpPr/>
          <p:nvPr/>
        </p:nvGrpSpPr>
        <p:grpSpPr>
          <a:xfrm>
            <a:off x="-507706" y="4483268"/>
            <a:ext cx="10155176" cy="1726477"/>
            <a:chOff x="-703661" y="4378191"/>
            <a:chExt cx="13536709" cy="2301370"/>
          </a:xfrm>
        </p:grpSpPr>
        <p:pic>
          <p:nvPicPr>
            <p:cNvPr id="80" name="Pictur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61" y="4378191"/>
              <a:ext cx="1607803" cy="694552"/>
            </a:xfrm>
            <a:prstGeom prst="roundRect">
              <a:avLst/>
            </a:prstGeom>
            <a:ln>
              <a:solidFill>
                <a:schemeClr val="bg2">
                  <a:lumMod val="75000"/>
                </a:schemeClr>
              </a:solidFill>
            </a:ln>
          </p:spPr>
        </p:pic>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8" y="4378191"/>
              <a:ext cx="1607803" cy="694552"/>
            </a:xfrm>
            <a:prstGeom prst="roundRect">
              <a:avLst/>
            </a:prstGeom>
            <a:ln>
              <a:solidFill>
                <a:schemeClr val="bg2">
                  <a:lumMod val="75000"/>
                </a:schemeClr>
              </a:solidFill>
            </a:ln>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97" y="4378191"/>
              <a:ext cx="1607803" cy="694552"/>
            </a:xfrm>
            <a:prstGeom prst="roundRect">
              <a:avLst/>
            </a:prstGeom>
            <a:ln>
              <a:solidFill>
                <a:schemeClr val="bg2">
                  <a:lumMod val="75000"/>
                </a:schemeClr>
              </a:solidFill>
            </a:ln>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984" y="4378191"/>
              <a:ext cx="1607803" cy="694552"/>
            </a:xfrm>
            <a:prstGeom prst="roundRect">
              <a:avLst/>
            </a:prstGeom>
            <a:ln>
              <a:solidFill>
                <a:schemeClr val="bg2">
                  <a:lumMod val="75000"/>
                </a:schemeClr>
              </a:solidFill>
            </a:ln>
          </p:spPr>
        </p:pic>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13" y="4378191"/>
              <a:ext cx="1607803" cy="694552"/>
            </a:xfrm>
            <a:prstGeom prst="roundRect">
              <a:avLst/>
            </a:prstGeom>
            <a:ln>
              <a:solidFill>
                <a:schemeClr val="bg2">
                  <a:lumMod val="75000"/>
                </a:schemeClr>
              </a:solidFill>
            </a:ln>
          </p:spPr>
        </p:pic>
        <p:pic>
          <p:nvPicPr>
            <p:cNvPr id="85" name="Pict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5245" y="4378191"/>
              <a:ext cx="1607803" cy="694552"/>
            </a:xfrm>
            <a:prstGeom prst="roundRect">
              <a:avLst/>
            </a:prstGeom>
            <a:ln>
              <a:solidFill>
                <a:schemeClr val="bg2">
                  <a:lumMod val="75000"/>
                </a:schemeClr>
              </a:solidFill>
            </a:ln>
          </p:spPr>
        </p:pic>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61" y="5181600"/>
              <a:ext cx="1607803" cy="694552"/>
            </a:xfrm>
            <a:prstGeom prst="roundRect">
              <a:avLst/>
            </a:prstGeom>
            <a:ln>
              <a:solidFill>
                <a:schemeClr val="bg2">
                  <a:lumMod val="75000"/>
                </a:schemeClr>
              </a:solidFill>
            </a:ln>
          </p:spPr>
        </p:pic>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8" y="5181600"/>
              <a:ext cx="1607803" cy="694552"/>
            </a:xfrm>
            <a:prstGeom prst="roundRect">
              <a:avLst/>
            </a:prstGeom>
            <a:ln>
              <a:solidFill>
                <a:schemeClr val="bg2">
                  <a:lumMod val="75000"/>
                </a:schemeClr>
              </a:solidFill>
            </a:ln>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97" y="5181600"/>
              <a:ext cx="1607803" cy="694552"/>
            </a:xfrm>
            <a:prstGeom prst="roundRect">
              <a:avLst/>
            </a:prstGeom>
            <a:ln>
              <a:solidFill>
                <a:schemeClr val="bg2">
                  <a:lumMod val="75000"/>
                </a:schemeClr>
              </a:solidFill>
            </a:ln>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984" y="5181600"/>
              <a:ext cx="1607803" cy="694552"/>
            </a:xfrm>
            <a:prstGeom prst="roundRect">
              <a:avLst/>
            </a:prstGeom>
            <a:ln>
              <a:solidFill>
                <a:schemeClr val="bg2">
                  <a:lumMod val="75000"/>
                </a:schemeClr>
              </a:solidFill>
            </a:ln>
          </p:spPr>
        </p:pic>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13" y="5181600"/>
              <a:ext cx="1607803" cy="694552"/>
            </a:xfrm>
            <a:prstGeom prst="roundRect">
              <a:avLst/>
            </a:prstGeom>
            <a:ln>
              <a:solidFill>
                <a:schemeClr val="bg2">
                  <a:lumMod val="75000"/>
                </a:schemeClr>
              </a:solidFill>
            </a:ln>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5245" y="5181600"/>
              <a:ext cx="1607803" cy="694552"/>
            </a:xfrm>
            <a:prstGeom prst="roundRect">
              <a:avLst/>
            </a:prstGeom>
            <a:ln>
              <a:solidFill>
                <a:schemeClr val="bg2">
                  <a:lumMod val="75000"/>
                </a:schemeClr>
              </a:solidFill>
            </a:ln>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61" y="5985009"/>
              <a:ext cx="1607803" cy="694552"/>
            </a:xfrm>
            <a:prstGeom prst="roundRect">
              <a:avLst/>
            </a:prstGeom>
            <a:ln>
              <a:solidFill>
                <a:schemeClr val="bg2">
                  <a:lumMod val="75000"/>
                </a:schemeClr>
              </a:solidFill>
            </a:ln>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8" y="5985009"/>
              <a:ext cx="1607803" cy="694552"/>
            </a:xfrm>
            <a:prstGeom prst="roundRect">
              <a:avLst/>
            </a:prstGeom>
            <a:ln>
              <a:solidFill>
                <a:schemeClr val="bg2">
                  <a:lumMod val="75000"/>
                </a:schemeClr>
              </a:solidFill>
            </a:ln>
          </p:spPr>
        </p:pic>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97" y="5985009"/>
              <a:ext cx="1607803" cy="694552"/>
            </a:xfrm>
            <a:prstGeom prst="roundRect">
              <a:avLst/>
            </a:prstGeom>
            <a:ln>
              <a:solidFill>
                <a:schemeClr val="bg2">
                  <a:lumMod val="75000"/>
                </a:schemeClr>
              </a:solidFill>
            </a:ln>
          </p:spPr>
        </p:pic>
        <p:pic>
          <p:nvPicPr>
            <p:cNvPr id="97" name="Picture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726" y="5985009"/>
              <a:ext cx="1607803" cy="694552"/>
            </a:xfrm>
            <a:prstGeom prst="roundRect">
              <a:avLst/>
            </a:prstGeom>
            <a:ln>
              <a:solidFill>
                <a:schemeClr val="bg2">
                  <a:lumMod val="75000"/>
                </a:schemeClr>
              </a:solidFill>
            </a:ln>
          </p:spPr>
        </p:pic>
        <p:pic>
          <p:nvPicPr>
            <p:cNvPr id="98" name="Picture 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2855" y="5985009"/>
              <a:ext cx="1607803" cy="694552"/>
            </a:xfrm>
            <a:prstGeom prst="roundRect">
              <a:avLst/>
            </a:prstGeom>
            <a:ln>
              <a:solidFill>
                <a:schemeClr val="bg2">
                  <a:lumMod val="75000"/>
                </a:schemeClr>
              </a:solidFill>
            </a:ln>
          </p:spPr>
        </p:pic>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984" y="5985009"/>
              <a:ext cx="1607803" cy="694552"/>
            </a:xfrm>
            <a:prstGeom prst="roundRect">
              <a:avLst/>
            </a:prstGeom>
            <a:ln>
              <a:solidFill>
                <a:schemeClr val="bg2">
                  <a:lumMod val="75000"/>
                </a:schemeClr>
              </a:solidFill>
            </a:ln>
          </p:spPr>
        </p:pic>
        <p:pic>
          <p:nvPicPr>
            <p:cNvPr id="100" name="Pictur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13" y="5985009"/>
              <a:ext cx="1607803" cy="694552"/>
            </a:xfrm>
            <a:prstGeom prst="roundRect">
              <a:avLst/>
            </a:prstGeom>
            <a:ln>
              <a:solidFill>
                <a:schemeClr val="bg2">
                  <a:lumMod val="75000"/>
                </a:schemeClr>
              </a:solidFill>
            </a:ln>
          </p:spPr>
        </p:pic>
        <p:pic>
          <p:nvPicPr>
            <p:cNvPr id="101" name="Picture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5245" y="5985009"/>
              <a:ext cx="1607803" cy="694552"/>
            </a:xfrm>
            <a:prstGeom prst="roundRect">
              <a:avLst/>
            </a:prstGeom>
            <a:ln>
              <a:solidFill>
                <a:schemeClr val="bg2">
                  <a:lumMod val="75000"/>
                </a:schemeClr>
              </a:solidFill>
            </a:ln>
          </p:spPr>
        </p:pic>
      </p:gr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7585" y="4483288"/>
            <a:ext cx="1206166" cy="521050"/>
          </a:xfrm>
          <a:prstGeom prst="roundRect">
            <a:avLst/>
          </a:prstGeom>
          <a:ln>
            <a:solidFill>
              <a:schemeClr val="bg2">
                <a:lumMod val="75000"/>
              </a:schemeClr>
            </a:solidFill>
          </a:ln>
        </p:spPr>
      </p:pic>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721" y="4483288"/>
            <a:ext cx="1206166" cy="521050"/>
          </a:xfrm>
          <a:prstGeom prst="roundRect">
            <a:avLst/>
          </a:prstGeom>
          <a:ln>
            <a:solidFill>
              <a:schemeClr val="bg2">
                <a:lumMod val="75000"/>
              </a:schemeClr>
            </a:solidFill>
          </a:ln>
        </p:spPr>
      </p:pic>
      <p:sp>
        <p:nvSpPr>
          <p:cNvPr id="113" name="TextBox 112"/>
          <p:cNvSpPr txBox="1"/>
          <p:nvPr/>
        </p:nvSpPr>
        <p:spPr>
          <a:xfrm>
            <a:off x="254336" y="4170647"/>
            <a:ext cx="2727300" cy="166199"/>
          </a:xfrm>
          <a:prstGeom prst="rect">
            <a:avLst/>
          </a:prstGeom>
          <a:noFill/>
        </p:spPr>
        <p:txBody>
          <a:bodyPr wrap="square" lIns="0" tIns="0" rIns="0" bIns="0" rtlCol="0">
            <a:spAutoFit/>
          </a:bodyPr>
          <a:lstStyle>
            <a:defPPr>
              <a:defRPr lang="en-US"/>
            </a:defPPr>
            <a:lvl1pPr defTabSz="1218987">
              <a:lnSpc>
                <a:spcPct val="80000"/>
              </a:lnSpc>
              <a:buSzPct val="80000"/>
              <a:defRPr>
                <a:solidFill>
                  <a:schemeClr val="tx1">
                    <a:alpha val="99000"/>
                  </a:schemeClr>
                </a:solidFill>
              </a:defRPr>
            </a:lvl1pPr>
          </a:lstStyle>
          <a:p>
            <a:r>
              <a:rPr lang="en-US" sz="1350" dirty="0"/>
              <a:t>Windows Azure Datacenter</a:t>
            </a:r>
          </a:p>
        </p:txBody>
      </p:sp>
      <p:grpSp>
        <p:nvGrpSpPr>
          <p:cNvPr id="3" name="Group 2"/>
          <p:cNvGrpSpPr/>
          <p:nvPr/>
        </p:nvGrpSpPr>
        <p:grpSpPr>
          <a:xfrm>
            <a:off x="5885071" y="4484861"/>
            <a:ext cx="1206166" cy="521050"/>
            <a:chOff x="9644337" y="5637733"/>
            <a:chExt cx="1607803" cy="694552"/>
          </a:xfrm>
        </p:grpSpPr>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4337" y="5637733"/>
              <a:ext cx="1607803" cy="694552"/>
            </a:xfrm>
            <a:prstGeom prst="rect">
              <a:avLst/>
            </a:prstGeom>
          </p:spPr>
        </p:pic>
        <p:pic>
          <p:nvPicPr>
            <p:cNvPr id="52" name="Picture 51"/>
            <p:cNvPicPr>
              <a:picLocks noChangeAspect="1"/>
            </p:cNvPicPr>
            <p:nvPr/>
          </p:nvPicPr>
          <p:blipFill>
            <a:blip r:embed="rId6"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0201230" y="5736690"/>
              <a:ext cx="494017" cy="494017"/>
            </a:xfrm>
            <a:prstGeom prst="rect">
              <a:avLst/>
            </a:prstGeom>
          </p:spPr>
        </p:pic>
      </p:grpSp>
      <p:cxnSp>
        <p:nvCxnSpPr>
          <p:cNvPr id="57" name="Elbow Connector 56"/>
          <p:cNvCxnSpPr>
            <a:stCxn id="59" idx="4"/>
            <a:endCxn id="58" idx="0"/>
          </p:cNvCxnSpPr>
          <p:nvPr/>
        </p:nvCxnSpPr>
        <p:spPr>
          <a:xfrm rot="16200000" flipH="1">
            <a:off x="5498226" y="3463996"/>
            <a:ext cx="700168" cy="1278430"/>
          </a:xfrm>
          <a:prstGeom prst="bentConnector3">
            <a:avLst>
              <a:gd name="adj1" fmla="val 50000"/>
            </a:avLst>
          </a:prstGeom>
          <a:ln w="114300" cap="flat">
            <a:solidFill>
              <a:schemeClr val="tx2">
                <a:lumMod val="40000"/>
                <a:lumOff val="60000"/>
              </a:schemeClr>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8" name="Oval 57"/>
          <p:cNvSpPr/>
          <p:nvPr/>
        </p:nvSpPr>
        <p:spPr bwMode="auto">
          <a:xfrm>
            <a:off x="6357397" y="4453295"/>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59" name="Oval 58"/>
          <p:cNvSpPr/>
          <p:nvPr/>
        </p:nvSpPr>
        <p:spPr bwMode="auto">
          <a:xfrm>
            <a:off x="5078967" y="3492871"/>
            <a:ext cx="260256" cy="26025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5071" y="4484861"/>
            <a:ext cx="1206166" cy="521050"/>
          </a:xfrm>
          <a:prstGeom prst="roundRect">
            <a:avLst/>
          </a:prstGeom>
          <a:ln>
            <a:solidFill>
              <a:schemeClr val="bg2">
                <a:lumMod val="75000"/>
              </a:schemeClr>
            </a:solidFill>
          </a:ln>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521" y="4484861"/>
            <a:ext cx="1206166" cy="521050"/>
          </a:xfrm>
          <a:prstGeom prst="roundRect">
            <a:avLst/>
          </a:prstGeom>
          <a:ln>
            <a:solidFill>
              <a:schemeClr val="bg2">
                <a:lumMod val="75000"/>
              </a:schemeClr>
            </a:solidFill>
          </a:ln>
        </p:spPr>
      </p:pic>
      <p:grpSp>
        <p:nvGrpSpPr>
          <p:cNvPr id="68" name="Group 67"/>
          <p:cNvGrpSpPr/>
          <p:nvPr/>
        </p:nvGrpSpPr>
        <p:grpSpPr>
          <a:xfrm>
            <a:off x="5906967" y="4507304"/>
            <a:ext cx="1172393" cy="483765"/>
            <a:chOff x="2097374" y="3719871"/>
            <a:chExt cx="1562783" cy="644852"/>
          </a:xfrm>
        </p:grpSpPr>
        <p:sp>
          <p:nvSpPr>
            <p:cNvPr id="69" name="Rounded Rectangle 68"/>
            <p:cNvSpPr/>
            <p:nvPr/>
          </p:nvSpPr>
          <p:spPr bwMode="auto">
            <a:xfrm>
              <a:off x="2097374" y="3719871"/>
              <a:ext cx="1562783" cy="644852"/>
            </a:xfrm>
            <a:prstGeom prst="roundRect">
              <a:avLst>
                <a:gd name="adj" fmla="val 11704"/>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615591" y="3772205"/>
              <a:ext cx="526347" cy="526347"/>
            </a:xfrm>
            <a:prstGeom prst="rect">
              <a:avLst/>
            </a:prstGeom>
          </p:spPr>
        </p:pic>
      </p:grpSp>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08552" y="1071111"/>
            <a:ext cx="1266360" cy="1115327"/>
          </a:xfrm>
          <a:prstGeom prst="rect">
            <a:avLst/>
          </a:prstGeom>
        </p:spPr>
      </p:pic>
      <p:pic>
        <p:nvPicPr>
          <p:cNvPr id="76" name="Picture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93753" y="1469650"/>
            <a:ext cx="1191229" cy="732479"/>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13166" y="1381256"/>
            <a:ext cx="425289" cy="802251"/>
          </a:xfrm>
          <a:prstGeom prst="rect">
            <a:avLst/>
          </a:prstGeom>
        </p:spPr>
      </p:pic>
      <p:grpSp>
        <p:nvGrpSpPr>
          <p:cNvPr id="5" name="Group 4"/>
          <p:cNvGrpSpPr/>
          <p:nvPr/>
        </p:nvGrpSpPr>
        <p:grpSpPr>
          <a:xfrm>
            <a:off x="4624066" y="4502109"/>
            <a:ext cx="1172393" cy="483765"/>
            <a:chOff x="8026304" y="5016248"/>
            <a:chExt cx="1562783" cy="644852"/>
          </a:xfrm>
        </p:grpSpPr>
        <p:sp>
          <p:nvSpPr>
            <p:cNvPr id="102" name="Rounded Rectangle 101"/>
            <p:cNvSpPr/>
            <p:nvPr/>
          </p:nvSpPr>
          <p:spPr bwMode="auto">
            <a:xfrm>
              <a:off x="8026304" y="5016248"/>
              <a:ext cx="1562783" cy="644852"/>
            </a:xfrm>
            <a:prstGeom prst="roundRect">
              <a:avLst>
                <a:gd name="adj" fmla="val 11704"/>
              </a:avLst>
            </a:prstGeom>
            <a:solidFill>
              <a:schemeClr val="accent3"/>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5" name="Picture 10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4939" y="5075918"/>
              <a:ext cx="525513" cy="525513"/>
            </a:xfrm>
            <a:prstGeom prst="rect">
              <a:avLst/>
            </a:prstGeom>
          </p:spPr>
        </p:pic>
      </p:grpSp>
      <p:grpSp>
        <p:nvGrpSpPr>
          <p:cNvPr id="106" name="Group 105"/>
          <p:cNvGrpSpPr/>
          <p:nvPr/>
        </p:nvGrpSpPr>
        <p:grpSpPr>
          <a:xfrm>
            <a:off x="3327585" y="5086782"/>
            <a:ext cx="2484302" cy="521050"/>
            <a:chOff x="4408729" y="4834352"/>
            <a:chExt cx="3311540" cy="694552"/>
          </a:xfrm>
        </p:grpSpPr>
        <p:pic>
          <p:nvPicPr>
            <p:cNvPr id="107" name="Picture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729" y="4834352"/>
              <a:ext cx="1607803" cy="694552"/>
            </a:xfrm>
            <a:prstGeom prst="roundRect">
              <a:avLst/>
            </a:prstGeom>
            <a:ln>
              <a:solidFill>
                <a:schemeClr val="bg2">
                  <a:lumMod val="75000"/>
                </a:schemeClr>
              </a:solidFill>
            </a:ln>
          </p:spPr>
        </p:pic>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466" y="4834352"/>
              <a:ext cx="1607803" cy="694552"/>
            </a:xfrm>
            <a:prstGeom prst="roundRect">
              <a:avLst/>
            </a:prstGeom>
            <a:ln>
              <a:solidFill>
                <a:schemeClr val="bg2">
                  <a:lumMod val="75000"/>
                </a:schemeClr>
              </a:solidFill>
            </a:ln>
          </p:spPr>
        </p:pic>
      </p:grpSp>
    </p:spTree>
    <p:extLst>
      <p:ext uri="{BB962C8B-B14F-4D97-AF65-F5344CB8AC3E}">
        <p14:creationId xmlns:p14="http://schemas.microsoft.com/office/powerpoint/2010/main" val="405370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grpId="0" nodeType="afterEffect">
                                  <p:stCondLst>
                                    <p:cond delay="250"/>
                                  </p:stCondLst>
                                  <p:childTnLst>
                                    <p:animEffect transition="out" filter="fade">
                                      <p:cBhvr>
                                        <p:cTn id="10" dur="500"/>
                                        <p:tgtEl>
                                          <p:spTgt spid="78"/>
                                        </p:tgtEl>
                                      </p:cBhvr>
                                    </p:animEffect>
                                    <p:set>
                                      <p:cBhvr>
                                        <p:cTn id="11" dur="1" fill="hold">
                                          <p:stCondLst>
                                            <p:cond delay="499"/>
                                          </p:stCondLst>
                                        </p:cTn>
                                        <p:tgtEl>
                                          <p:spTgt spid="78"/>
                                        </p:tgtEl>
                                        <p:attrNameLst>
                                          <p:attrName>style.visibility</p:attrName>
                                        </p:attrNameLst>
                                      </p:cBhvr>
                                      <p:to>
                                        <p:strVal val="hidden"/>
                                      </p:to>
                                    </p:se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3000"/>
                            </p:stCondLst>
                            <p:childTnLst>
                              <p:par>
                                <p:cTn id="21" presetID="42" presetClass="entr" presetSubtype="0" fill="hold" nodeType="afterEffect">
                                  <p:stCondLst>
                                    <p:cond delay="2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childTnLst>
                          </p:cTn>
                        </p:par>
                        <p:par>
                          <p:cTn id="26" fill="hold">
                            <p:stCondLst>
                              <p:cond delay="4250"/>
                            </p:stCondLst>
                            <p:childTnLst>
                              <p:par>
                                <p:cTn id="27" presetID="10" presetClass="exit" presetSubtype="0" fill="hold" nodeType="afterEffect">
                                  <p:stCondLst>
                                    <p:cond delay="750"/>
                                  </p:stCondLst>
                                  <p:childTnLst>
                                    <p:animEffect transition="out" filter="fade">
                                      <p:cBhvr>
                                        <p:cTn id="28" dur="500"/>
                                        <p:tgtEl>
                                          <p:spTgt spid="68"/>
                                        </p:tgtEl>
                                      </p:cBhvr>
                                    </p:animEffect>
                                    <p:set>
                                      <p:cBhvr>
                                        <p:cTn id="29" dur="1" fill="hold">
                                          <p:stCondLst>
                                            <p:cond delay="499"/>
                                          </p:stCondLst>
                                        </p:cTn>
                                        <p:tgtEl>
                                          <p:spTgt spid="68"/>
                                        </p:tgtEl>
                                        <p:attrNameLst>
                                          <p:attrName>style.visibility</p:attrName>
                                        </p:attrNameLst>
                                      </p:cBhvr>
                                      <p:to>
                                        <p:strVal val="hidden"/>
                                      </p:to>
                                    </p:se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par>
                          <p:cTn id="34" fill="hold">
                            <p:stCondLst>
                              <p:cond delay="6000"/>
                            </p:stCondLst>
                            <p:childTnLst>
                              <p:par>
                                <p:cTn id="35" presetID="22" presetClass="entr" presetSubtype="8"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6500"/>
                            </p:stCondLst>
                            <p:childTnLst>
                              <p:par>
                                <p:cTn id="39" presetID="10" presetClass="exit" presetSubtype="0" fill="hold" nodeType="after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4"/>
                                        </p:tgtEl>
                                      </p:cBhvr>
                                    </p:animEffect>
                                    <p:set>
                                      <p:cBhvr>
                                        <p:cTn id="44"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Building Block Services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grpSp>
        <p:nvGrpSpPr>
          <p:cNvPr id="3" name="Group 2"/>
          <p:cNvGrpSpPr/>
          <p:nvPr/>
        </p:nvGrpSpPr>
        <p:grpSpPr>
          <a:xfrm>
            <a:off x="381000" y="1600200"/>
            <a:ext cx="8229600" cy="4259673"/>
            <a:chOff x="638169" y="622717"/>
            <a:chExt cx="10886767" cy="5465756"/>
          </a:xfrm>
        </p:grpSpPr>
        <p:sp>
          <p:nvSpPr>
            <p:cNvPr id="6" name="Title 3"/>
            <p:cNvSpPr txBox="1">
              <a:spLocks/>
            </p:cNvSpPr>
            <p:nvPr/>
          </p:nvSpPr>
          <p:spPr>
            <a:xfrm>
              <a:off x="638169" y="2608711"/>
              <a:ext cx="4763322" cy="149579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Application</a:t>
              </a:r>
              <a:br>
                <a:rPr lang="en-US" dirty="0" smtClean="0"/>
              </a:br>
              <a:r>
                <a:rPr lang="en-US" dirty="0" smtClean="0"/>
                <a:t>Building </a:t>
              </a:r>
              <a:r>
                <a:rPr lang="en-US" dirty="0"/>
                <a:t>B</a:t>
              </a:r>
              <a:r>
                <a:rPr lang="en-US" dirty="0" smtClean="0"/>
                <a:t>locks</a:t>
              </a:r>
              <a:endParaRPr lang="en-US" dirty="0"/>
            </a:p>
          </p:txBody>
        </p:sp>
        <p:grpSp>
          <p:nvGrpSpPr>
            <p:cNvPr id="7" name="Group 6"/>
            <p:cNvGrpSpPr/>
            <p:nvPr/>
          </p:nvGrpSpPr>
          <p:grpSpPr>
            <a:xfrm>
              <a:off x="5674401" y="622717"/>
              <a:ext cx="1896557" cy="1772642"/>
              <a:chOff x="5665775" y="2466267"/>
              <a:chExt cx="1896557" cy="1772642"/>
            </a:xfrm>
          </p:grpSpPr>
          <p:sp>
            <p:nvSpPr>
              <p:cNvPr id="8" name="Rectangle 7"/>
              <p:cNvSpPr/>
              <p:nvPr/>
            </p:nvSpPr>
            <p:spPr bwMode="auto">
              <a:xfrm>
                <a:off x="5665775"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Storage</a:t>
                </a:r>
              </a:p>
            </p:txBody>
          </p:sp>
          <p:pic>
            <p:nvPicPr>
              <p:cNvPr id="9" name="Picture 2" descr="C:\Users\Jonahs\Dropbox\Projects SCOTT\MEET Windows Azure\source\Background\tile-icon-stor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737675" y="622717"/>
              <a:ext cx="1896557" cy="1772642"/>
              <a:chOff x="1685919" y="596839"/>
              <a:chExt cx="1896557" cy="1772642"/>
            </a:xfrm>
          </p:grpSpPr>
          <p:sp>
            <p:nvSpPr>
              <p:cNvPr id="14" name="Rectangle 13"/>
              <p:cNvSpPr/>
              <p:nvPr/>
            </p:nvSpPr>
            <p:spPr bwMode="auto">
              <a:xfrm>
                <a:off x="1685919"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Big data</a:t>
                </a:r>
              </a:p>
            </p:txBody>
          </p:sp>
          <p:pic>
            <p:nvPicPr>
              <p:cNvPr id="15" name="Picture 3" descr="C:\Users\Jonahs\Dropbox\Projects SCOTT\MEET Windows Azure\source\Background\tile-icon-big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673977" y="2467965"/>
              <a:ext cx="1896557" cy="1772642"/>
              <a:chOff x="3671322" y="4341709"/>
              <a:chExt cx="1896557" cy="1772642"/>
            </a:xfrm>
          </p:grpSpPr>
          <p:sp>
            <p:nvSpPr>
              <p:cNvPr id="17" name="Rectangle 16"/>
              <p:cNvSpPr/>
              <p:nvPr/>
            </p:nvSpPr>
            <p:spPr bwMode="auto">
              <a:xfrm>
                <a:off x="3671322"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Caching</a:t>
                </a:r>
              </a:p>
            </p:txBody>
          </p:sp>
          <p:pic>
            <p:nvPicPr>
              <p:cNvPr id="18" name="Picture 4" descr="C:\Users\Jonahs\Dropbox\Projects SCOTT\MEET Windows Azure\source\Background\tile-icon-cach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673978" y="4315831"/>
              <a:ext cx="1896557" cy="1772642"/>
              <a:chOff x="5656726" y="4341709"/>
              <a:chExt cx="1896557" cy="1772642"/>
            </a:xfrm>
          </p:grpSpPr>
          <p:sp>
            <p:nvSpPr>
              <p:cNvPr id="20" name="Rectangle 19"/>
              <p:cNvSpPr/>
              <p:nvPr/>
            </p:nvSpPr>
            <p:spPr bwMode="auto">
              <a:xfrm>
                <a:off x="5656726"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CDN</a:t>
                </a:r>
              </a:p>
            </p:txBody>
          </p:sp>
          <p:pic>
            <p:nvPicPr>
              <p:cNvPr id="21" name="Picture 5" descr="C:\Users\Jonahs\Dropbox\Projects SCOTT\MEET Windows Azure\source\Background\tile-icon-CD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705827" y="622717"/>
              <a:ext cx="1896557" cy="1772642"/>
              <a:chOff x="3671323" y="596839"/>
              <a:chExt cx="1896557" cy="1772642"/>
            </a:xfrm>
          </p:grpSpPr>
          <p:sp>
            <p:nvSpPr>
              <p:cNvPr id="23" name="Rectangle 22"/>
              <p:cNvSpPr/>
              <p:nvPr/>
            </p:nvSpPr>
            <p:spPr bwMode="auto">
              <a:xfrm>
                <a:off x="3671323"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Database</a:t>
                </a:r>
              </a:p>
            </p:txBody>
          </p:sp>
          <p:pic>
            <p:nvPicPr>
              <p:cNvPr id="24" name="Picture 6" descr="C:\Users\Jonahs\Dropbox\Projects SCOTT\MEET Windows Azure\source\Background\tile-icon-databas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9628379" y="2467965"/>
              <a:ext cx="1896557" cy="1772642"/>
              <a:chOff x="9645631" y="2476591"/>
              <a:chExt cx="1896557" cy="1772642"/>
            </a:xfrm>
          </p:grpSpPr>
          <p:sp>
            <p:nvSpPr>
              <p:cNvPr id="26" name="Rectangle 25"/>
              <p:cNvSpPr/>
              <p:nvPr/>
            </p:nvSpPr>
            <p:spPr bwMode="auto">
              <a:xfrm>
                <a:off x="9645631" y="2476591"/>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Identity</a:t>
                </a:r>
              </a:p>
            </p:txBody>
          </p:sp>
          <p:pic>
            <p:nvPicPr>
              <p:cNvPr id="27" name="Picture 7" descr="C:\Users\Jonahs\Dropbox\Projects SCOTT\MEET Windows Azure\source\Background\tile-icon-identit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3705827" y="4315831"/>
              <a:ext cx="1896557" cy="1772642"/>
              <a:chOff x="5665775" y="596839"/>
              <a:chExt cx="1896557" cy="1772642"/>
            </a:xfrm>
          </p:grpSpPr>
          <p:sp>
            <p:nvSpPr>
              <p:cNvPr id="29" name="Rectangle 28"/>
              <p:cNvSpPr/>
              <p:nvPr/>
            </p:nvSpPr>
            <p:spPr bwMode="auto">
              <a:xfrm>
                <a:off x="5665775"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Media</a:t>
                </a:r>
              </a:p>
            </p:txBody>
          </p:sp>
          <p:pic>
            <p:nvPicPr>
              <p:cNvPr id="30" name="Picture 8" descr="C:\Users\Jonahs\Dropbox\Projects SCOTT\MEET Windows Azure\source\Background\tile-icon-medi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7651179" y="2466267"/>
              <a:ext cx="1896557" cy="1772642"/>
              <a:chOff x="7651179" y="2466267"/>
              <a:chExt cx="1896557" cy="1772642"/>
            </a:xfrm>
          </p:grpSpPr>
          <p:sp>
            <p:nvSpPr>
              <p:cNvPr id="32" name="Rectangle 31"/>
              <p:cNvSpPr/>
              <p:nvPr/>
            </p:nvSpPr>
            <p:spPr bwMode="auto">
              <a:xfrm>
                <a:off x="7651179"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Messaging</a:t>
                </a:r>
              </a:p>
            </p:txBody>
          </p:sp>
          <p:pic>
            <p:nvPicPr>
              <p:cNvPr id="33" name="Picture 9" descr="C:\Users\Jonahs\Dropbox\Projects SCOTT\MEET Windows Azure\source\Background\tile-icon-messagin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7651178" y="4315831"/>
              <a:ext cx="1896557" cy="1772642"/>
              <a:chOff x="7651178" y="4341709"/>
              <a:chExt cx="1896557" cy="1772642"/>
            </a:xfrm>
          </p:grpSpPr>
          <p:sp>
            <p:nvSpPr>
              <p:cNvPr id="35" name="Rectangle 34"/>
              <p:cNvSpPr/>
              <p:nvPr/>
            </p:nvSpPr>
            <p:spPr bwMode="auto">
              <a:xfrm>
                <a:off x="7651178"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Networking</a:t>
                </a:r>
              </a:p>
            </p:txBody>
          </p:sp>
          <p:pic>
            <p:nvPicPr>
              <p:cNvPr id="36" name="Picture 10" descr="C:\Users\Jonahs\Dropbox\Projects SCOTT\MEET Windows Azure\source\Background\tile-icon-network.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7659356" y="622717"/>
              <a:ext cx="1896557" cy="1772642"/>
              <a:chOff x="5665775" y="2466267"/>
              <a:chExt cx="1896557" cy="1772642"/>
            </a:xfrm>
          </p:grpSpPr>
          <p:sp>
            <p:nvSpPr>
              <p:cNvPr id="38" name="Rectangle 37"/>
              <p:cNvSpPr/>
              <p:nvPr/>
            </p:nvSpPr>
            <p:spPr bwMode="auto">
              <a:xfrm>
                <a:off x="5665775"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91440" rIns="91436" bIns="91440" numCol="1" rtlCol="0" anchor="b" anchorCtr="0" compatLnSpc="1">
                <a:prstTxWarp prst="textNoShape">
                  <a:avLst/>
                </a:prstTxWarp>
              </a:bodyPr>
              <a:lstStyle/>
              <a:p>
                <a:pPr defTabSz="914099" fontAlgn="base">
                  <a:spcBef>
                    <a:spcPct val="0"/>
                  </a:spcBef>
                  <a:spcAft>
                    <a:spcPct val="0"/>
                  </a:spcAft>
                </a:pPr>
                <a:r>
                  <a:rPr lang="en-US" dirty="0">
                    <a:gradFill>
                      <a:gsLst>
                        <a:gs pos="0">
                          <a:srgbClr val="FFFFFF"/>
                        </a:gs>
                        <a:gs pos="100000">
                          <a:srgbClr val="FFFFFF"/>
                        </a:gs>
                      </a:gsLst>
                      <a:lin ang="5400000" scaled="0"/>
                    </a:gradFill>
                  </a:rPr>
                  <a:t>Traffic</a:t>
                </a:r>
              </a:p>
            </p:txBody>
          </p:sp>
          <p:pic>
            <p:nvPicPr>
              <p:cNvPr id="39"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94356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14400" y="2971800"/>
            <a:ext cx="7391400" cy="838200"/>
          </a:xfrm>
        </p:spPr>
        <p:txBody>
          <a:bodyPr>
            <a:noAutofit/>
          </a:bodyPr>
          <a:lstStyle/>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What is the Cloud?</a:t>
            </a:r>
            <a:endParaRPr lang="en-US" sz="5400" b="1" spc="-150" dirty="0" smtClean="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9053164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Freeform 22"/>
          <p:cNvSpPr>
            <a:spLocks noEditPoints="1"/>
          </p:cNvSpPr>
          <p:nvPr/>
        </p:nvSpPr>
        <p:spPr bwMode="auto">
          <a:xfrm flipH="1">
            <a:off x="685800" y="2252750"/>
            <a:ext cx="2323116" cy="2716558"/>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34295" rtlCol="0" anchor="ctr"/>
          <a:lstStyle/>
          <a:p>
            <a:pPr algn="ctr" defTabSz="914363" fontAlgn="base">
              <a:lnSpc>
                <a:spcPct val="90000"/>
              </a:lnSpc>
              <a:spcBef>
                <a:spcPct val="0"/>
              </a:spcBef>
              <a:spcAft>
                <a:spcPct val="0"/>
              </a:spcAft>
              <a:buSzPct val="90000"/>
            </a:pPr>
            <a:r>
              <a:rPr lang="en-US" sz="7200" b="1" kern="0" dirty="0" smtClean="0">
                <a:gradFill>
                  <a:gsLst>
                    <a:gs pos="85000">
                      <a:srgbClr val="FFFFFF"/>
                    </a:gs>
                    <a:gs pos="0">
                      <a:srgbClr val="FFFFFF"/>
                    </a:gs>
                  </a:gsLst>
                  <a:lin ang="5400000" scaled="0"/>
                </a:gradFill>
                <a:ea typeface="Segoe UI" pitchFamily="34" charset="0"/>
                <a:cs typeface="Segoe UI" pitchFamily="34" charset="0"/>
              </a:rPr>
              <a:t>DB</a:t>
            </a:r>
            <a:endParaRPr lang="en-US" sz="7200" b="1" kern="0" dirty="0">
              <a:gradFill>
                <a:gsLst>
                  <a:gs pos="85000">
                    <a:srgbClr val="FFFFFF"/>
                  </a:gs>
                  <a:gs pos="0">
                    <a:srgbClr val="FFFFFF"/>
                  </a:gs>
                </a:gsLst>
                <a:lin ang="5400000" scaled="0"/>
              </a:gradFill>
              <a:ea typeface="Segoe UI" pitchFamily="34" charset="0"/>
              <a:cs typeface="Segoe UI" pitchFamily="34" charset="0"/>
            </a:endParaRPr>
          </a:p>
        </p:txBody>
      </p:sp>
      <p:sp>
        <p:nvSpPr>
          <p:cNvPr id="15" name="Title 1"/>
          <p:cNvSpPr txBox="1">
            <a:spLocks/>
          </p:cNvSpPr>
          <p:nvPr/>
        </p:nvSpPr>
        <p:spPr>
          <a:xfrm>
            <a:off x="3200400" y="2378916"/>
            <a:ext cx="6369515"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dirty="0" smtClean="0">
                <a:solidFill>
                  <a:srgbClr val="5F5F5F">
                    <a:alpha val="99000"/>
                  </a:srgbClr>
                </a:solidFill>
              </a:rPr>
              <a:t>SQL Database</a:t>
            </a:r>
            <a:endParaRPr dirty="0">
              <a:solidFill>
                <a:srgbClr val="5F5F5F">
                  <a:alpha val="99000"/>
                </a:srgbClr>
              </a:solidFill>
            </a:endParaRPr>
          </a:p>
        </p:txBody>
      </p:sp>
      <p:sp>
        <p:nvSpPr>
          <p:cNvPr id="25" name="Content Placeholder 2"/>
          <p:cNvSpPr txBox="1">
            <a:spLocks/>
          </p:cNvSpPr>
          <p:nvPr/>
        </p:nvSpPr>
        <p:spPr>
          <a:xfrm>
            <a:off x="3223405" y="3177873"/>
            <a:ext cx="6380162" cy="1698927"/>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lnSpc>
                <a:spcPct val="100000"/>
              </a:lnSpc>
              <a:buFont typeface="Arial" pitchFamily="34" charset="0"/>
              <a:buNone/>
            </a:pPr>
            <a:r>
              <a:rPr lang="en-US" sz="2400" dirty="0">
                <a:solidFill>
                  <a:srgbClr val="5F5F5F">
                    <a:alpha val="99000"/>
                  </a:srgbClr>
                </a:solidFill>
                <a:latin typeface="Segoe UI"/>
              </a:rPr>
              <a:t>Relational SQL Server Engine in the Cloud</a:t>
            </a:r>
          </a:p>
          <a:p>
            <a:pPr marL="3175" indent="0">
              <a:lnSpc>
                <a:spcPct val="100000"/>
              </a:lnSpc>
              <a:buFont typeface="Arial" pitchFamily="34" charset="0"/>
              <a:buNone/>
            </a:pPr>
            <a:r>
              <a:rPr lang="en-US" sz="2400" dirty="0">
                <a:solidFill>
                  <a:srgbClr val="5F5F5F">
                    <a:alpha val="99000"/>
                  </a:srgbClr>
                </a:solidFill>
                <a:latin typeface="Segoe UI"/>
              </a:rPr>
              <a:t>Clustered for high availability</a:t>
            </a:r>
          </a:p>
          <a:p>
            <a:pPr marL="3175" indent="0">
              <a:lnSpc>
                <a:spcPct val="100000"/>
              </a:lnSpc>
              <a:buFont typeface="Arial" pitchFamily="34" charset="0"/>
              <a:buNone/>
            </a:pPr>
            <a:r>
              <a:rPr lang="en-US" sz="2400" dirty="0">
                <a:solidFill>
                  <a:srgbClr val="5F5F5F">
                    <a:alpha val="99000"/>
                  </a:srgbClr>
                </a:solidFill>
                <a:latin typeface="Segoe UI"/>
              </a:rPr>
              <a:t>Fully Managed Service</a:t>
            </a:r>
          </a:p>
          <a:p>
            <a:pPr marL="3175" indent="0">
              <a:lnSpc>
                <a:spcPct val="100000"/>
              </a:lnSpc>
              <a:buFont typeface="Arial" pitchFamily="34" charset="0"/>
              <a:buNone/>
            </a:pPr>
            <a:r>
              <a:rPr lang="en-US" sz="2400" dirty="0">
                <a:solidFill>
                  <a:srgbClr val="5F5F5F">
                    <a:alpha val="99000"/>
                  </a:srgbClr>
                </a:solidFill>
                <a:latin typeface="Segoe UI"/>
              </a:rPr>
              <a:t>SQL Reporting support</a:t>
            </a:r>
          </a:p>
        </p:txBody>
      </p:sp>
      <p:sp>
        <p:nvSpPr>
          <p:cNvPr id="26"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SQL Database</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Tree>
    <p:extLst>
      <p:ext uri="{BB962C8B-B14F-4D97-AF65-F5344CB8AC3E}">
        <p14:creationId xmlns:p14="http://schemas.microsoft.com/office/powerpoint/2010/main" val="393108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250"/>
                                        <p:tgtEl>
                                          <p:spTgt spid="2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25">
                                            <p:txEl>
                                              <p:pRg st="1" end="1"/>
                                            </p:txEl>
                                          </p:spTgt>
                                        </p:tgtEl>
                                        <p:attrNameLst>
                                          <p:attrName>style.visibility</p:attrName>
                                        </p:attrNameLst>
                                      </p:cBhvr>
                                      <p:to>
                                        <p:strVal val="visible"/>
                                      </p:to>
                                    </p:set>
                                    <p:animEffect transition="in" filter="fade">
                                      <p:cBhvr>
                                        <p:cTn id="19" dur="250"/>
                                        <p:tgtEl>
                                          <p:spTgt spid="25">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fade">
                                      <p:cBhvr>
                                        <p:cTn id="23" dur="250"/>
                                        <p:tgtEl>
                                          <p:spTgt spid="25">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25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fade">
                                      <p:cBhvr>
                                        <p:cTn id="27" dur="25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SQL Database Details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pic>
        <p:nvPicPr>
          <p:cNvPr id="52" name="Picture 2" descr="C:\Users\daiken\AppData\Local\Microsoft\Windows\Temporary Internet Files\Content.IE5\UWY6LG0D\MCj04348450000[1].png"/>
          <p:cNvPicPr>
            <a:picLocks noChangeAspect="1" noChangeArrowheads="1"/>
          </p:cNvPicPr>
          <p:nvPr/>
        </p:nvPicPr>
        <p:blipFill>
          <a:blip r:embed="rId4"/>
          <a:srcRect/>
          <a:stretch>
            <a:fillRect/>
          </a:stretch>
        </p:blipFill>
        <p:spPr bwMode="auto">
          <a:xfrm>
            <a:off x="2692851" y="4840405"/>
            <a:ext cx="1145231" cy="1374277"/>
          </a:xfrm>
          <a:prstGeom prst="rect">
            <a:avLst/>
          </a:prstGeom>
          <a:noFill/>
        </p:spPr>
      </p:pic>
      <p:pic>
        <p:nvPicPr>
          <p:cNvPr id="53" name="Picture 2" descr="C:\Users\daiken\AppData\Local\Microsoft\Windows\Temporary Internet Files\Content.IE5\UWY6LG0D\MCj04348450000[1].png"/>
          <p:cNvPicPr>
            <a:picLocks noChangeAspect="1" noChangeArrowheads="1"/>
          </p:cNvPicPr>
          <p:nvPr/>
        </p:nvPicPr>
        <p:blipFill>
          <a:blip r:embed="rId4"/>
          <a:srcRect/>
          <a:stretch>
            <a:fillRect/>
          </a:stretch>
        </p:blipFill>
        <p:spPr bwMode="auto">
          <a:xfrm>
            <a:off x="2692851" y="3362480"/>
            <a:ext cx="1145231" cy="1374277"/>
          </a:xfrm>
          <a:prstGeom prst="rect">
            <a:avLst/>
          </a:prstGeom>
          <a:noFill/>
        </p:spPr>
      </p:pic>
      <p:pic>
        <p:nvPicPr>
          <p:cNvPr id="54" name="Picture 2" descr="C:\Users\daiken\AppData\Local\Microsoft\Windows\Temporary Internet Files\Content.IE5\UWY6LG0D\MCj04348450000[1].png"/>
          <p:cNvPicPr>
            <a:picLocks noChangeAspect="1" noChangeArrowheads="1"/>
          </p:cNvPicPr>
          <p:nvPr/>
        </p:nvPicPr>
        <p:blipFill>
          <a:blip r:embed="rId4"/>
          <a:srcRect/>
          <a:stretch>
            <a:fillRect/>
          </a:stretch>
        </p:blipFill>
        <p:spPr bwMode="auto">
          <a:xfrm>
            <a:off x="2692851" y="1961119"/>
            <a:ext cx="1145231" cy="1374277"/>
          </a:xfrm>
          <a:prstGeom prst="rect">
            <a:avLst/>
          </a:prstGeom>
          <a:noFill/>
        </p:spPr>
      </p:pic>
      <p:pic>
        <p:nvPicPr>
          <p:cNvPr id="55" name="Picture 2" descr="C:\Users\daiken\AppData\Local\Microsoft\Windows\Temporary Internet Files\Content.IE5\UWY6LG0D\MCj04348450000[1].png"/>
          <p:cNvPicPr>
            <a:picLocks noChangeAspect="1" noChangeArrowheads="1"/>
          </p:cNvPicPr>
          <p:nvPr/>
        </p:nvPicPr>
        <p:blipFill>
          <a:blip r:embed="rId4"/>
          <a:srcRect/>
          <a:stretch>
            <a:fillRect/>
          </a:stretch>
        </p:blipFill>
        <p:spPr bwMode="auto">
          <a:xfrm>
            <a:off x="420092" y="3306512"/>
            <a:ext cx="1145231" cy="1374277"/>
          </a:xfrm>
          <a:prstGeom prst="rect">
            <a:avLst/>
          </a:prstGeom>
          <a:noFill/>
        </p:spPr>
      </p:pic>
      <p:cxnSp>
        <p:nvCxnSpPr>
          <p:cNvPr id="56" name="Straight Arrow Connector 55"/>
          <p:cNvCxnSpPr/>
          <p:nvPr/>
        </p:nvCxnSpPr>
        <p:spPr>
          <a:xfrm flipH="1">
            <a:off x="3705569" y="3331020"/>
            <a:ext cx="32357" cy="667337"/>
          </a:xfrm>
          <a:prstGeom prst="straightConnector1">
            <a:avLst/>
          </a:prstGeom>
          <a:ln cap="rnd">
            <a:tailEnd type="arrow" w="med" len="sm"/>
          </a:ln>
        </p:spPr>
        <p:style>
          <a:lnRef idx="3">
            <a:schemeClr val="accent4"/>
          </a:lnRef>
          <a:fillRef idx="0">
            <a:schemeClr val="accent4"/>
          </a:fillRef>
          <a:effectRef idx="2">
            <a:schemeClr val="accent4"/>
          </a:effectRef>
          <a:fontRef idx="minor">
            <a:schemeClr val="tx1"/>
          </a:fontRef>
        </p:style>
      </p:cxnSp>
      <p:sp>
        <p:nvSpPr>
          <p:cNvPr id="57" name="Right Arrow 56"/>
          <p:cNvSpPr/>
          <p:nvPr/>
        </p:nvSpPr>
        <p:spPr bwMode="auto">
          <a:xfrm>
            <a:off x="83126" y="3725774"/>
            <a:ext cx="685800" cy="6096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17203" tIns="58601" rIns="117203" bIns="58601" numCol="1" rtlCol="0" anchor="ctr" anchorCtr="0" compatLnSpc="1">
            <a:prstTxWarp prst="textNoShape">
              <a:avLst/>
            </a:prstTxWarp>
          </a:bodyPr>
          <a:lstStyle/>
          <a:p>
            <a:pPr algn="ctr" defTabSz="1171692"/>
            <a:endParaRPr lang="en-US" sz="3100" dirty="0">
              <a:gradFill>
                <a:gsLst>
                  <a:gs pos="0">
                    <a:prstClr val="black"/>
                  </a:gs>
                  <a:gs pos="100000">
                    <a:prstClr val="black"/>
                  </a:gs>
                </a:gsLst>
                <a:lin ang="5400000" scaled="0"/>
              </a:gradFill>
            </a:endParaRPr>
          </a:p>
        </p:txBody>
      </p:sp>
      <p:sp>
        <p:nvSpPr>
          <p:cNvPr id="58" name="TextBox 57"/>
          <p:cNvSpPr txBox="1"/>
          <p:nvPr/>
        </p:nvSpPr>
        <p:spPr>
          <a:xfrm>
            <a:off x="466177" y="1603769"/>
            <a:ext cx="1535677" cy="646331"/>
          </a:xfrm>
          <a:prstGeom prst="rect">
            <a:avLst/>
          </a:prstGeom>
          <a:noFill/>
        </p:spPr>
        <p:txBody>
          <a:bodyPr wrap="none" lIns="0" tIns="0" rIns="0" bIns="0" rtlCol="0">
            <a:spAutoFit/>
          </a:bodyPr>
          <a:lstStyle/>
          <a:p>
            <a:pPr algn="ctr" defTabSz="1172030"/>
            <a:r>
              <a:rPr lang="en-US" sz="2100" dirty="0">
                <a:gradFill>
                  <a:gsLst>
                    <a:gs pos="0">
                      <a:prstClr val="black"/>
                    </a:gs>
                    <a:gs pos="100000">
                      <a:prstClr val="black"/>
                    </a:gs>
                  </a:gsLst>
                  <a:lin ang="5400000" scaled="0"/>
                </a:gradFill>
              </a:rPr>
              <a:t>Single Logical</a:t>
            </a:r>
          </a:p>
          <a:p>
            <a:pPr algn="ctr" defTabSz="1172030"/>
            <a:r>
              <a:rPr lang="en-US" sz="2100" dirty="0">
                <a:gradFill>
                  <a:gsLst>
                    <a:gs pos="0">
                      <a:prstClr val="black"/>
                    </a:gs>
                    <a:gs pos="100000">
                      <a:prstClr val="black"/>
                    </a:gs>
                  </a:gsLst>
                  <a:lin ang="5400000" scaled="0"/>
                </a:gradFill>
              </a:rPr>
              <a:t>Database</a:t>
            </a:r>
          </a:p>
        </p:txBody>
      </p:sp>
      <p:sp>
        <p:nvSpPr>
          <p:cNvPr id="59" name="TextBox 58"/>
          <p:cNvSpPr txBox="1"/>
          <p:nvPr/>
        </p:nvSpPr>
        <p:spPr>
          <a:xfrm>
            <a:off x="2512705" y="1341405"/>
            <a:ext cx="1851468" cy="646331"/>
          </a:xfrm>
          <a:prstGeom prst="rect">
            <a:avLst/>
          </a:prstGeom>
          <a:noFill/>
        </p:spPr>
        <p:txBody>
          <a:bodyPr wrap="none" lIns="0" tIns="0" rIns="0" bIns="0" rtlCol="0">
            <a:spAutoFit/>
          </a:bodyPr>
          <a:lstStyle/>
          <a:p>
            <a:pPr algn="ctr" defTabSz="1172030"/>
            <a:r>
              <a:rPr lang="en-US" sz="2100" dirty="0">
                <a:gradFill>
                  <a:gsLst>
                    <a:gs pos="0">
                      <a:prstClr val="black"/>
                    </a:gs>
                    <a:gs pos="100000">
                      <a:prstClr val="black"/>
                    </a:gs>
                  </a:gsLst>
                  <a:lin ang="5400000" scaled="0"/>
                </a:gradFill>
              </a:rPr>
              <a:t>Multiple Physical</a:t>
            </a:r>
            <a:br>
              <a:rPr lang="en-US" sz="2100" dirty="0">
                <a:gradFill>
                  <a:gsLst>
                    <a:gs pos="0">
                      <a:prstClr val="black"/>
                    </a:gs>
                    <a:gs pos="100000">
                      <a:prstClr val="black"/>
                    </a:gs>
                  </a:gsLst>
                  <a:lin ang="5400000" scaled="0"/>
                </a:gradFill>
              </a:rPr>
            </a:br>
            <a:r>
              <a:rPr lang="en-US" sz="2100" dirty="0">
                <a:gradFill>
                  <a:gsLst>
                    <a:gs pos="0">
                      <a:prstClr val="black"/>
                    </a:gs>
                    <a:gs pos="100000">
                      <a:prstClr val="black"/>
                    </a:gs>
                  </a:gsLst>
                  <a:lin ang="5400000" scaled="0"/>
                </a:gradFill>
              </a:rPr>
              <a:t>Replicas</a:t>
            </a:r>
          </a:p>
        </p:txBody>
      </p:sp>
      <p:sp>
        <p:nvSpPr>
          <p:cNvPr id="60" name="TextBox 59"/>
          <p:cNvSpPr txBox="1"/>
          <p:nvPr/>
        </p:nvSpPr>
        <p:spPr>
          <a:xfrm>
            <a:off x="1211411" y="2673048"/>
            <a:ext cx="815749" cy="430887"/>
          </a:xfrm>
          <a:prstGeom prst="rect">
            <a:avLst/>
          </a:prstGeom>
          <a:noFill/>
        </p:spPr>
        <p:txBody>
          <a:bodyPr wrap="square" lIns="0" tIns="0" rIns="0" bIns="0" rtlCol="0">
            <a:spAutoFit/>
          </a:bodyPr>
          <a:lstStyle>
            <a:defPPr>
              <a:defRPr lang="en-US"/>
            </a:defPPr>
            <a:lvl1pPr algn="ctr">
              <a:defRPr sz="1400">
                <a:gradFill>
                  <a:gsLst>
                    <a:gs pos="0">
                      <a:schemeClr val="tx1"/>
                    </a:gs>
                    <a:gs pos="86000">
                      <a:schemeClr val="tx1"/>
                    </a:gs>
                  </a:gsLst>
                  <a:lin ang="5400000" scaled="0"/>
                </a:gradFill>
              </a:defRPr>
            </a:lvl1pPr>
          </a:lstStyle>
          <a:p>
            <a:pPr defTabSz="1172030"/>
            <a:r>
              <a:rPr lang="en-US" dirty="0">
                <a:gradFill>
                  <a:gsLst>
                    <a:gs pos="0">
                      <a:prstClr val="black"/>
                    </a:gs>
                    <a:gs pos="100000">
                      <a:prstClr val="black"/>
                    </a:gs>
                  </a:gsLst>
                  <a:lin ang="5400000" scaled="0"/>
                </a:gradFill>
              </a:rPr>
              <a:t>Single Primary</a:t>
            </a:r>
          </a:p>
        </p:txBody>
      </p:sp>
      <p:sp>
        <p:nvSpPr>
          <p:cNvPr id="61" name="TextBox 60"/>
          <p:cNvSpPr txBox="1"/>
          <p:nvPr/>
        </p:nvSpPr>
        <p:spPr>
          <a:xfrm>
            <a:off x="1143788" y="5033207"/>
            <a:ext cx="1163780" cy="553998"/>
          </a:xfrm>
          <a:prstGeom prst="rect">
            <a:avLst/>
          </a:prstGeom>
          <a:noFill/>
        </p:spPr>
        <p:txBody>
          <a:bodyPr wrap="none" lIns="0" tIns="0" rIns="0" bIns="0" rtlCol="0">
            <a:spAutoFit/>
          </a:bodyPr>
          <a:lstStyle/>
          <a:p>
            <a:pPr algn="ctr" defTabSz="1172030"/>
            <a:r>
              <a:rPr lang="en-US" dirty="0">
                <a:gradFill>
                  <a:gsLst>
                    <a:gs pos="0">
                      <a:prstClr val="black"/>
                    </a:gs>
                    <a:gs pos="100000">
                      <a:prstClr val="black"/>
                    </a:gs>
                  </a:gsLst>
                  <a:lin ang="5400000" scaled="0"/>
                </a:gradFill>
              </a:rPr>
              <a:t>Multiple</a:t>
            </a:r>
          </a:p>
          <a:p>
            <a:pPr algn="ctr" defTabSz="1172030"/>
            <a:r>
              <a:rPr lang="en-US" dirty="0">
                <a:gradFill>
                  <a:gsLst>
                    <a:gs pos="0">
                      <a:prstClr val="black"/>
                    </a:gs>
                    <a:gs pos="100000">
                      <a:prstClr val="black"/>
                    </a:gs>
                  </a:gsLst>
                  <a:lin ang="5400000" scaled="0"/>
                </a:gradFill>
              </a:rPr>
              <a:t>Secondaries</a:t>
            </a:r>
          </a:p>
        </p:txBody>
      </p:sp>
      <p:cxnSp>
        <p:nvCxnSpPr>
          <p:cNvPr id="62" name="Straight Arrow Connector 61"/>
          <p:cNvCxnSpPr/>
          <p:nvPr/>
        </p:nvCxnSpPr>
        <p:spPr>
          <a:xfrm flipV="1">
            <a:off x="1754216" y="3025768"/>
            <a:ext cx="707434" cy="726611"/>
          </a:xfrm>
          <a:prstGeom prst="straightConnector1">
            <a:avLst/>
          </a:prstGeom>
          <a:ln w="38100" cap="rnd">
            <a:prstDash val="solid"/>
            <a:headEnd type="none"/>
            <a:tailEnd type="arrow"/>
          </a:ln>
        </p:spPr>
        <p:style>
          <a:lnRef idx="3">
            <a:schemeClr val="accent4"/>
          </a:lnRef>
          <a:fillRef idx="0">
            <a:schemeClr val="accent4"/>
          </a:fillRef>
          <a:effectRef idx="2">
            <a:schemeClr val="accent4"/>
          </a:effectRef>
          <a:fontRef idx="minor">
            <a:schemeClr val="tx1"/>
          </a:fontRef>
        </p:style>
      </p:cxnSp>
      <p:sp>
        <p:nvSpPr>
          <p:cNvPr id="63" name="Freeform 62"/>
          <p:cNvSpPr/>
          <p:nvPr/>
        </p:nvSpPr>
        <p:spPr>
          <a:xfrm>
            <a:off x="4031150" y="2954606"/>
            <a:ext cx="457510" cy="2659463"/>
          </a:xfrm>
          <a:custGeom>
            <a:avLst/>
            <a:gdLst>
              <a:gd name="connsiteX0" fmla="*/ 0 w 42530"/>
              <a:gd name="connsiteY0" fmla="*/ 0 h 914400"/>
              <a:gd name="connsiteX1" fmla="*/ 31898 w 42530"/>
              <a:gd name="connsiteY1" fmla="*/ 74428 h 914400"/>
              <a:gd name="connsiteX2" fmla="*/ 42530 w 42530"/>
              <a:gd name="connsiteY2" fmla="*/ 159488 h 914400"/>
              <a:gd name="connsiteX3" fmla="*/ 31898 w 42530"/>
              <a:gd name="connsiteY3" fmla="*/ 701749 h 914400"/>
              <a:gd name="connsiteX4" fmla="*/ 21265 w 42530"/>
              <a:gd name="connsiteY4" fmla="*/ 914400 h 914400"/>
              <a:gd name="connsiteX0" fmla="*/ 0 w 34705"/>
              <a:gd name="connsiteY0" fmla="*/ 0 h 914400"/>
              <a:gd name="connsiteX1" fmla="*/ 31898 w 34705"/>
              <a:gd name="connsiteY1" fmla="*/ 74428 h 914400"/>
              <a:gd name="connsiteX2" fmla="*/ 31898 w 34705"/>
              <a:gd name="connsiteY2" fmla="*/ 701749 h 914400"/>
              <a:gd name="connsiteX3" fmla="*/ 21265 w 34705"/>
              <a:gd name="connsiteY3" fmla="*/ 914400 h 914400"/>
              <a:gd name="connsiteX0" fmla="*/ 0 w 32466"/>
              <a:gd name="connsiteY0" fmla="*/ 0 h 914400"/>
              <a:gd name="connsiteX1" fmla="*/ 31898 w 32466"/>
              <a:gd name="connsiteY1" fmla="*/ 701749 h 914400"/>
              <a:gd name="connsiteX2" fmla="*/ 21265 w 32466"/>
              <a:gd name="connsiteY2" fmla="*/ 914400 h 914400"/>
              <a:gd name="connsiteX0" fmla="*/ 0 w 48823"/>
              <a:gd name="connsiteY0" fmla="*/ 0 h 914400"/>
              <a:gd name="connsiteX1" fmla="*/ 48540 w 48823"/>
              <a:gd name="connsiteY1" fmla="*/ 395187 h 914400"/>
              <a:gd name="connsiteX2" fmla="*/ 21265 w 48823"/>
              <a:gd name="connsiteY2" fmla="*/ 914400 h 914400"/>
              <a:gd name="connsiteX0" fmla="*/ 0 w 48823"/>
              <a:gd name="connsiteY0" fmla="*/ 0 h 914400"/>
              <a:gd name="connsiteX1" fmla="*/ 48540 w 48823"/>
              <a:gd name="connsiteY1" fmla="*/ 395187 h 914400"/>
              <a:gd name="connsiteX2" fmla="*/ 21265 w 48823"/>
              <a:gd name="connsiteY2" fmla="*/ 914400 h 914400"/>
              <a:gd name="connsiteX0" fmla="*/ 0 w 58007"/>
              <a:gd name="connsiteY0" fmla="*/ 0 h 914400"/>
              <a:gd name="connsiteX1" fmla="*/ 57786 w 58007"/>
              <a:gd name="connsiteY1" fmla="*/ 464057 h 914400"/>
              <a:gd name="connsiteX2" fmla="*/ 21265 w 58007"/>
              <a:gd name="connsiteY2" fmla="*/ 914400 h 914400"/>
              <a:gd name="connsiteX0" fmla="*/ 0 w 58001"/>
              <a:gd name="connsiteY0" fmla="*/ 0 h 914400"/>
              <a:gd name="connsiteX1" fmla="*/ 57786 w 58001"/>
              <a:gd name="connsiteY1" fmla="*/ 464057 h 914400"/>
              <a:gd name="connsiteX2" fmla="*/ 21265 w 58001"/>
              <a:gd name="connsiteY2" fmla="*/ 914400 h 914400"/>
              <a:gd name="connsiteX0" fmla="*/ 0 w 58014"/>
              <a:gd name="connsiteY0" fmla="*/ 0 h 914400"/>
              <a:gd name="connsiteX1" fmla="*/ 57786 w 58014"/>
              <a:gd name="connsiteY1" fmla="*/ 464057 h 914400"/>
              <a:gd name="connsiteX2" fmla="*/ 21265 w 58014"/>
              <a:gd name="connsiteY2" fmla="*/ 914400 h 914400"/>
              <a:gd name="connsiteX0" fmla="*/ 0 w 58234"/>
              <a:gd name="connsiteY0" fmla="*/ 0 h 914400"/>
              <a:gd name="connsiteX1" fmla="*/ 57786 w 58234"/>
              <a:gd name="connsiteY1" fmla="*/ 464057 h 914400"/>
              <a:gd name="connsiteX2" fmla="*/ 21265 w 58234"/>
              <a:gd name="connsiteY2" fmla="*/ 914400 h 914400"/>
              <a:gd name="connsiteX0" fmla="*/ 0 w 57799"/>
              <a:gd name="connsiteY0" fmla="*/ 0 h 897183"/>
              <a:gd name="connsiteX1" fmla="*/ 57786 w 57799"/>
              <a:gd name="connsiteY1" fmla="*/ 464057 h 897183"/>
              <a:gd name="connsiteX2" fmla="*/ 2774 w 57799"/>
              <a:gd name="connsiteY2" fmla="*/ 897183 h 897183"/>
              <a:gd name="connsiteX0" fmla="*/ 0 w 57908"/>
              <a:gd name="connsiteY0" fmla="*/ 0 h 897183"/>
              <a:gd name="connsiteX1" fmla="*/ 57786 w 57908"/>
              <a:gd name="connsiteY1" fmla="*/ 464057 h 897183"/>
              <a:gd name="connsiteX2" fmla="*/ 2774 w 57908"/>
              <a:gd name="connsiteY2" fmla="*/ 897183 h 897183"/>
              <a:gd name="connsiteX0" fmla="*/ 0 w 59707"/>
              <a:gd name="connsiteY0" fmla="*/ 0 h 897183"/>
              <a:gd name="connsiteX1" fmla="*/ 59635 w 59707"/>
              <a:gd name="connsiteY1" fmla="*/ 416709 h 897183"/>
              <a:gd name="connsiteX2" fmla="*/ 2774 w 59707"/>
              <a:gd name="connsiteY2" fmla="*/ 897183 h 897183"/>
              <a:gd name="connsiteX0" fmla="*/ 0 w 59788"/>
              <a:gd name="connsiteY0" fmla="*/ 0 h 897183"/>
              <a:gd name="connsiteX1" fmla="*/ 59635 w 59788"/>
              <a:gd name="connsiteY1" fmla="*/ 416709 h 897183"/>
              <a:gd name="connsiteX2" fmla="*/ 2774 w 59788"/>
              <a:gd name="connsiteY2" fmla="*/ 897183 h 897183"/>
              <a:gd name="connsiteX0" fmla="*/ 0 w 60021"/>
              <a:gd name="connsiteY0" fmla="*/ 0 h 897183"/>
              <a:gd name="connsiteX1" fmla="*/ 59635 w 60021"/>
              <a:gd name="connsiteY1" fmla="*/ 416709 h 897183"/>
              <a:gd name="connsiteX2" fmla="*/ 2774 w 60021"/>
              <a:gd name="connsiteY2" fmla="*/ 897183 h 897183"/>
              <a:gd name="connsiteX0" fmla="*/ 0 w 59690"/>
              <a:gd name="connsiteY0" fmla="*/ 0 h 897183"/>
              <a:gd name="connsiteX1" fmla="*/ 59635 w 59690"/>
              <a:gd name="connsiteY1" fmla="*/ 416709 h 897183"/>
              <a:gd name="connsiteX2" fmla="*/ 2774 w 59690"/>
              <a:gd name="connsiteY2" fmla="*/ 897183 h 897183"/>
            </a:gdLst>
            <a:ahLst/>
            <a:cxnLst>
              <a:cxn ang="0">
                <a:pos x="connsiteX0" y="connsiteY0"/>
              </a:cxn>
              <a:cxn ang="0">
                <a:pos x="connsiteX1" y="connsiteY1"/>
              </a:cxn>
              <a:cxn ang="0">
                <a:pos x="connsiteX2" y="connsiteY2"/>
              </a:cxn>
            </a:cxnLst>
            <a:rect l="l" t="t" r="r" b="b"/>
            <a:pathLst>
              <a:path w="59690" h="897183">
                <a:moveTo>
                  <a:pt x="0" y="0"/>
                </a:moveTo>
                <a:cubicBezTo>
                  <a:pt x="47326" y="77329"/>
                  <a:pt x="60671" y="331749"/>
                  <a:pt x="59635" y="416709"/>
                </a:cubicBezTo>
                <a:cubicBezTo>
                  <a:pt x="58599" y="501673"/>
                  <a:pt x="60097" y="726303"/>
                  <a:pt x="2774" y="897183"/>
                </a:cubicBezTo>
              </a:path>
            </a:pathLst>
          </a:custGeom>
          <a:ln w="38100" cap="rnd">
            <a:prstDash val="solid"/>
            <a:headEnd type="none"/>
            <a:tailEnd type="arrow"/>
          </a:ln>
        </p:spPr>
        <p:style>
          <a:lnRef idx="3">
            <a:schemeClr val="accent4"/>
          </a:lnRef>
          <a:fillRef idx="0">
            <a:schemeClr val="accent4"/>
          </a:fillRef>
          <a:effectRef idx="2">
            <a:schemeClr val="accent4"/>
          </a:effectRef>
          <a:fontRef idx="minor">
            <a:schemeClr val="tx1"/>
          </a:fontRef>
        </p:style>
        <p:txBody>
          <a:bodyPr lIns="117208" tIns="58604" rIns="117208" bIns="58604" rtlCol="0" anchor="ctr"/>
          <a:lstStyle/>
          <a:p>
            <a:pPr algn="ctr" defTabSz="1172078"/>
            <a:endParaRPr lang="en-US">
              <a:gradFill>
                <a:gsLst>
                  <a:gs pos="0">
                    <a:prstClr val="black"/>
                  </a:gs>
                  <a:gs pos="100000">
                    <a:prstClr val="black"/>
                  </a:gs>
                </a:gsLst>
                <a:lin ang="5400000" scaled="0"/>
              </a:gradFill>
            </a:endParaRPr>
          </a:p>
        </p:txBody>
      </p:sp>
      <p:sp>
        <p:nvSpPr>
          <p:cNvPr id="64" name="Rectangle 63"/>
          <p:cNvSpPr/>
          <p:nvPr/>
        </p:nvSpPr>
        <p:spPr>
          <a:xfrm rot="16200000">
            <a:off x="2188488" y="2574318"/>
            <a:ext cx="997619" cy="349185"/>
          </a:xfrm>
          <a:prstGeom prst="rect">
            <a:avLst/>
          </a:prstGeom>
        </p:spPr>
        <p:txBody>
          <a:bodyPr wrap="none" lIns="117208" tIns="58604" rIns="117208" bIns="58604">
            <a:spAutoFit/>
          </a:bodyPr>
          <a:lstStyle/>
          <a:p>
            <a:pPr algn="ctr" defTabSz="1171692"/>
            <a:r>
              <a:rPr lang="en-US" sz="1500" dirty="0">
                <a:gradFill>
                  <a:gsLst>
                    <a:gs pos="0">
                      <a:prstClr val="black"/>
                    </a:gs>
                    <a:gs pos="100000">
                      <a:prstClr val="black"/>
                    </a:gs>
                  </a:gsLst>
                  <a:lin ang="5400000" scaled="0"/>
                </a:gradFill>
              </a:rPr>
              <a:t>Replica 1</a:t>
            </a:r>
          </a:p>
        </p:txBody>
      </p:sp>
      <p:sp>
        <p:nvSpPr>
          <p:cNvPr id="65" name="Rectangle 64"/>
          <p:cNvSpPr/>
          <p:nvPr/>
        </p:nvSpPr>
        <p:spPr>
          <a:xfrm rot="16200000">
            <a:off x="2188489" y="3963505"/>
            <a:ext cx="997619" cy="349185"/>
          </a:xfrm>
          <a:prstGeom prst="rect">
            <a:avLst/>
          </a:prstGeom>
        </p:spPr>
        <p:txBody>
          <a:bodyPr wrap="none" lIns="117208" tIns="58604" rIns="117208" bIns="58604">
            <a:spAutoFit/>
          </a:bodyPr>
          <a:lstStyle/>
          <a:p>
            <a:pPr algn="ctr" defTabSz="1171692"/>
            <a:r>
              <a:rPr lang="en-US" sz="1500" dirty="0">
                <a:gradFill>
                  <a:gsLst>
                    <a:gs pos="0">
                      <a:prstClr val="black"/>
                    </a:gs>
                    <a:gs pos="100000">
                      <a:prstClr val="black"/>
                    </a:gs>
                  </a:gsLst>
                  <a:lin ang="5400000" scaled="0"/>
                </a:gradFill>
              </a:rPr>
              <a:t>Replica 2</a:t>
            </a:r>
          </a:p>
        </p:txBody>
      </p:sp>
      <p:sp>
        <p:nvSpPr>
          <p:cNvPr id="66" name="Rectangle 65"/>
          <p:cNvSpPr/>
          <p:nvPr/>
        </p:nvSpPr>
        <p:spPr>
          <a:xfrm rot="16200000">
            <a:off x="2188491" y="5446558"/>
            <a:ext cx="997619" cy="349185"/>
          </a:xfrm>
          <a:prstGeom prst="rect">
            <a:avLst/>
          </a:prstGeom>
        </p:spPr>
        <p:txBody>
          <a:bodyPr wrap="none" lIns="117208" tIns="58604" rIns="117208" bIns="58604">
            <a:spAutoFit/>
          </a:bodyPr>
          <a:lstStyle/>
          <a:p>
            <a:pPr algn="ctr" defTabSz="1171692"/>
            <a:r>
              <a:rPr lang="en-US" sz="1500" dirty="0">
                <a:gradFill>
                  <a:gsLst>
                    <a:gs pos="0">
                      <a:prstClr val="black"/>
                    </a:gs>
                    <a:gs pos="100000">
                      <a:prstClr val="black"/>
                    </a:gs>
                  </a:gsLst>
                  <a:lin ang="5400000" scaled="0"/>
                </a:gradFill>
              </a:rPr>
              <a:t>Replica 3</a:t>
            </a:r>
          </a:p>
        </p:txBody>
      </p:sp>
      <p:sp>
        <p:nvSpPr>
          <p:cNvPr id="67" name="Can 66"/>
          <p:cNvSpPr/>
          <p:nvPr/>
        </p:nvSpPr>
        <p:spPr bwMode="auto">
          <a:xfrm>
            <a:off x="1184324" y="3820177"/>
            <a:ext cx="762000" cy="689651"/>
          </a:xfrm>
          <a:prstGeom prst="can">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17203" tIns="58601" rIns="117203" bIns="58601" numCol="1" rtlCol="0" anchor="ctr" anchorCtr="0" compatLnSpc="1">
            <a:prstTxWarp prst="textNoShape">
              <a:avLst/>
            </a:prstTxWarp>
          </a:bodyPr>
          <a:lstStyle/>
          <a:p>
            <a:pPr algn="ctr" defTabSz="1171692"/>
            <a:r>
              <a:rPr lang="en-US" sz="2600" dirty="0">
                <a:gradFill>
                  <a:gsLst>
                    <a:gs pos="0">
                      <a:prstClr val="black"/>
                    </a:gs>
                    <a:gs pos="100000">
                      <a:prstClr val="black"/>
                    </a:gs>
                  </a:gsLst>
                  <a:lin ang="5400000" scaled="0"/>
                </a:gradFill>
              </a:rPr>
              <a:t>DB</a:t>
            </a:r>
          </a:p>
        </p:txBody>
      </p:sp>
      <p:sp>
        <p:nvSpPr>
          <p:cNvPr id="68" name="Can 67"/>
          <p:cNvSpPr/>
          <p:nvPr/>
        </p:nvSpPr>
        <p:spPr bwMode="auto">
          <a:xfrm>
            <a:off x="3346223" y="2698565"/>
            <a:ext cx="662000" cy="544308"/>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17203" tIns="58601" rIns="117203" bIns="58601" numCol="1" rtlCol="0" anchor="ctr" anchorCtr="0" compatLnSpc="1">
            <a:prstTxWarp prst="textNoShape">
              <a:avLst/>
            </a:prstTxWarp>
          </a:bodyPr>
          <a:lstStyle/>
          <a:p>
            <a:pPr algn="ctr" defTabSz="1171692"/>
            <a:endParaRPr lang="en-US" sz="2100" dirty="0">
              <a:gradFill>
                <a:gsLst>
                  <a:gs pos="0">
                    <a:prstClr val="black"/>
                  </a:gs>
                  <a:gs pos="100000">
                    <a:prstClr val="black"/>
                  </a:gs>
                </a:gsLst>
                <a:lin ang="5400000" scaled="0"/>
              </a:gradFill>
            </a:endParaRPr>
          </a:p>
        </p:txBody>
      </p:sp>
      <p:sp>
        <p:nvSpPr>
          <p:cNvPr id="69" name="Can 68"/>
          <p:cNvSpPr/>
          <p:nvPr/>
        </p:nvSpPr>
        <p:spPr bwMode="auto">
          <a:xfrm>
            <a:off x="3350374" y="4075463"/>
            <a:ext cx="662000" cy="544308"/>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17203" tIns="58601" rIns="117203" bIns="58601" numCol="1" rtlCol="0" anchor="ctr" anchorCtr="0" compatLnSpc="1">
            <a:prstTxWarp prst="textNoShape">
              <a:avLst/>
            </a:prstTxWarp>
          </a:bodyPr>
          <a:lstStyle/>
          <a:p>
            <a:pPr algn="ctr" defTabSz="1171692"/>
            <a:endParaRPr lang="en-US" sz="2100" dirty="0">
              <a:gradFill>
                <a:gsLst>
                  <a:gs pos="0">
                    <a:prstClr val="black"/>
                  </a:gs>
                  <a:gs pos="100000">
                    <a:prstClr val="black"/>
                  </a:gs>
                </a:gsLst>
                <a:lin ang="5400000" scaled="0"/>
              </a:gradFill>
            </a:endParaRPr>
          </a:p>
        </p:txBody>
      </p:sp>
      <p:sp>
        <p:nvSpPr>
          <p:cNvPr id="70" name="Can 69"/>
          <p:cNvSpPr/>
          <p:nvPr/>
        </p:nvSpPr>
        <p:spPr bwMode="auto">
          <a:xfrm>
            <a:off x="3369153" y="5507477"/>
            <a:ext cx="662000" cy="544308"/>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17203" tIns="58601" rIns="117203" bIns="58601" numCol="1" rtlCol="0" anchor="ctr" anchorCtr="0" compatLnSpc="1">
            <a:prstTxWarp prst="textNoShape">
              <a:avLst/>
            </a:prstTxWarp>
          </a:bodyPr>
          <a:lstStyle/>
          <a:p>
            <a:pPr algn="ctr" defTabSz="1171692"/>
            <a:endParaRPr lang="en-US" sz="2100" dirty="0">
              <a:gradFill>
                <a:gsLst>
                  <a:gs pos="0">
                    <a:prstClr val="black"/>
                  </a:gs>
                  <a:gs pos="100000">
                    <a:prstClr val="black"/>
                  </a:gs>
                </a:gsLst>
                <a:lin ang="5400000" scaled="0"/>
              </a:gradFill>
            </a:endParaRPr>
          </a:p>
        </p:txBody>
      </p:sp>
      <p:sp>
        <p:nvSpPr>
          <p:cNvPr id="71" name="Text Placeholder 2"/>
          <p:cNvSpPr txBox="1">
            <a:spLocks/>
          </p:cNvSpPr>
          <p:nvPr/>
        </p:nvSpPr>
        <p:spPr>
          <a:xfrm>
            <a:off x="4551481" y="3486938"/>
            <a:ext cx="4440119" cy="2744694"/>
          </a:xfrm>
          <a:prstGeom prst="rect">
            <a:avLst/>
          </a:prstGeom>
          <a:noFill/>
          <a:ln w="12700" algn="ctr">
            <a:noFill/>
            <a:round/>
            <a:headEnd/>
            <a:tailEnd/>
          </a:ln>
          <a:effectLst/>
        </p:spPr>
        <p:txBody>
          <a:bodyPr vert="horz" wrap="square" lIns="117187" tIns="58595" rIns="117187" bIns="58595"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indent="-347663">
              <a:spcAft>
                <a:spcPts val="769"/>
              </a:spcAft>
            </a:pPr>
            <a:r>
              <a:rPr lang="en-US" sz="1800" dirty="0" smtClean="0">
                <a:solidFill>
                  <a:prstClr val="black"/>
                </a:solidFill>
              </a:rPr>
              <a:t>Cloud relational database based on </a:t>
            </a:r>
            <a:br>
              <a:rPr lang="en-US" sz="1800" dirty="0" smtClean="0">
                <a:solidFill>
                  <a:prstClr val="black"/>
                </a:solidFill>
              </a:rPr>
            </a:br>
            <a:r>
              <a:rPr lang="en-US" sz="1800" dirty="0" smtClean="0">
                <a:solidFill>
                  <a:prstClr val="black"/>
                </a:solidFill>
              </a:rPr>
              <a:t>SQL Server engine</a:t>
            </a:r>
          </a:p>
          <a:p>
            <a:pPr marL="347663" indent="-347663">
              <a:spcAft>
                <a:spcPts val="769"/>
              </a:spcAft>
            </a:pPr>
            <a:r>
              <a:rPr lang="en-US" sz="1800" dirty="0" smtClean="0">
                <a:solidFill>
                  <a:prstClr val="black"/>
                </a:solidFill>
              </a:rPr>
              <a:t>Use same tools, data access frameworks, </a:t>
            </a:r>
            <a:br>
              <a:rPr lang="en-US" sz="1800" dirty="0" smtClean="0">
                <a:solidFill>
                  <a:prstClr val="black"/>
                </a:solidFill>
              </a:rPr>
            </a:br>
            <a:r>
              <a:rPr lang="en-US" sz="1800" dirty="0" smtClean="0">
                <a:solidFill>
                  <a:prstClr val="black"/>
                </a:solidFill>
              </a:rPr>
              <a:t>T-SQL based language</a:t>
            </a:r>
          </a:p>
          <a:p>
            <a:pPr marL="347663" indent="-347663">
              <a:spcAft>
                <a:spcPts val="769"/>
              </a:spcAft>
            </a:pPr>
            <a:r>
              <a:rPr lang="en-US" sz="1800" dirty="0" smtClean="0">
                <a:solidFill>
                  <a:prstClr val="black"/>
                </a:solidFill>
              </a:rPr>
              <a:t>Global datacenters</a:t>
            </a:r>
          </a:p>
          <a:p>
            <a:pPr marL="347663" indent="-347663">
              <a:spcAft>
                <a:spcPts val="769"/>
              </a:spcAft>
            </a:pPr>
            <a:r>
              <a:rPr lang="en-US" sz="1800" dirty="0" smtClean="0">
                <a:solidFill>
                  <a:prstClr val="black"/>
                </a:solidFill>
              </a:rPr>
              <a:t>High Availability and Redundancy</a:t>
            </a:r>
          </a:p>
          <a:p>
            <a:pPr marL="576263" lvl="1" indent="-228600" defTabSz="1172078">
              <a:tabLst>
                <a:tab pos="576263" algn="l"/>
              </a:tabLst>
            </a:pPr>
            <a:r>
              <a:rPr lang="en-US" sz="1100" dirty="0" smtClean="0">
                <a:solidFill>
                  <a:prstClr val="black"/>
                </a:solidFill>
              </a:rPr>
              <a:t>Reads are completed at the primary</a:t>
            </a:r>
          </a:p>
          <a:p>
            <a:pPr marL="576263" lvl="1" indent="-228600" defTabSz="1172078">
              <a:tabLst>
                <a:tab pos="576263" algn="l"/>
              </a:tabLst>
            </a:pPr>
            <a:r>
              <a:rPr lang="en-US" sz="1100" dirty="0" smtClean="0">
                <a:solidFill>
                  <a:prstClr val="black"/>
                </a:solidFill>
              </a:rPr>
              <a:t>Writes are replicated to a quorum of </a:t>
            </a:r>
            <a:r>
              <a:rPr lang="en-US" sz="1100" dirty="0" err="1" smtClean="0">
                <a:solidFill>
                  <a:prstClr val="black"/>
                </a:solidFill>
              </a:rPr>
              <a:t>secondaries</a:t>
            </a:r>
            <a:endParaRPr lang="en-US" sz="1100" dirty="0">
              <a:solidFill>
                <a:prstClr val="black"/>
              </a:solidFill>
            </a:endParaRPr>
          </a:p>
        </p:txBody>
      </p:sp>
      <p:grpSp>
        <p:nvGrpSpPr>
          <p:cNvPr id="72" name="Group 71"/>
          <p:cNvGrpSpPr/>
          <p:nvPr/>
        </p:nvGrpSpPr>
        <p:grpSpPr>
          <a:xfrm>
            <a:off x="4800600" y="1524000"/>
            <a:ext cx="3818441" cy="2155293"/>
            <a:chOff x="4498529" y="956774"/>
            <a:chExt cx="3846354" cy="2635222"/>
          </a:xfrm>
        </p:grpSpPr>
        <p:pic>
          <p:nvPicPr>
            <p:cNvPr id="73" name="Picture 2" descr="D:\Microsoft\DVD 36\DVD_ART36\Artwork_Imagery\Icons - Illustrations\Maps Globes\world map blank.png"/>
            <p:cNvPicPr>
              <a:picLocks noChangeAspect="1" noChangeArrowheads="1"/>
            </p:cNvPicPr>
            <p:nvPr/>
          </p:nvPicPr>
          <p:blipFill rotWithShape="1">
            <a:blip r:embed="rId5">
              <a:extLst>
                <a:ext uri="{28A0092B-C50C-407E-A947-70E740481C1C}">
                  <a14:useLocalDpi xmlns:a14="http://schemas.microsoft.com/office/drawing/2010/main" val="0"/>
                </a:ext>
              </a:extLst>
            </a:blip>
            <a:srcRect b="8829"/>
            <a:stretch/>
          </p:blipFill>
          <p:spPr bwMode="auto">
            <a:xfrm>
              <a:off x="4498529" y="956774"/>
              <a:ext cx="3846354" cy="263522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descr="D:\Microsoft\DVD 36\DVD_ART36\Artwork_Imagery\Shapes\Bullets\Green G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980" y="1914527"/>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5" name="Picture 3" descr="D:\Microsoft\DVD 36\DVD_ART36\Artwork_Imagery\Shapes\Bullets\Green G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485" y="1981203"/>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6" name="Picture 3" descr="D:\Microsoft\DVD 36\DVD_ART36\Artwork_Imagery\Shapes\Bullets\Green G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928" y="1676403"/>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7" name="Picture 3" descr="D:\Microsoft\DVD 36\DVD_ART36\Artwork_Imagery\Shapes\Bullets\Green G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423" y="1752600"/>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8" name="Picture 3" descr="D:\Microsoft\DVD 36\DVD_ART36\Artwork_Imagery\Shapes\Bullets\Green G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3080" y="2524128"/>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9" name="Picture 3" descr="D:\Microsoft\DVD 36\DVD_ART36\Artwork_Imagery\Shapes\Bullets\Green G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0245" y="2066928"/>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83172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SQL Database </a:t>
            </a:r>
            <a:r>
              <a:rPr lang="en-US" sz="4000" b="1" spc="-150" dirty="0" err="1"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vs</a:t>
            </a: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 SQL Server</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71" name="Text Placeholder 2"/>
          <p:cNvSpPr txBox="1">
            <a:spLocks/>
          </p:cNvSpPr>
          <p:nvPr/>
        </p:nvSpPr>
        <p:spPr>
          <a:xfrm>
            <a:off x="685800" y="1763320"/>
            <a:ext cx="7696200" cy="4160467"/>
          </a:xfrm>
          <a:prstGeom prst="rect">
            <a:avLst/>
          </a:prstGeom>
          <a:noFill/>
          <a:ln w="12700" algn="ctr">
            <a:noFill/>
            <a:round/>
            <a:headEnd/>
            <a:tailEnd/>
          </a:ln>
          <a:effectLst/>
        </p:spPr>
        <p:txBody>
          <a:bodyPr vert="horz" wrap="square" lIns="117187" tIns="58595" rIns="117187" bIns="58595"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a:spcAft>
                <a:spcPts val="769"/>
              </a:spcAft>
              <a:buSzPct val="85000"/>
              <a:buBlip>
                <a:blip r:embed="rId4"/>
              </a:buBlip>
            </a:pPr>
            <a:r>
              <a:rPr lang="en-US" sz="1400" b="1" dirty="0" smtClean="0">
                <a:solidFill>
                  <a:schemeClr val="tx2">
                    <a:lumMod val="50000"/>
                  </a:schemeClr>
                </a:solidFill>
                <a:latin typeface="Arial" pitchFamily="34" charset="0"/>
                <a:cs typeface="Arial" pitchFamily="34" charset="0"/>
              </a:rPr>
              <a:t>Horizontal Scaling</a:t>
            </a:r>
          </a:p>
          <a:p>
            <a:pPr marL="347663">
              <a:spcAft>
                <a:spcPts val="769"/>
              </a:spcAft>
              <a:buSzPct val="85000"/>
              <a:buBlip>
                <a:blip r:embed="rId4"/>
              </a:buBlip>
            </a:pPr>
            <a:r>
              <a:rPr lang="en-US" sz="1400" b="1" dirty="0" smtClean="0">
                <a:solidFill>
                  <a:schemeClr val="tx2">
                    <a:lumMod val="50000"/>
                  </a:schemeClr>
                </a:solidFill>
                <a:latin typeface="Arial" pitchFamily="34" charset="0"/>
                <a:cs typeface="Arial" pitchFamily="34" charset="0"/>
              </a:rPr>
              <a:t>SQL Server Authentication Only</a:t>
            </a:r>
          </a:p>
          <a:p>
            <a:pPr marL="347663">
              <a:spcAft>
                <a:spcPts val="769"/>
              </a:spcAft>
              <a:buSzPct val="85000"/>
              <a:buBlip>
                <a:blip r:embed="rId4"/>
              </a:buBlip>
            </a:pPr>
            <a:r>
              <a:rPr lang="en-US" sz="1400" b="1" dirty="0" smtClean="0">
                <a:solidFill>
                  <a:schemeClr val="tx2">
                    <a:lumMod val="50000"/>
                  </a:schemeClr>
                </a:solidFill>
                <a:latin typeface="Arial" pitchFamily="34" charset="0"/>
                <a:cs typeface="Arial" pitchFamily="34" charset="0"/>
              </a:rPr>
              <a:t>Not all T-SQL Commands Supported</a:t>
            </a:r>
          </a:p>
          <a:p>
            <a:pPr marL="347663">
              <a:spcAft>
                <a:spcPts val="769"/>
              </a:spcAft>
              <a:buSzPct val="85000"/>
              <a:buBlip>
                <a:blip r:embed="rId4"/>
              </a:buBlip>
            </a:pPr>
            <a:r>
              <a:rPr lang="en-US" sz="1400" b="1" dirty="0" smtClean="0">
                <a:solidFill>
                  <a:schemeClr val="tx2">
                    <a:lumMod val="50000"/>
                  </a:schemeClr>
                </a:solidFill>
                <a:latin typeface="Arial" pitchFamily="34" charset="0"/>
                <a:cs typeface="Arial" pitchFamily="34" charset="0"/>
              </a:rPr>
              <a:t>No SSIS</a:t>
            </a:r>
          </a:p>
          <a:p>
            <a:pPr marL="347663">
              <a:spcAft>
                <a:spcPts val="769"/>
              </a:spcAft>
              <a:buSzPct val="85000"/>
              <a:buBlip>
                <a:blip r:embed="rId4"/>
              </a:buBlip>
            </a:pPr>
            <a:r>
              <a:rPr lang="en-US" sz="1400" b="1" dirty="0" smtClean="0">
                <a:solidFill>
                  <a:schemeClr val="tx2">
                    <a:lumMod val="50000"/>
                  </a:schemeClr>
                </a:solidFill>
                <a:latin typeface="Arial" pitchFamily="34" charset="0"/>
                <a:cs typeface="Arial" pitchFamily="34" charset="0"/>
              </a:rPr>
              <a:t>SQL </a:t>
            </a:r>
            <a:r>
              <a:rPr lang="en-US" sz="1400" b="1" dirty="0">
                <a:solidFill>
                  <a:schemeClr val="tx2">
                    <a:lumMod val="50000"/>
                  </a:schemeClr>
                </a:solidFill>
                <a:latin typeface="Arial" pitchFamily="34" charset="0"/>
                <a:cs typeface="Arial" pitchFamily="34" charset="0"/>
              </a:rPr>
              <a:t>Azure Requires Clustered </a:t>
            </a:r>
            <a:r>
              <a:rPr lang="en-US" sz="1400" b="1" dirty="0" smtClean="0">
                <a:solidFill>
                  <a:schemeClr val="tx2">
                    <a:lumMod val="50000"/>
                  </a:schemeClr>
                </a:solidFill>
                <a:latin typeface="Arial" pitchFamily="34" charset="0"/>
                <a:cs typeface="Arial" pitchFamily="34" charset="0"/>
              </a:rPr>
              <a:t>Indexes</a:t>
            </a:r>
            <a:endParaRPr lang="en-US" sz="1400" b="1" dirty="0">
              <a:solidFill>
                <a:schemeClr val="tx2">
                  <a:lumMod val="50000"/>
                </a:schemeClr>
              </a:solidFill>
              <a:latin typeface="Arial" pitchFamily="34" charset="0"/>
              <a:cs typeface="Arial" pitchFamily="34" charset="0"/>
            </a:endParaRPr>
          </a:p>
          <a:p>
            <a:pPr marL="347663">
              <a:spcAft>
                <a:spcPts val="769"/>
              </a:spcAft>
              <a:buSzPct val="85000"/>
              <a:buBlip>
                <a:blip r:embed="rId4"/>
              </a:buBlip>
            </a:pPr>
            <a:r>
              <a:rPr lang="en-US" sz="1400" b="1" dirty="0">
                <a:solidFill>
                  <a:schemeClr val="tx2">
                    <a:lumMod val="50000"/>
                  </a:schemeClr>
                </a:solidFill>
                <a:latin typeface="Arial" pitchFamily="34" charset="0"/>
                <a:cs typeface="Arial" pitchFamily="34" charset="0"/>
              </a:rPr>
              <a:t>SQL Azure Lacks Access to System Tables</a:t>
            </a:r>
          </a:p>
          <a:p>
            <a:pPr marL="347663">
              <a:spcAft>
                <a:spcPts val="769"/>
              </a:spcAft>
              <a:buSzPct val="85000"/>
              <a:buBlip>
                <a:blip r:embed="rId4"/>
              </a:buBlip>
            </a:pPr>
            <a:r>
              <a:rPr lang="en-US" sz="1400" b="1" dirty="0">
                <a:solidFill>
                  <a:schemeClr val="tx2">
                    <a:lumMod val="50000"/>
                  </a:schemeClr>
                </a:solidFill>
                <a:latin typeface="Arial" pitchFamily="34" charset="0"/>
                <a:cs typeface="Arial" pitchFamily="34" charset="0"/>
              </a:rPr>
              <a:t>SQL Azure Requires SQL Server Management Studio 2008 R2</a:t>
            </a:r>
          </a:p>
          <a:p>
            <a:pPr marL="347663">
              <a:spcAft>
                <a:spcPts val="769"/>
              </a:spcAft>
              <a:buSzPct val="85000"/>
              <a:buBlip>
                <a:blip r:embed="rId4"/>
              </a:buBlip>
            </a:pPr>
            <a:r>
              <a:rPr lang="en-US" sz="1400" b="1" dirty="0">
                <a:solidFill>
                  <a:schemeClr val="tx2">
                    <a:lumMod val="50000"/>
                  </a:schemeClr>
                </a:solidFill>
                <a:latin typeface="Arial" pitchFamily="34" charset="0"/>
                <a:cs typeface="Arial" pitchFamily="34" charset="0"/>
              </a:rPr>
              <a:t>SQL Azure Doesn't Support Database Mirroring or Failover Clustering</a:t>
            </a:r>
          </a:p>
          <a:p>
            <a:pPr marL="347663">
              <a:spcAft>
                <a:spcPts val="769"/>
              </a:spcAft>
              <a:buSzPct val="85000"/>
              <a:buBlip>
                <a:blip r:embed="rId4"/>
              </a:buBlip>
            </a:pPr>
            <a:r>
              <a:rPr lang="en-US" sz="1400" b="1" dirty="0">
                <a:solidFill>
                  <a:schemeClr val="tx2">
                    <a:lumMod val="50000"/>
                  </a:schemeClr>
                </a:solidFill>
                <a:latin typeface="Arial" pitchFamily="34" charset="0"/>
                <a:cs typeface="Arial" pitchFamily="34" charset="0"/>
              </a:rPr>
              <a:t>No SQL Azure Support for Analysis Services, Replication, Reporting Services, or SQL Server Service Broker</a:t>
            </a:r>
          </a:p>
          <a:p>
            <a:pPr marL="347663">
              <a:spcAft>
                <a:spcPts val="769"/>
              </a:spcAft>
              <a:buSzPct val="85000"/>
              <a:buBlip>
                <a:blip r:embed="rId4"/>
              </a:buBlip>
            </a:pPr>
            <a:r>
              <a:rPr lang="en-US" sz="1400" b="1" dirty="0">
                <a:solidFill>
                  <a:schemeClr val="tx2">
                    <a:lumMod val="50000"/>
                  </a:schemeClr>
                </a:solidFill>
                <a:latin typeface="Arial" pitchFamily="34" charset="0"/>
                <a:cs typeface="Arial" pitchFamily="34" charset="0"/>
              </a:rPr>
              <a:t>SQL Azure Offers No SQL CLR Support</a:t>
            </a:r>
          </a:p>
          <a:p>
            <a:pPr marL="347663">
              <a:spcAft>
                <a:spcPts val="769"/>
              </a:spcAft>
              <a:buSzPct val="85000"/>
              <a:buBlip>
                <a:blip r:embed="rId4"/>
              </a:buBlip>
            </a:pPr>
            <a:r>
              <a:rPr lang="en-US" sz="1400" b="1" dirty="0">
                <a:solidFill>
                  <a:schemeClr val="tx2">
                    <a:lumMod val="50000"/>
                  </a:schemeClr>
                </a:solidFill>
                <a:latin typeface="Arial" pitchFamily="34" charset="0"/>
                <a:cs typeface="Arial" pitchFamily="34" charset="0"/>
              </a:rPr>
              <a:t>SQL Azure Doesn't Support Backup and </a:t>
            </a:r>
            <a:r>
              <a:rPr lang="en-US" sz="1400" b="1" dirty="0" smtClean="0">
                <a:solidFill>
                  <a:schemeClr val="tx2">
                    <a:lumMod val="50000"/>
                  </a:schemeClr>
                </a:solidFill>
                <a:latin typeface="Arial" pitchFamily="34" charset="0"/>
                <a:cs typeface="Arial" pitchFamily="34" charset="0"/>
              </a:rPr>
              <a:t>Restore</a:t>
            </a:r>
            <a:endParaRPr lang="en-US" sz="1400" b="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422577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7" y="457200"/>
            <a:ext cx="8363938" cy="747897"/>
          </a:xfrm>
        </p:spPr>
        <p:txBody>
          <a:bodyPr>
            <a:normAutofit/>
          </a:bodyPr>
          <a:lstStyle/>
          <a:p>
            <a:pPr>
              <a:spcBef>
                <a:spcPct val="20000"/>
              </a:spcBef>
            </a:pPr>
            <a:r>
              <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Summary</a:t>
            </a:r>
          </a:p>
        </p:txBody>
      </p:sp>
      <p:sp>
        <p:nvSpPr>
          <p:cNvPr id="3" name="Content Placeholder 2"/>
          <p:cNvSpPr>
            <a:spLocks noGrp="1"/>
          </p:cNvSpPr>
          <p:nvPr>
            <p:ph type="body" sz="quarter" idx="10"/>
          </p:nvPr>
        </p:nvSpPr>
        <p:spPr>
          <a:xfrm>
            <a:off x="389437" y="1884742"/>
            <a:ext cx="8363938" cy="748092"/>
          </a:xfrm>
        </p:spPr>
        <p:txBody>
          <a:bodyPr>
            <a:normAutofit fontScale="92500" lnSpcReduction="20000"/>
          </a:bodyPr>
          <a:lstStyle/>
          <a:p>
            <a:r>
              <a:rPr lang="en-US" sz="2701" dirty="0">
                <a:solidFill>
                  <a:srgbClr val="595959">
                    <a:alpha val="99000"/>
                  </a:srgbClr>
                </a:solidFill>
              </a:rPr>
              <a:t>Windows Azure provides a comprehensive set of services </a:t>
            </a:r>
            <a:br>
              <a:rPr lang="en-US" sz="2701" dirty="0">
                <a:solidFill>
                  <a:srgbClr val="595959">
                    <a:alpha val="99000"/>
                  </a:srgbClr>
                </a:solidFill>
              </a:rPr>
            </a:br>
            <a:r>
              <a:rPr lang="en-US" sz="2701" dirty="0">
                <a:solidFill>
                  <a:srgbClr val="595959">
                    <a:alpha val="99000"/>
                  </a:srgbClr>
                </a:solidFill>
              </a:rPr>
              <a:t>that you can selectively compose to build your cloud apps</a:t>
            </a:r>
          </a:p>
        </p:txBody>
      </p:sp>
      <p:sp>
        <p:nvSpPr>
          <p:cNvPr id="5" name="Rectangle 4"/>
          <p:cNvSpPr/>
          <p:nvPr/>
        </p:nvSpPr>
        <p:spPr>
          <a:xfrm>
            <a:off x="412232" y="2859238"/>
            <a:ext cx="4570809" cy="2216504"/>
          </a:xfrm>
          <a:prstGeom prst="rect">
            <a:avLst/>
          </a:prstGeom>
        </p:spPr>
        <p:txBody>
          <a:bodyPr>
            <a:spAutoFit/>
          </a:bodyPr>
          <a:lstStyle/>
          <a:p>
            <a:r>
              <a:rPr lang="en-US" sz="2101" dirty="0">
                <a:solidFill>
                  <a:srgbClr val="00B0F0">
                    <a:alpha val="99000"/>
                  </a:srgbClr>
                </a:solidFill>
                <a:latin typeface="Segoe UI Light" pitchFamily="34" charset="0"/>
              </a:rPr>
              <a:t>Global Data Center Footprint</a:t>
            </a:r>
          </a:p>
          <a:p>
            <a:r>
              <a:rPr lang="en-US" sz="1350" dirty="0">
                <a:solidFill>
                  <a:srgbClr val="595959">
                    <a:alpha val="99000"/>
                  </a:srgbClr>
                </a:solidFill>
              </a:rPr>
              <a:t>99.95% Monthly SLA.  Pay only for what you use.</a:t>
            </a:r>
          </a:p>
          <a:p>
            <a:endParaRPr lang="en-US" sz="2101" dirty="0"/>
          </a:p>
          <a:p>
            <a:r>
              <a:rPr lang="en-US" sz="2101" dirty="0">
                <a:solidFill>
                  <a:srgbClr val="00B0F0">
                    <a:alpha val="99000"/>
                  </a:srgbClr>
                </a:solidFill>
                <a:latin typeface="Segoe UI Light" pitchFamily="34" charset="0"/>
              </a:rPr>
              <a:t>Flexible &amp; Open Compute Options</a:t>
            </a:r>
          </a:p>
          <a:p>
            <a:r>
              <a:rPr lang="en-US" sz="1350" dirty="0">
                <a:solidFill>
                  <a:srgbClr val="595959">
                    <a:alpha val="99000"/>
                  </a:srgbClr>
                </a:solidFill>
              </a:rPr>
              <a:t>Virtual Machines, Web Sites, &amp; Cloud Services</a:t>
            </a:r>
          </a:p>
          <a:p>
            <a:endParaRPr lang="en-US" sz="1350" dirty="0"/>
          </a:p>
          <a:p>
            <a:r>
              <a:rPr lang="en-US" sz="2101" dirty="0">
                <a:solidFill>
                  <a:srgbClr val="00B0F0">
                    <a:alpha val="99000"/>
                  </a:srgbClr>
                </a:solidFill>
                <a:latin typeface="Segoe UI Light" pitchFamily="34" charset="0"/>
              </a:rPr>
              <a:t>Managed Building Block Services</a:t>
            </a:r>
          </a:p>
          <a:p>
            <a:r>
              <a:rPr lang="en-US" sz="1350" dirty="0">
                <a:solidFill>
                  <a:srgbClr val="595959">
                    <a:alpha val="99000"/>
                  </a:srgbClr>
                </a:solidFill>
              </a:rPr>
              <a:t>SQL Database, Cache, Service Bus, </a:t>
            </a:r>
            <a:r>
              <a:rPr lang="en-US" sz="1350">
                <a:solidFill>
                  <a:srgbClr val="595959">
                    <a:alpha val="99000"/>
                  </a:srgbClr>
                </a:solidFill>
              </a:rPr>
              <a:t>&amp; more </a:t>
            </a:r>
            <a:endParaRPr lang="en-US" sz="1350" dirty="0">
              <a:solidFill>
                <a:srgbClr val="595959">
                  <a:alpha val="99000"/>
                </a:srgb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633" y="2958089"/>
            <a:ext cx="4188603" cy="2423774"/>
          </a:xfrm>
          <a:prstGeom prst="rect">
            <a:avLst/>
          </a:prstGeom>
        </p:spPr>
      </p:pic>
    </p:spTree>
    <p:extLst>
      <p:ext uri="{BB962C8B-B14F-4D97-AF65-F5344CB8AC3E}">
        <p14:creationId xmlns:p14="http://schemas.microsoft.com/office/powerpoint/2010/main" val="311380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14400" y="2286000"/>
            <a:ext cx="7391400" cy="2667000"/>
          </a:xfrm>
        </p:spPr>
        <p:txBody>
          <a:bodyPr>
            <a:normAutofit fontScale="77500" lnSpcReduction="20000"/>
          </a:bodyPr>
          <a:lstStyle/>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Windows Azure is An</a:t>
            </a:r>
          </a:p>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Economic Discussion </a:t>
            </a:r>
          </a:p>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Not </a:t>
            </a:r>
          </a:p>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A Technical Discussion</a:t>
            </a:r>
            <a:endParaRPr lang="en-US" b="1" dirty="0" smtClean="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373050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14400" y="2286000"/>
            <a:ext cx="7391400" cy="2667000"/>
          </a:xfrm>
        </p:spPr>
        <p:txBody>
          <a:bodyPr>
            <a:normAutofit/>
          </a:bodyPr>
          <a:lstStyle/>
          <a:p>
            <a:r>
              <a:rPr lang="en-US" sz="54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WAI</a:t>
            </a:r>
            <a:r>
              <a:rPr lang="en-US" sz="4800" b="1" spc="-150" baseline="4500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2</a:t>
            </a:r>
          </a:p>
          <a:p>
            <a:r>
              <a:rPr lang="en-US" b="1" spc="-150" dirty="0">
                <a:ln>
                  <a:solidFill>
                    <a:schemeClr val="bg1">
                      <a:alpha val="60000"/>
                    </a:schemeClr>
                  </a:solidFill>
                </a:ln>
                <a:solidFill>
                  <a:schemeClr val="accent1">
                    <a:lumMod val="50000"/>
                  </a:schemeClr>
                </a:solidFill>
                <a:effectLst>
                  <a:outerShdw blurRad="25400" dist="25400" dir="5400000" algn="t" rotWithShape="0">
                    <a:prstClr val="black">
                      <a:alpha val="15000"/>
                    </a:prstClr>
                  </a:outerShdw>
                </a:effectLst>
                <a:latin typeface="Arial" pitchFamily="34" charset="0"/>
                <a:cs typeface="Arial" pitchFamily="34" charset="0"/>
              </a:rPr>
              <a:t>Windows Azure</a:t>
            </a:r>
          </a:p>
          <a:p>
            <a:r>
              <a:rPr lang="en-US" b="1" spc="-150" dirty="0">
                <a:ln>
                  <a:solidFill>
                    <a:schemeClr val="bg1">
                      <a:alpha val="60000"/>
                    </a:schemeClr>
                  </a:solidFill>
                </a:ln>
                <a:solidFill>
                  <a:schemeClr val="accent1">
                    <a:lumMod val="50000"/>
                  </a:schemeClr>
                </a:solidFill>
                <a:effectLst>
                  <a:outerShdw blurRad="25400" dist="25400" dir="5400000" algn="t" rotWithShape="0">
                    <a:prstClr val="black">
                      <a:alpha val="15000"/>
                    </a:prstClr>
                  </a:outerShdw>
                </a:effectLst>
                <a:latin typeface="Arial" pitchFamily="34" charset="0"/>
                <a:cs typeface="Arial" pitchFamily="34" charset="0"/>
              </a:rPr>
              <a:t>The Power of Instant Infrastructure</a:t>
            </a:r>
          </a:p>
          <a:p>
            <a:endParaRPr lang="en-US" b="1" dirty="0" smtClean="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4345340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14400" y="2895600"/>
            <a:ext cx="7391400" cy="1447800"/>
          </a:xfrm>
        </p:spPr>
        <p:txBody>
          <a:bodyPr>
            <a:noAutofit/>
          </a:bodyPr>
          <a:lstStyle/>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Microsoft </a:t>
            </a:r>
            <a:r>
              <a:rPr lang="en-US" sz="5400" b="1" spc="-150" dirty="0" err="1"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DataCenters</a:t>
            </a:r>
            <a:endParaRPr lang="en-US" sz="5400" b="1" spc="-150"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957135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Azure Data Centers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pic>
        <p:nvPicPr>
          <p:cNvPr id="3" name="Picture 6" descr="\\server3\InternalBin\Resource DVD\DVD_ART36\Artwork_Imagery\Icons - Illustrations\Maps Globes\world map Transparent blu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200275"/>
            <a:ext cx="3600197" cy="3878226"/>
          </a:xfrm>
          <a:prstGeom prst="rect">
            <a:avLst/>
          </a:prstGeom>
          <a:solidFill>
            <a:schemeClr val="tx2"/>
          </a:solidFill>
        </p:spPr>
      </p:pic>
      <p:pic>
        <p:nvPicPr>
          <p:cNvPr id="4" name="Picture 3" descr="\\server3\InternalBin\Resource DVD\DVD_ART36\Artwork_Imagery\Icons - Illustrations\Maps Globes\world map Transparent blu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08534" y="2209800"/>
            <a:ext cx="1943606" cy="3878226"/>
          </a:xfrm>
          <a:prstGeom prst="rect">
            <a:avLst/>
          </a:prstGeom>
          <a:solidFill>
            <a:schemeClr val="tx2"/>
          </a:solidFill>
        </p:spPr>
      </p:pic>
      <p:pic>
        <p:nvPicPr>
          <p:cNvPr id="5" name="Picture 6" descr="\\server3\InternalBin\Resource DVD\DVD_ART36\Artwork_Imagery\Icons - Illustrations\Maps Globes\world map Transparent blue.png"/>
          <p:cNvPicPr>
            <a:picLocks noChangeAspect="1" noChangeArrowheads="1"/>
          </p:cNvPicPr>
          <p:nvPr/>
        </p:nvPicPr>
        <p:blipFill>
          <a:blip r:embed="rId6" cstate="screen">
            <a:extLst>
              <a:ext uri="{28A0092B-C50C-407E-A947-70E740481C1C}">
                <a14:useLocalDpi xmlns:a14="http://schemas.microsoft.com/office/drawing/2010/main"/>
              </a:ext>
            </a:extLst>
          </a:blip>
          <a:srcRect r="-1748"/>
          <a:stretch>
            <a:fillRect/>
          </a:stretch>
        </p:blipFill>
        <p:spPr bwMode="auto">
          <a:xfrm>
            <a:off x="5559285" y="2209800"/>
            <a:ext cx="3584715" cy="3878226"/>
          </a:xfrm>
          <a:prstGeom prst="rect">
            <a:avLst/>
          </a:prstGeom>
          <a:solidFill>
            <a:schemeClr val="tx2"/>
          </a:solidFill>
        </p:spPr>
      </p:pic>
      <p:sp>
        <p:nvSpPr>
          <p:cNvPr id="6" name="TextBox 5"/>
          <p:cNvSpPr txBox="1">
            <a:spLocks noChangeArrowheads="1"/>
          </p:cNvSpPr>
          <p:nvPr/>
        </p:nvSpPr>
        <p:spPr bwMode="auto">
          <a:xfrm>
            <a:off x="453879" y="1524000"/>
            <a:ext cx="2689643" cy="707886"/>
          </a:xfrm>
          <a:prstGeom prst="rect">
            <a:avLst/>
          </a:prstGeom>
          <a:noFill/>
          <a:ln w="9525">
            <a:noFill/>
            <a:miter lim="800000"/>
            <a:headEnd/>
            <a:tailEnd/>
          </a:ln>
        </p:spPr>
        <p:txBody>
          <a:bodyPr wrap="square">
            <a:spAutoFit/>
          </a:bodyPr>
          <a:lstStyle/>
          <a:p>
            <a:pPr algn="ctr" eaLnBrk="0" hangingPunct="0"/>
            <a:r>
              <a:rPr lang="en-US" sz="2000" b="1" dirty="0" smtClean="0">
                <a:gradFill>
                  <a:gsLst>
                    <a:gs pos="0">
                      <a:schemeClr val="tx1"/>
                    </a:gs>
                    <a:gs pos="86000">
                      <a:schemeClr val="tx1"/>
                    </a:gs>
                  </a:gsLst>
                  <a:lin ang="5400000" scaled="0"/>
                </a:gradFill>
                <a:effectLst>
                  <a:outerShdw blurRad="63500" algn="ctr" rotWithShape="0">
                    <a:schemeClr val="tx1">
                      <a:alpha val="60000"/>
                    </a:schemeClr>
                  </a:outerShdw>
                </a:effectLst>
              </a:rPr>
              <a:t>North America Region </a:t>
            </a:r>
            <a:endParaRPr lang="en-US" sz="2000" b="1" dirty="0">
              <a:gradFill>
                <a:gsLst>
                  <a:gs pos="0">
                    <a:schemeClr val="tx1"/>
                  </a:gs>
                  <a:gs pos="86000">
                    <a:schemeClr val="tx1"/>
                  </a:gs>
                </a:gsLst>
                <a:lin ang="5400000" scaled="0"/>
              </a:gradFill>
              <a:effectLst>
                <a:outerShdw blurRad="63500" algn="ctr" rotWithShape="0">
                  <a:schemeClr val="tx1">
                    <a:alpha val="60000"/>
                  </a:schemeClr>
                </a:outerShdw>
              </a:effectLst>
            </a:endParaRPr>
          </a:p>
        </p:txBody>
      </p:sp>
      <p:sp>
        <p:nvSpPr>
          <p:cNvPr id="7" name="TextBox 8"/>
          <p:cNvSpPr txBox="1">
            <a:spLocks noChangeArrowheads="1"/>
          </p:cNvSpPr>
          <p:nvPr/>
        </p:nvSpPr>
        <p:spPr bwMode="auto">
          <a:xfrm>
            <a:off x="4219750" y="4056433"/>
            <a:ext cx="1536939" cy="369888"/>
          </a:xfrm>
          <a:prstGeom prst="rect">
            <a:avLst/>
          </a:prstGeom>
          <a:noFill/>
          <a:ln w="9525">
            <a:noFill/>
            <a:miter lim="800000"/>
            <a:headEnd/>
            <a:tailEnd/>
          </a:ln>
        </p:spPr>
        <p:txBody>
          <a:bodyPr wrap="square">
            <a:spAutoFit/>
          </a:bodyPr>
          <a:lstStyle/>
          <a:p>
            <a:pPr eaLnBrk="0" hangingPunct="0"/>
            <a:endParaRPr lang="en-US" b="1" dirty="0">
              <a:effectLst>
                <a:outerShdw blurRad="38100" dist="38100" dir="2700000" algn="tl">
                  <a:srgbClr val="000000">
                    <a:alpha val="43137"/>
                  </a:srgbClr>
                </a:outerShdw>
              </a:effectLst>
              <a:latin typeface="+mj-lt"/>
            </a:endParaRPr>
          </a:p>
        </p:txBody>
      </p:sp>
      <p:sp>
        <p:nvSpPr>
          <p:cNvPr id="8" name="TextBox 9"/>
          <p:cNvSpPr txBox="1">
            <a:spLocks noChangeArrowheads="1"/>
          </p:cNvSpPr>
          <p:nvPr/>
        </p:nvSpPr>
        <p:spPr bwMode="auto">
          <a:xfrm>
            <a:off x="3799900" y="1545350"/>
            <a:ext cx="1560874" cy="707886"/>
          </a:xfrm>
          <a:prstGeom prst="rect">
            <a:avLst/>
          </a:prstGeom>
          <a:noFill/>
          <a:ln w="9525">
            <a:noFill/>
            <a:miter lim="800000"/>
            <a:headEnd/>
            <a:tailEnd/>
          </a:ln>
        </p:spPr>
        <p:txBody>
          <a:bodyPr wrap="square">
            <a:spAutoFit/>
          </a:bodyPr>
          <a:lstStyle/>
          <a:p>
            <a:pPr algn="ctr" eaLnBrk="0" hangingPunct="0"/>
            <a:r>
              <a:rPr lang="en-US" sz="2000" b="1" dirty="0" smtClean="0">
                <a:gradFill>
                  <a:gsLst>
                    <a:gs pos="0">
                      <a:schemeClr val="tx1"/>
                    </a:gs>
                    <a:gs pos="86000">
                      <a:schemeClr val="tx1"/>
                    </a:gs>
                  </a:gsLst>
                  <a:lin ang="5400000" scaled="0"/>
                </a:gradFill>
                <a:effectLst>
                  <a:outerShdw blurRad="63500" algn="ctr" rotWithShape="0">
                    <a:schemeClr val="tx1">
                      <a:alpha val="60000"/>
                    </a:schemeClr>
                  </a:outerShdw>
                </a:effectLst>
              </a:rPr>
              <a:t>Europe Region </a:t>
            </a:r>
            <a:endParaRPr lang="en-US" sz="2000" b="1" dirty="0">
              <a:gradFill>
                <a:gsLst>
                  <a:gs pos="0">
                    <a:schemeClr val="tx1"/>
                  </a:gs>
                  <a:gs pos="86000">
                    <a:schemeClr val="tx1"/>
                  </a:gs>
                </a:gsLst>
                <a:lin ang="5400000" scaled="0"/>
              </a:gradFill>
              <a:effectLst>
                <a:outerShdw blurRad="63500" algn="ctr" rotWithShape="0">
                  <a:schemeClr val="tx1">
                    <a:alpha val="60000"/>
                  </a:schemeClr>
                </a:outerShdw>
              </a:effectLst>
            </a:endParaRPr>
          </a:p>
        </p:txBody>
      </p:sp>
      <p:sp>
        <p:nvSpPr>
          <p:cNvPr id="9" name="TextBox 9"/>
          <p:cNvSpPr txBox="1">
            <a:spLocks noChangeArrowheads="1"/>
          </p:cNvSpPr>
          <p:nvPr/>
        </p:nvSpPr>
        <p:spPr bwMode="auto">
          <a:xfrm>
            <a:off x="6055964" y="1562520"/>
            <a:ext cx="2583711" cy="400110"/>
          </a:xfrm>
          <a:prstGeom prst="rect">
            <a:avLst/>
          </a:prstGeom>
          <a:noFill/>
          <a:ln w="9525">
            <a:noFill/>
            <a:miter lim="800000"/>
            <a:headEnd/>
            <a:tailEnd/>
          </a:ln>
        </p:spPr>
        <p:txBody>
          <a:bodyPr wrap="square">
            <a:spAutoFit/>
          </a:bodyPr>
          <a:lstStyle/>
          <a:p>
            <a:pPr algn="ctr" eaLnBrk="0" hangingPunct="0"/>
            <a:r>
              <a:rPr lang="en-US" sz="2000" b="1" dirty="0" smtClean="0">
                <a:gradFill>
                  <a:gsLst>
                    <a:gs pos="0">
                      <a:schemeClr val="tx1"/>
                    </a:gs>
                    <a:gs pos="86000">
                      <a:schemeClr val="tx1"/>
                    </a:gs>
                  </a:gsLst>
                  <a:lin ang="5400000" scaled="0"/>
                </a:gradFill>
                <a:effectLst>
                  <a:outerShdw blurRad="63500" algn="ctr" rotWithShape="0">
                    <a:schemeClr val="tx1">
                      <a:alpha val="60000"/>
                    </a:schemeClr>
                  </a:outerShdw>
                </a:effectLst>
              </a:rPr>
              <a:t>Asia Pacific Region </a:t>
            </a:r>
            <a:endParaRPr lang="en-US" sz="2000" b="1" dirty="0">
              <a:gradFill>
                <a:gsLst>
                  <a:gs pos="0">
                    <a:schemeClr val="tx1"/>
                  </a:gs>
                  <a:gs pos="86000">
                    <a:schemeClr val="tx1"/>
                  </a:gs>
                </a:gsLst>
                <a:lin ang="5400000" scaled="0"/>
              </a:gradFill>
              <a:effectLst>
                <a:outerShdw blurRad="63500" algn="ctr" rotWithShape="0">
                  <a:schemeClr val="tx1">
                    <a:alpha val="60000"/>
                  </a:schemeClr>
                </a:outerShdw>
              </a:effectLst>
            </a:endParaRPr>
          </a:p>
        </p:txBody>
      </p:sp>
      <p:grpSp>
        <p:nvGrpSpPr>
          <p:cNvPr id="10" name="Group 9"/>
          <p:cNvGrpSpPr/>
          <p:nvPr/>
        </p:nvGrpSpPr>
        <p:grpSpPr>
          <a:xfrm>
            <a:off x="1772111" y="3339328"/>
            <a:ext cx="443028" cy="394473"/>
            <a:chOff x="1933575" y="510402"/>
            <a:chExt cx="590550" cy="394473"/>
          </a:xfrm>
        </p:grpSpPr>
        <p:sp>
          <p:nvSpPr>
            <p:cNvPr id="11" name="Oval 10"/>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2" name="Group 110"/>
            <p:cNvGrpSpPr/>
            <p:nvPr/>
          </p:nvGrpSpPr>
          <p:grpSpPr>
            <a:xfrm>
              <a:off x="2048154" y="510402"/>
              <a:ext cx="407419" cy="345058"/>
              <a:chOff x="-2293085" y="806266"/>
              <a:chExt cx="319677" cy="345058"/>
            </a:xfrm>
          </p:grpSpPr>
          <p:pic>
            <p:nvPicPr>
              <p:cNvPr id="13"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4"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sp>
        <p:nvSpPr>
          <p:cNvPr id="15" name="TextBox 13"/>
          <p:cNvSpPr txBox="1">
            <a:spLocks noChangeArrowheads="1"/>
          </p:cNvSpPr>
          <p:nvPr/>
        </p:nvSpPr>
        <p:spPr bwMode="auto">
          <a:xfrm>
            <a:off x="2400925" y="3924067"/>
            <a:ext cx="1097128" cy="246221"/>
          </a:xfrm>
          <a:prstGeom prst="rect">
            <a:avLst/>
          </a:prstGeom>
          <a:solidFill>
            <a:schemeClr val="tx1">
              <a:alpha val="69000"/>
            </a:schemeClr>
          </a:solidFill>
          <a:ln w="9525">
            <a:noFill/>
            <a:miter lim="800000"/>
            <a:headEnd/>
            <a:tailEnd/>
          </a:ln>
        </p:spPr>
        <p:txBody>
          <a:bodyPr wrap="square">
            <a:spAutoFit/>
          </a:bodyPr>
          <a:lstStyle>
            <a:defPPr>
              <a:defRPr lang="en-US"/>
            </a:defPPr>
            <a:lvl1pPr>
              <a:defRPr sz="1000">
                <a:solidFill>
                  <a:schemeClr val="bg1"/>
                </a:solidFill>
                <a:effectLst>
                  <a:outerShdw blurRad="63500" algn="ctr" rotWithShape="0">
                    <a:schemeClr val="tx1">
                      <a:alpha val="60000"/>
                    </a:schemeClr>
                  </a:outerShdw>
                </a:effectLst>
              </a:defRPr>
            </a:lvl1pPr>
          </a:lstStyle>
          <a:p>
            <a:r>
              <a:rPr lang="en-US" dirty="0"/>
              <a:t>S. Central – U.S. </a:t>
            </a:r>
          </a:p>
        </p:txBody>
      </p:sp>
      <p:grpSp>
        <p:nvGrpSpPr>
          <p:cNvPr id="16" name="Group 15"/>
          <p:cNvGrpSpPr/>
          <p:nvPr/>
        </p:nvGrpSpPr>
        <p:grpSpPr>
          <a:xfrm>
            <a:off x="1643490" y="3748903"/>
            <a:ext cx="443028" cy="394473"/>
            <a:chOff x="1933575" y="510402"/>
            <a:chExt cx="590550" cy="394473"/>
          </a:xfrm>
        </p:grpSpPr>
        <p:sp>
          <p:nvSpPr>
            <p:cNvPr id="17" name="Oval 16"/>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8" name="Group 110"/>
            <p:cNvGrpSpPr/>
            <p:nvPr/>
          </p:nvGrpSpPr>
          <p:grpSpPr>
            <a:xfrm>
              <a:off x="2048154" y="510402"/>
              <a:ext cx="407419" cy="345058"/>
              <a:chOff x="-2293085" y="806266"/>
              <a:chExt cx="319677" cy="345058"/>
            </a:xfrm>
          </p:grpSpPr>
          <p:pic>
            <p:nvPicPr>
              <p:cNvPr id="19"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20"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cxnSp>
        <p:nvCxnSpPr>
          <p:cNvPr id="21" name="Straight Connector 20"/>
          <p:cNvCxnSpPr/>
          <p:nvPr/>
        </p:nvCxnSpPr>
        <p:spPr>
          <a:xfrm flipV="1">
            <a:off x="2057936" y="4086225"/>
            <a:ext cx="342989" cy="0"/>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808611" y="3120253"/>
            <a:ext cx="443028" cy="394473"/>
            <a:chOff x="1933575" y="510402"/>
            <a:chExt cx="590550" cy="394473"/>
          </a:xfrm>
        </p:grpSpPr>
        <p:sp>
          <p:nvSpPr>
            <p:cNvPr id="23" name="Oval 22"/>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24" name="Group 110"/>
            <p:cNvGrpSpPr/>
            <p:nvPr/>
          </p:nvGrpSpPr>
          <p:grpSpPr>
            <a:xfrm>
              <a:off x="2048154" y="510402"/>
              <a:ext cx="407419" cy="345058"/>
              <a:chOff x="-2293085" y="806266"/>
              <a:chExt cx="319677" cy="345058"/>
            </a:xfrm>
          </p:grpSpPr>
          <p:pic>
            <p:nvPicPr>
              <p:cNvPr id="25"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26"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sp>
        <p:nvSpPr>
          <p:cNvPr id="27" name="TextBox 13"/>
          <p:cNvSpPr txBox="1">
            <a:spLocks noChangeArrowheads="1"/>
          </p:cNvSpPr>
          <p:nvPr/>
        </p:nvSpPr>
        <p:spPr bwMode="auto">
          <a:xfrm>
            <a:off x="4754667" y="3552899"/>
            <a:ext cx="791375" cy="246221"/>
          </a:xfrm>
          <a:prstGeom prst="rect">
            <a:avLst/>
          </a:prstGeom>
          <a:solidFill>
            <a:schemeClr val="tx1">
              <a:alpha val="69000"/>
            </a:schemeClr>
          </a:solidFill>
          <a:ln w="9525">
            <a:noFill/>
            <a:miter lim="800000"/>
            <a:headEnd/>
            <a:tailEnd/>
          </a:ln>
        </p:spPr>
        <p:txBody>
          <a:bodyPr wrap="square">
            <a:spAutoFit/>
          </a:bodyPr>
          <a:lstStyle>
            <a:defPPr>
              <a:defRPr lang="en-US"/>
            </a:defPPr>
            <a:lvl1pPr>
              <a:defRPr sz="1000">
                <a:solidFill>
                  <a:schemeClr val="bg1"/>
                </a:solidFill>
                <a:effectLst>
                  <a:outerShdw blurRad="63500" algn="ctr" rotWithShape="0">
                    <a:schemeClr val="tx1">
                      <a:alpha val="60000"/>
                    </a:schemeClr>
                  </a:outerShdw>
                </a:effectLst>
              </a:defRPr>
            </a:lvl1pPr>
          </a:lstStyle>
          <a:p>
            <a:r>
              <a:rPr lang="en-US" dirty="0"/>
              <a:t>W. Europe  </a:t>
            </a:r>
          </a:p>
        </p:txBody>
      </p:sp>
      <p:cxnSp>
        <p:nvCxnSpPr>
          <p:cNvPr id="28" name="Straight Connector 27"/>
          <p:cNvCxnSpPr/>
          <p:nvPr/>
        </p:nvCxnSpPr>
        <p:spPr>
          <a:xfrm flipV="1">
            <a:off x="4551754" y="3695700"/>
            <a:ext cx="20579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9" name="TextBox 13"/>
          <p:cNvSpPr txBox="1">
            <a:spLocks noChangeArrowheads="1"/>
          </p:cNvSpPr>
          <p:nvPr/>
        </p:nvSpPr>
        <p:spPr bwMode="auto">
          <a:xfrm>
            <a:off x="2408072" y="3540783"/>
            <a:ext cx="1097128" cy="246221"/>
          </a:xfrm>
          <a:prstGeom prst="rect">
            <a:avLst/>
          </a:prstGeom>
          <a:solidFill>
            <a:schemeClr val="tx1">
              <a:alpha val="69000"/>
            </a:schemeClr>
          </a:solidFill>
          <a:ln w="9525">
            <a:noFill/>
            <a:miter lim="800000"/>
            <a:headEnd/>
            <a:tailEnd/>
          </a:ln>
        </p:spPr>
        <p:txBody>
          <a:bodyPr wrap="square">
            <a:spAutoFit/>
          </a:bodyPr>
          <a:lstStyle>
            <a:defPPr>
              <a:defRPr lang="en-US"/>
            </a:defPPr>
            <a:lvl1pPr>
              <a:defRPr sz="1000">
                <a:solidFill>
                  <a:schemeClr val="bg1"/>
                </a:solidFill>
                <a:effectLst>
                  <a:outerShdw blurRad="63500" algn="ctr" rotWithShape="0">
                    <a:schemeClr val="tx1">
                      <a:alpha val="60000"/>
                    </a:schemeClr>
                  </a:outerShdw>
                </a:effectLst>
              </a:defRPr>
            </a:lvl1pPr>
          </a:lstStyle>
          <a:p>
            <a:r>
              <a:rPr lang="en-US" dirty="0"/>
              <a:t>N. Central – U.S. </a:t>
            </a:r>
          </a:p>
        </p:txBody>
      </p:sp>
      <p:cxnSp>
        <p:nvCxnSpPr>
          <p:cNvPr id="30" name="Straight Connector 29"/>
          <p:cNvCxnSpPr/>
          <p:nvPr/>
        </p:nvCxnSpPr>
        <p:spPr>
          <a:xfrm flipV="1">
            <a:off x="2188952" y="3676650"/>
            <a:ext cx="212653"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1" name="TextBox 13"/>
          <p:cNvSpPr txBox="1">
            <a:spLocks noChangeArrowheads="1"/>
          </p:cNvSpPr>
          <p:nvPr/>
        </p:nvSpPr>
        <p:spPr bwMode="auto">
          <a:xfrm>
            <a:off x="4754667" y="3123458"/>
            <a:ext cx="791374" cy="246221"/>
          </a:xfrm>
          <a:prstGeom prst="rect">
            <a:avLst/>
          </a:prstGeom>
          <a:solidFill>
            <a:schemeClr val="tx1">
              <a:alpha val="69000"/>
            </a:schemeClr>
          </a:solidFill>
          <a:ln w="9525">
            <a:noFill/>
            <a:miter lim="800000"/>
            <a:headEnd/>
            <a:tailEnd/>
          </a:ln>
        </p:spPr>
        <p:txBody>
          <a:bodyPr wrap="square">
            <a:spAutoFit/>
          </a:bodyPr>
          <a:lstStyle/>
          <a:p>
            <a:r>
              <a:rPr lang="en-US" sz="1000" dirty="0" smtClean="0">
                <a:solidFill>
                  <a:schemeClr val="bg1"/>
                </a:solidFill>
                <a:effectLst>
                  <a:outerShdw blurRad="63500" algn="ctr" rotWithShape="0">
                    <a:schemeClr val="tx1">
                      <a:alpha val="60000"/>
                    </a:schemeClr>
                  </a:outerShdw>
                </a:effectLst>
              </a:rPr>
              <a:t>N. Europe  </a:t>
            </a:r>
          </a:p>
        </p:txBody>
      </p:sp>
      <p:cxnSp>
        <p:nvCxnSpPr>
          <p:cNvPr id="32" name="Straight Connector 31"/>
          <p:cNvCxnSpPr>
            <a:stCxn id="26" idx="3"/>
          </p:cNvCxnSpPr>
          <p:nvPr/>
        </p:nvCxnSpPr>
        <p:spPr>
          <a:xfrm flipV="1">
            <a:off x="4200212" y="3245328"/>
            <a:ext cx="355797" cy="101521"/>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702583" y="3842058"/>
            <a:ext cx="443028" cy="394473"/>
            <a:chOff x="1933575" y="510402"/>
            <a:chExt cx="590550" cy="394473"/>
          </a:xfrm>
        </p:grpSpPr>
        <p:sp>
          <p:nvSpPr>
            <p:cNvPr id="34" name="Oval 33"/>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35" name="Group 110"/>
            <p:cNvGrpSpPr/>
            <p:nvPr/>
          </p:nvGrpSpPr>
          <p:grpSpPr>
            <a:xfrm>
              <a:off x="2048154" y="510402"/>
              <a:ext cx="407419" cy="345058"/>
              <a:chOff x="-2293085" y="806266"/>
              <a:chExt cx="319677" cy="345058"/>
            </a:xfrm>
          </p:grpSpPr>
          <p:pic>
            <p:nvPicPr>
              <p:cNvPr id="36"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37"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sp>
        <p:nvSpPr>
          <p:cNvPr id="38" name="TextBox 13"/>
          <p:cNvSpPr txBox="1">
            <a:spLocks noChangeArrowheads="1"/>
          </p:cNvSpPr>
          <p:nvPr/>
        </p:nvSpPr>
        <p:spPr bwMode="auto">
          <a:xfrm>
            <a:off x="7318425" y="4514035"/>
            <a:ext cx="651349" cy="246221"/>
          </a:xfrm>
          <a:prstGeom prst="rect">
            <a:avLst/>
          </a:prstGeom>
          <a:solidFill>
            <a:schemeClr val="tx1">
              <a:alpha val="69000"/>
            </a:schemeClr>
          </a:solidFill>
          <a:ln w="9525">
            <a:noFill/>
            <a:miter lim="800000"/>
            <a:headEnd/>
            <a:tailEnd/>
          </a:ln>
        </p:spPr>
        <p:txBody>
          <a:bodyPr wrap="square">
            <a:spAutoFit/>
          </a:bodyPr>
          <a:lstStyle>
            <a:defPPr>
              <a:defRPr lang="en-US"/>
            </a:defPPr>
            <a:lvl1pPr>
              <a:defRPr sz="1000">
                <a:solidFill>
                  <a:schemeClr val="bg1"/>
                </a:solidFill>
                <a:effectLst>
                  <a:outerShdw blurRad="63500" algn="ctr" rotWithShape="0">
                    <a:schemeClr val="tx1">
                      <a:alpha val="60000"/>
                    </a:schemeClr>
                  </a:outerShdw>
                </a:effectLst>
              </a:defRPr>
            </a:lvl1pPr>
          </a:lstStyle>
          <a:p>
            <a:r>
              <a:rPr lang="en-US" dirty="0"/>
              <a:t>S.E. Asia</a:t>
            </a:r>
          </a:p>
        </p:txBody>
      </p:sp>
      <p:grpSp>
        <p:nvGrpSpPr>
          <p:cNvPr id="39" name="Group 38"/>
          <p:cNvGrpSpPr/>
          <p:nvPr/>
        </p:nvGrpSpPr>
        <p:grpSpPr>
          <a:xfrm>
            <a:off x="6566816" y="4272778"/>
            <a:ext cx="443028" cy="394473"/>
            <a:chOff x="1933575" y="510402"/>
            <a:chExt cx="590550" cy="394473"/>
          </a:xfrm>
        </p:grpSpPr>
        <p:sp>
          <p:nvSpPr>
            <p:cNvPr id="40" name="Oval 3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41" name="Group 110"/>
            <p:cNvGrpSpPr/>
            <p:nvPr/>
          </p:nvGrpSpPr>
          <p:grpSpPr>
            <a:xfrm>
              <a:off x="2048154" y="510402"/>
              <a:ext cx="407419" cy="345058"/>
              <a:chOff x="-2293085" y="806266"/>
              <a:chExt cx="319677" cy="345058"/>
            </a:xfrm>
          </p:grpSpPr>
          <p:pic>
            <p:nvPicPr>
              <p:cNvPr id="4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4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cxnSp>
        <p:nvCxnSpPr>
          <p:cNvPr id="44" name="Straight Connector 43"/>
          <p:cNvCxnSpPr/>
          <p:nvPr/>
        </p:nvCxnSpPr>
        <p:spPr>
          <a:xfrm flipV="1">
            <a:off x="6981262" y="4615386"/>
            <a:ext cx="34298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5" name="TextBox 13"/>
          <p:cNvSpPr txBox="1">
            <a:spLocks noChangeArrowheads="1"/>
          </p:cNvSpPr>
          <p:nvPr/>
        </p:nvSpPr>
        <p:spPr bwMode="auto">
          <a:xfrm>
            <a:off x="7331083" y="4039131"/>
            <a:ext cx="651680" cy="246221"/>
          </a:xfrm>
          <a:prstGeom prst="rect">
            <a:avLst/>
          </a:prstGeom>
          <a:solidFill>
            <a:schemeClr val="tx1">
              <a:alpha val="69000"/>
            </a:schemeClr>
          </a:solidFill>
          <a:ln w="9525">
            <a:noFill/>
            <a:miter lim="800000"/>
            <a:headEnd/>
            <a:tailEnd/>
          </a:ln>
        </p:spPr>
        <p:txBody>
          <a:bodyPr wrap="square">
            <a:spAutoFit/>
          </a:bodyPr>
          <a:lstStyle>
            <a:defPPr>
              <a:defRPr lang="en-US"/>
            </a:defPPr>
            <a:lvl1pPr>
              <a:defRPr sz="1000">
                <a:solidFill>
                  <a:schemeClr val="bg1"/>
                </a:solidFill>
                <a:effectLst>
                  <a:outerShdw blurRad="63500" algn="ctr" rotWithShape="0">
                    <a:schemeClr val="tx1">
                      <a:alpha val="60000"/>
                    </a:schemeClr>
                  </a:outerShdw>
                </a:effectLst>
              </a:defRPr>
            </a:lvl1pPr>
          </a:lstStyle>
          <a:p>
            <a:r>
              <a:rPr lang="en-US" dirty="0"/>
              <a:t>E. Asia</a:t>
            </a:r>
          </a:p>
        </p:txBody>
      </p:sp>
      <p:cxnSp>
        <p:nvCxnSpPr>
          <p:cNvPr id="46" name="Straight Connector 45"/>
          <p:cNvCxnSpPr/>
          <p:nvPr/>
        </p:nvCxnSpPr>
        <p:spPr>
          <a:xfrm flipV="1">
            <a:off x="7122094" y="4168809"/>
            <a:ext cx="20579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551754" y="3243629"/>
            <a:ext cx="205794" cy="0"/>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4158745" y="3339328"/>
            <a:ext cx="443028" cy="394473"/>
            <a:chOff x="1933575" y="510402"/>
            <a:chExt cx="590550" cy="394473"/>
          </a:xfrm>
        </p:grpSpPr>
        <p:sp>
          <p:nvSpPr>
            <p:cNvPr id="49" name="Oval 48"/>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50" name="Group 110"/>
            <p:cNvGrpSpPr/>
            <p:nvPr/>
          </p:nvGrpSpPr>
          <p:grpSpPr>
            <a:xfrm>
              <a:off x="2048154" y="510402"/>
              <a:ext cx="407419" cy="345058"/>
              <a:chOff x="-2293085" y="806266"/>
              <a:chExt cx="319677" cy="345058"/>
            </a:xfrm>
          </p:grpSpPr>
          <p:pic>
            <p:nvPicPr>
              <p:cNvPr id="51"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52"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53" name="Group 78"/>
          <p:cNvGrpSpPr/>
          <p:nvPr/>
        </p:nvGrpSpPr>
        <p:grpSpPr>
          <a:xfrm>
            <a:off x="-11375" y="5319713"/>
            <a:ext cx="9155376" cy="1555958"/>
            <a:chOff x="-11375" y="5261829"/>
            <a:chExt cx="9155376" cy="1596171"/>
          </a:xfrm>
        </p:grpSpPr>
        <p:sp>
          <p:nvSpPr>
            <p:cNvPr id="54" name="Rectangle 53"/>
            <p:cNvSpPr/>
            <p:nvPr/>
          </p:nvSpPr>
          <p:spPr bwMode="invGray">
            <a:xfrm>
              <a:off x="1" y="5261829"/>
              <a:ext cx="9144000" cy="1596171"/>
            </a:xfrm>
            <a:prstGeom prst="rect">
              <a:avLst/>
            </a:prstGeom>
            <a:gradFill>
              <a:gsLst>
                <a:gs pos="0">
                  <a:srgbClr val="000000">
                    <a:alpha val="0"/>
                  </a:srgbClr>
                </a:gs>
                <a:gs pos="50000">
                  <a:srgbClr val="000000"/>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rtlCol="0" anchor="ctr"/>
            <a:lstStyle/>
            <a:p>
              <a:pPr algn="ctr" defTabSz="914400">
                <a:defRPr/>
              </a:pPr>
              <a:endParaRPr lang="en-US" sz="1100" kern="0" dirty="0">
                <a:solidFill>
                  <a:srgbClr val="000000"/>
                </a:solidFill>
                <a:latin typeface="+mj-lt"/>
              </a:endParaRPr>
            </a:p>
          </p:txBody>
        </p:sp>
        <p:sp>
          <p:nvSpPr>
            <p:cNvPr id="55" name="Rectangle 54"/>
            <p:cNvSpPr/>
            <p:nvPr/>
          </p:nvSpPr>
          <p:spPr bwMode="invGray">
            <a:xfrm>
              <a:off x="-11375" y="5261830"/>
              <a:ext cx="9144000" cy="1584795"/>
            </a:xfrm>
            <a:prstGeom prst="rect">
              <a:avLst/>
            </a:prstGeom>
            <a:gradFill flip="none" rotWithShape="1">
              <a:gsLst>
                <a:gs pos="0">
                  <a:srgbClr val="000000">
                    <a:alpha val="0"/>
                  </a:srgbClr>
                </a:gs>
                <a:gs pos="44000">
                  <a:schemeClr val="tx2"/>
                </a:gs>
                <a:gs pos="86000">
                  <a:schemeClr val="bg2">
                    <a:lumMod val="50000"/>
                    <a:alpha val="0"/>
                  </a:schemeClr>
                </a:gs>
              </a:gsLst>
              <a:lin ang="0" scaled="1"/>
              <a:tileRect/>
            </a:gradFill>
            <a:ln w="12700">
              <a:gradFill flip="none" rotWithShape="1">
                <a:gsLst>
                  <a:gs pos="0">
                    <a:srgbClr val="FFFFFF">
                      <a:alpha val="0"/>
                    </a:srgbClr>
                  </a:gs>
                  <a:gs pos="50000">
                    <a:srgbClr val="FFFFFF">
                      <a:alpha val="50000"/>
                    </a:srgbClr>
                  </a:gs>
                  <a:gs pos="70000">
                    <a:schemeClr val="bg2"/>
                  </a:gs>
                  <a:gs pos="100000">
                    <a:srgbClr val="FFC000">
                      <a:tint val="23500"/>
                      <a:satMod val="160000"/>
                      <a:alpha val="0"/>
                    </a:srgbClr>
                  </a:gs>
                </a:gsLst>
                <a:lin ang="0" scaled="1"/>
                <a:tileRect/>
              </a:gradFill>
              <a:round/>
              <a:headEnd/>
              <a:tailEnd/>
            </a:ln>
            <a:effectLst>
              <a:outerShdw blurRad="101600" sx="102000" sy="102000" algn="ctr" rotWithShape="0">
                <a:prstClr val="black">
                  <a:alpha val="47000"/>
                </a:prstClr>
              </a:outerShdw>
            </a:effectLst>
          </p:spPr>
          <p:txBody>
            <a:bodyPr vert="horz" wrap="square" lIns="670443" tIns="121899" rIns="121899" bIns="0" numCol="1" anchor="ctr" anchorCtr="0" compatLnSpc="1">
              <a:prstTxWarp prst="textNoShape">
                <a:avLst/>
              </a:prstTxWarp>
            </a:bodyPr>
            <a:lstStyle/>
            <a:p>
              <a:pPr algn="ctr" defTabSz="1218987" fontAlgn="base">
                <a:lnSpc>
                  <a:spcPct val="85000"/>
                </a:lnSpc>
                <a:spcBef>
                  <a:spcPct val="0"/>
                </a:spcBef>
                <a:spcAft>
                  <a:spcPct val="0"/>
                </a:spcAft>
                <a:buSzPct val="120000"/>
              </a:pPr>
              <a:endParaRPr lang="en-US" sz="4800" dirty="0">
                <a:gradFill flip="none" rotWithShape="1">
                  <a:gsLst>
                    <a:gs pos="61000">
                      <a:srgbClr val="FFFFFF">
                        <a:lumMod val="95000"/>
                      </a:srgbClr>
                    </a:gs>
                    <a:gs pos="0">
                      <a:srgbClr val="FFFFFF"/>
                    </a:gs>
                  </a:gsLst>
                  <a:lin ang="5400000" scaled="1"/>
                  <a:tileRect/>
                </a:gradFill>
                <a:effectLst>
                  <a:outerShdw blurRad="609600" sx="102000" sy="102000" algn="ctr" rotWithShape="0">
                    <a:prstClr val="black">
                      <a:alpha val="42000"/>
                    </a:prstClr>
                  </a:outerShdw>
                </a:effectLst>
                <a:latin typeface="+mj-lt"/>
              </a:endParaRPr>
            </a:p>
          </p:txBody>
        </p:sp>
        <p:sp>
          <p:nvSpPr>
            <p:cNvPr id="56" name="TextBox 55"/>
            <p:cNvSpPr txBox="1"/>
            <p:nvPr/>
          </p:nvSpPr>
          <p:spPr bwMode="invGray">
            <a:xfrm>
              <a:off x="695207" y="5311023"/>
              <a:ext cx="7730836" cy="577787"/>
            </a:xfrm>
            <a:prstGeom prst="rect">
              <a:avLst/>
            </a:prstGeom>
            <a:noFill/>
          </p:spPr>
          <p:txBody>
            <a:bodyPr wrap="square" tIns="182880" rtlCol="0">
              <a:spAutoFit/>
            </a:bodyPr>
            <a:lstStyle/>
            <a:p>
              <a:pPr marL="0" lvl="1" indent="-155575" algn="ctr">
                <a:lnSpc>
                  <a:spcPct val="90000"/>
                </a:lnSpc>
                <a:spcBef>
                  <a:spcPct val="0"/>
                </a:spcBef>
                <a:buClr>
                  <a:srgbClr val="FFC000"/>
                </a:buClr>
                <a:defRPr/>
              </a:pPr>
              <a:r>
                <a:rPr lang="en-US" sz="2400" b="1" dirty="0" smtClean="0">
                  <a:solidFill>
                    <a:schemeClr val="bg1"/>
                  </a:solidFill>
                  <a:effectLst>
                    <a:outerShdw blurRad="63500" algn="ctr" rotWithShape="0">
                      <a:schemeClr val="tx1">
                        <a:alpha val="60000"/>
                      </a:schemeClr>
                    </a:outerShdw>
                  </a:effectLst>
                </a:rPr>
                <a:t>6 datacenters across 3 continents</a:t>
              </a:r>
            </a:p>
          </p:txBody>
        </p:sp>
        <p:sp>
          <p:nvSpPr>
            <p:cNvPr id="57" name="Rectangle 56"/>
            <p:cNvSpPr/>
            <p:nvPr/>
          </p:nvSpPr>
          <p:spPr>
            <a:xfrm>
              <a:off x="453879" y="5912283"/>
              <a:ext cx="8156721" cy="891940"/>
            </a:xfrm>
            <a:prstGeom prst="rect">
              <a:avLst/>
            </a:prstGeom>
          </p:spPr>
          <p:txBody>
            <a:bodyPr wrap="square">
              <a:spAutoFit/>
            </a:bodyPr>
            <a:lstStyle/>
            <a:p>
              <a:pPr algn="ctr"/>
              <a:r>
                <a:rPr lang="en-US" sz="2000" dirty="0" smtClean="0">
                  <a:solidFill>
                    <a:schemeClr val="bg1"/>
                  </a:solidFill>
                </a:rPr>
                <a:t>Simply select your data center of choice </a:t>
              </a:r>
              <a:br>
                <a:rPr lang="en-US" sz="2000" dirty="0" smtClean="0">
                  <a:solidFill>
                    <a:schemeClr val="bg1"/>
                  </a:solidFill>
                </a:rPr>
              </a:br>
              <a:r>
                <a:rPr lang="en-US" sz="2000" dirty="0" smtClean="0">
                  <a:solidFill>
                    <a:schemeClr val="bg1"/>
                  </a:solidFill>
                </a:rPr>
                <a:t>when deploying an application</a:t>
              </a:r>
            </a:p>
            <a:p>
              <a:pPr algn="ctr"/>
              <a:r>
                <a:rPr lang="en-US" sz="1050" dirty="0" smtClean="0">
                  <a:solidFill>
                    <a:schemeClr val="tx2"/>
                  </a:solidFill>
                  <a:effectLst>
                    <a:outerShdw blurRad="38100" dist="38100" dir="2700000" algn="tl">
                      <a:srgbClr val="000000">
                        <a:alpha val="43137"/>
                      </a:srgbClr>
                    </a:outerShdw>
                  </a:effectLst>
                  <a:latin typeface="+mj-lt"/>
                </a:rPr>
                <a:t>  </a:t>
              </a:r>
              <a:endParaRPr lang="en-US" sz="1050" dirty="0">
                <a:solidFill>
                  <a:schemeClr val="tx2"/>
                </a:solidFill>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10280967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Windows Azure Platform -  CDN</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pic>
        <p:nvPicPr>
          <p:cNvPr id="58" name="Picture 57" descr="\\server3\InternalBin\Resource DVD\DVD_ART36\Artwork_Imagery\Icons - Illustrations\Maps Globes\world map Transparent blue.png"/>
          <p:cNvPicPr>
            <a:picLocks noChangeAspect="1" noChangeArrowheads="1"/>
          </p:cNvPicPr>
          <p:nvPr/>
        </p:nvPicPr>
        <p:blipFill>
          <a:blip r:embed="rId4"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20804" y="2536128"/>
            <a:ext cx="3600197" cy="2908670"/>
          </a:xfrm>
          <a:prstGeom prst="rect">
            <a:avLst/>
          </a:prstGeom>
          <a:solidFill>
            <a:schemeClr val="tx2"/>
          </a:solidFill>
        </p:spPr>
      </p:pic>
      <p:pic>
        <p:nvPicPr>
          <p:cNvPr id="59" name="Picture 58" descr="\\server3\InternalBin\Resource DVD\DVD_ART36\Artwork_Imagery\Icons - Illustrations\Maps Globes\world map Transparent blue.png"/>
          <p:cNvPicPr>
            <a:picLocks noChangeAspect="1" noChangeArrowheads="1"/>
          </p:cNvPicPr>
          <p:nvPr/>
        </p:nvPicPr>
        <p:blipFill>
          <a:blip r:embed="rId5"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3629337" y="2543271"/>
            <a:ext cx="1943606" cy="2908670"/>
          </a:xfrm>
          <a:prstGeom prst="rect">
            <a:avLst/>
          </a:prstGeom>
          <a:solidFill>
            <a:schemeClr val="tx2"/>
          </a:solidFill>
        </p:spPr>
      </p:pic>
      <p:pic>
        <p:nvPicPr>
          <p:cNvPr id="60" name="Picture 59" descr="\\server3\InternalBin\Resource DVD\DVD_ART36\Artwork_Imagery\Icons - Illustrations\Maps Globes\world map Transparent blue.png"/>
          <p:cNvPicPr>
            <a:picLocks noChangeAspect="1" noChangeArrowheads="1"/>
          </p:cNvPicPr>
          <p:nvPr/>
        </p:nvPicPr>
        <p:blipFill>
          <a:blip r:embed="rId6" cstate="screen">
            <a:duotone>
              <a:prstClr val="black"/>
              <a:schemeClr val="accent4">
                <a:tint val="45000"/>
                <a:satMod val="400000"/>
              </a:schemeClr>
            </a:duotone>
            <a:extLst>
              <a:ext uri="{28A0092B-C50C-407E-A947-70E740481C1C}">
                <a14:useLocalDpi xmlns:a14="http://schemas.microsoft.com/office/drawing/2010/main"/>
              </a:ext>
            </a:extLst>
          </a:blip>
          <a:srcRect r="-1748"/>
          <a:stretch>
            <a:fillRect/>
          </a:stretch>
        </p:blipFill>
        <p:spPr bwMode="auto">
          <a:xfrm>
            <a:off x="5580089" y="2543271"/>
            <a:ext cx="3584715" cy="2908670"/>
          </a:xfrm>
          <a:prstGeom prst="rect">
            <a:avLst/>
          </a:prstGeom>
          <a:solidFill>
            <a:schemeClr val="tx2"/>
          </a:solidFill>
        </p:spPr>
      </p:pic>
      <p:sp>
        <p:nvSpPr>
          <p:cNvPr id="61" name="TextBox 9"/>
          <p:cNvSpPr txBox="1">
            <a:spLocks noChangeArrowheads="1"/>
          </p:cNvSpPr>
          <p:nvPr/>
        </p:nvSpPr>
        <p:spPr bwMode="auto">
          <a:xfrm>
            <a:off x="474682" y="1830112"/>
            <a:ext cx="268964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000" b="1" dirty="0" smtClean="0">
                <a:solidFill>
                  <a:schemeClr val="tx2">
                    <a:alpha val="99000"/>
                  </a:schemeClr>
                </a:solidFill>
              </a:rPr>
              <a:t>North America Region </a:t>
            </a:r>
            <a:endParaRPr lang="en-US" sz="2000" b="1" dirty="0">
              <a:solidFill>
                <a:schemeClr val="tx2">
                  <a:alpha val="99000"/>
                </a:schemeClr>
              </a:solidFill>
            </a:endParaRPr>
          </a:p>
        </p:txBody>
      </p:sp>
      <p:sp>
        <p:nvSpPr>
          <p:cNvPr id="62" name="TextBox 9"/>
          <p:cNvSpPr txBox="1">
            <a:spLocks noChangeArrowheads="1"/>
          </p:cNvSpPr>
          <p:nvPr/>
        </p:nvSpPr>
        <p:spPr bwMode="auto">
          <a:xfrm>
            <a:off x="3820703" y="1846125"/>
            <a:ext cx="1560874" cy="707886"/>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000" b="1" dirty="0" smtClean="0">
                <a:solidFill>
                  <a:schemeClr val="tx2">
                    <a:alpha val="99000"/>
                  </a:schemeClr>
                </a:solidFill>
              </a:rPr>
              <a:t>Europe Region </a:t>
            </a:r>
            <a:endParaRPr lang="en-US" sz="2000" b="1" dirty="0">
              <a:solidFill>
                <a:schemeClr val="tx2">
                  <a:alpha val="99000"/>
                </a:schemeClr>
              </a:solidFill>
            </a:endParaRPr>
          </a:p>
        </p:txBody>
      </p:sp>
      <p:sp>
        <p:nvSpPr>
          <p:cNvPr id="63" name="TextBox 9"/>
          <p:cNvSpPr txBox="1">
            <a:spLocks noChangeArrowheads="1"/>
          </p:cNvSpPr>
          <p:nvPr/>
        </p:nvSpPr>
        <p:spPr bwMode="auto">
          <a:xfrm>
            <a:off x="6076773" y="1859002"/>
            <a:ext cx="2583711"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2000" b="1" dirty="0" smtClean="0">
                <a:solidFill>
                  <a:schemeClr val="tx2">
                    <a:alpha val="99000"/>
                  </a:schemeClr>
                </a:solidFill>
              </a:rPr>
              <a:t>Asia Pacific Region </a:t>
            </a:r>
            <a:endParaRPr lang="en-US" sz="2000" b="1" dirty="0">
              <a:solidFill>
                <a:schemeClr val="tx2">
                  <a:alpha val="99000"/>
                </a:schemeClr>
              </a:solidFill>
            </a:endParaRPr>
          </a:p>
        </p:txBody>
      </p:sp>
      <p:grpSp>
        <p:nvGrpSpPr>
          <p:cNvPr id="64" name="Group 75"/>
          <p:cNvGrpSpPr/>
          <p:nvPr/>
        </p:nvGrpSpPr>
        <p:grpSpPr>
          <a:xfrm>
            <a:off x="11037" y="5410200"/>
            <a:ext cx="9164804" cy="1166969"/>
            <a:chOff x="-162441" y="5261829"/>
            <a:chExt cx="9446132" cy="1596171"/>
          </a:xfrm>
          <a:solidFill>
            <a:schemeClr val="tx2">
              <a:alpha val="20000"/>
            </a:schemeClr>
          </a:solidFill>
        </p:grpSpPr>
        <p:sp>
          <p:nvSpPr>
            <p:cNvPr id="65" name="Rectangle 64"/>
            <p:cNvSpPr/>
            <p:nvPr/>
          </p:nvSpPr>
          <p:spPr bwMode="invGray">
            <a:xfrm>
              <a:off x="1" y="5261829"/>
              <a:ext cx="9144000" cy="1596171"/>
            </a:xfrm>
            <a:prstGeom prst="rect">
              <a:avLst/>
            </a:prstGeom>
            <a:grp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100" kern="0" dirty="0">
                <a:solidFill>
                  <a:srgbClr val="000000"/>
                </a:solidFill>
              </a:endParaRPr>
            </a:p>
          </p:txBody>
        </p:sp>
        <p:sp>
          <p:nvSpPr>
            <p:cNvPr id="66" name="Rectangle 65"/>
            <p:cNvSpPr/>
            <p:nvPr/>
          </p:nvSpPr>
          <p:spPr bwMode="invGray">
            <a:xfrm>
              <a:off x="-162441" y="5261830"/>
              <a:ext cx="9446132" cy="1584795"/>
            </a:xfrm>
            <a:prstGeom prst="rect">
              <a:avLst/>
            </a:prstGeom>
            <a:solidFill>
              <a:schemeClr val="tx2"/>
            </a:solidFill>
            <a:ln w="57150">
              <a:solidFill>
                <a:schemeClr val="tx1"/>
              </a:solidFill>
              <a:headEnd type="none" w="med" len="med"/>
              <a:tailEnd type="none" w="med" len="med"/>
            </a:ln>
            <a:effectLst/>
            <a:scene3d>
              <a:camera prst="orthographicFront" fov="0">
                <a:rot lat="0" lon="0" rev="0"/>
              </a:camera>
              <a:lightRig rig="contrasting" dir="t">
                <a:rot lat="0" lon="0" rev="3600000"/>
              </a:lightRig>
            </a:scene3d>
            <a:sp3d prstMaterial="plastic">
              <a:contourClr>
                <a:schemeClr val="accent1"/>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a:gradFill>
                  <a:gsLst>
                    <a:gs pos="0">
                      <a:srgbClr val="000000"/>
                    </a:gs>
                    <a:gs pos="100000">
                      <a:srgbClr val="000000"/>
                    </a:gs>
                  </a:gsLst>
                  <a:lin ang="5400000" scaled="0"/>
                </a:gradFill>
              </a:endParaRPr>
            </a:p>
          </p:txBody>
        </p:sp>
        <p:sp>
          <p:nvSpPr>
            <p:cNvPr id="67" name="TextBox 16"/>
            <p:cNvSpPr txBox="1"/>
            <p:nvPr/>
          </p:nvSpPr>
          <p:spPr bwMode="invGray">
            <a:xfrm>
              <a:off x="1" y="5354656"/>
              <a:ext cx="9132624" cy="694607"/>
            </a:xfrm>
            <a:prstGeom prst="rect">
              <a:avLst/>
            </a:prstGeom>
            <a:solidFill>
              <a:schemeClr val="tx2"/>
            </a:solidFill>
            <a:effectLst/>
          </p:spPr>
          <p:txBody>
            <a:bodyPr wrap="square" tIns="18288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155575" algn="ctr">
                <a:lnSpc>
                  <a:spcPct val="90000"/>
                </a:lnSpc>
                <a:spcBef>
                  <a:spcPct val="0"/>
                </a:spcBef>
                <a:buClr>
                  <a:srgbClr val="FFC000"/>
                </a:buClr>
                <a:defRPr/>
              </a:pPr>
              <a:r>
                <a:rPr lang="en-US" sz="2000" b="1" dirty="0" smtClean="0">
                  <a:solidFill>
                    <a:srgbClr val="FFFFFF">
                      <a:alpha val="99000"/>
                    </a:srgbClr>
                  </a:solidFill>
                </a:rPr>
                <a:t>Over 2 terabits per second of capacity from over 22 global locations</a:t>
              </a:r>
            </a:p>
          </p:txBody>
        </p:sp>
        <p:sp>
          <p:nvSpPr>
            <p:cNvPr id="68" name="Rectangle 67"/>
            <p:cNvSpPr/>
            <p:nvPr/>
          </p:nvSpPr>
          <p:spPr>
            <a:xfrm>
              <a:off x="685800" y="5912283"/>
              <a:ext cx="7924800" cy="884046"/>
            </a:xfrm>
            <a:prstGeom prst="rect">
              <a:avLst/>
            </a:prstGeom>
            <a:solidFill>
              <a:schemeClr val="tx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FFFFFF">
                      <a:alpha val="99000"/>
                    </a:srgbClr>
                  </a:solidFill>
                </a:rPr>
                <a:t>Windows Azure Content Delivery Network (CDN) service </a:t>
              </a:r>
              <a:br>
                <a:rPr lang="en-US" dirty="0" smtClean="0">
                  <a:solidFill>
                    <a:srgbClr val="FFFFFF">
                      <a:alpha val="99000"/>
                    </a:srgbClr>
                  </a:solidFill>
                </a:rPr>
              </a:br>
              <a:r>
                <a:rPr lang="en-US" dirty="0" smtClean="0">
                  <a:solidFill>
                    <a:srgbClr val="FFFFFF">
                      <a:alpha val="99000"/>
                    </a:srgbClr>
                  </a:solidFill>
                </a:rPr>
                <a:t>scales your global reach automatically without user intervention</a:t>
              </a:r>
              <a:endParaRPr lang="en-US" sz="1000" dirty="0">
                <a:solidFill>
                  <a:srgbClr val="FFFFFF">
                    <a:alpha val="99000"/>
                  </a:srgbClr>
                </a:solidFill>
              </a:endParaRPr>
            </a:p>
          </p:txBody>
        </p:sp>
      </p:grpSp>
      <p:grpSp>
        <p:nvGrpSpPr>
          <p:cNvPr id="69" name="Group 274"/>
          <p:cNvGrpSpPr/>
          <p:nvPr/>
        </p:nvGrpSpPr>
        <p:grpSpPr>
          <a:xfrm>
            <a:off x="1005716" y="3607173"/>
            <a:ext cx="428667" cy="214754"/>
            <a:chOff x="1933575" y="510402"/>
            <a:chExt cx="590550" cy="394473"/>
          </a:xfrm>
        </p:grpSpPr>
        <p:sp>
          <p:nvSpPr>
            <p:cNvPr id="70" name="Oval 6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71" name="Group 110"/>
            <p:cNvGrpSpPr/>
            <p:nvPr/>
          </p:nvGrpSpPr>
          <p:grpSpPr>
            <a:xfrm>
              <a:off x="2048154" y="510402"/>
              <a:ext cx="407419" cy="345058"/>
              <a:chOff x="-2293085" y="806266"/>
              <a:chExt cx="319677" cy="345058"/>
            </a:xfrm>
          </p:grpSpPr>
          <p:pic>
            <p:nvPicPr>
              <p:cNvPr id="7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7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74" name="Group 279"/>
          <p:cNvGrpSpPr/>
          <p:nvPr/>
        </p:nvGrpSpPr>
        <p:grpSpPr>
          <a:xfrm>
            <a:off x="1081916" y="3678168"/>
            <a:ext cx="428667" cy="214754"/>
            <a:chOff x="1933575" y="510402"/>
            <a:chExt cx="590550" cy="394473"/>
          </a:xfrm>
        </p:grpSpPr>
        <p:sp>
          <p:nvSpPr>
            <p:cNvPr id="75" name="Oval 7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76" name="Group 110"/>
            <p:cNvGrpSpPr/>
            <p:nvPr/>
          </p:nvGrpSpPr>
          <p:grpSpPr>
            <a:xfrm>
              <a:off x="2048154" y="510402"/>
              <a:ext cx="407419" cy="345058"/>
              <a:chOff x="-2293085" y="806266"/>
              <a:chExt cx="319677" cy="345058"/>
            </a:xfrm>
          </p:grpSpPr>
          <p:pic>
            <p:nvPicPr>
              <p:cNvPr id="7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7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79" name="Group 284"/>
          <p:cNvGrpSpPr/>
          <p:nvPr/>
        </p:nvGrpSpPr>
        <p:grpSpPr>
          <a:xfrm>
            <a:off x="1607170" y="3432522"/>
            <a:ext cx="428667" cy="214754"/>
            <a:chOff x="1933575" y="510402"/>
            <a:chExt cx="590550" cy="394473"/>
          </a:xfrm>
        </p:grpSpPr>
        <p:sp>
          <p:nvSpPr>
            <p:cNvPr id="80" name="Oval 7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81" name="Group 110"/>
            <p:cNvGrpSpPr/>
            <p:nvPr/>
          </p:nvGrpSpPr>
          <p:grpSpPr>
            <a:xfrm>
              <a:off x="2048154" y="510402"/>
              <a:ext cx="407419" cy="345058"/>
              <a:chOff x="-2293085" y="806266"/>
              <a:chExt cx="319677" cy="345058"/>
            </a:xfrm>
          </p:grpSpPr>
          <p:pic>
            <p:nvPicPr>
              <p:cNvPr id="8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8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84" name="Group 289"/>
          <p:cNvGrpSpPr/>
          <p:nvPr/>
        </p:nvGrpSpPr>
        <p:grpSpPr>
          <a:xfrm>
            <a:off x="1394365" y="3721473"/>
            <a:ext cx="428667" cy="214754"/>
            <a:chOff x="1933575" y="510402"/>
            <a:chExt cx="590550" cy="394473"/>
          </a:xfrm>
        </p:grpSpPr>
        <p:sp>
          <p:nvSpPr>
            <p:cNvPr id="85" name="Oval 8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86" name="Group 110"/>
            <p:cNvGrpSpPr/>
            <p:nvPr/>
          </p:nvGrpSpPr>
          <p:grpSpPr>
            <a:xfrm>
              <a:off x="2048154" y="510402"/>
              <a:ext cx="407419" cy="345058"/>
              <a:chOff x="-2293085" y="806266"/>
              <a:chExt cx="319677" cy="345058"/>
            </a:xfrm>
          </p:grpSpPr>
          <p:pic>
            <p:nvPicPr>
              <p:cNvPr id="8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8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89" name="Group 294"/>
          <p:cNvGrpSpPr/>
          <p:nvPr/>
        </p:nvGrpSpPr>
        <p:grpSpPr>
          <a:xfrm>
            <a:off x="1843917" y="3778623"/>
            <a:ext cx="428667" cy="214754"/>
            <a:chOff x="1933575" y="510402"/>
            <a:chExt cx="590550" cy="394473"/>
          </a:xfrm>
        </p:grpSpPr>
        <p:sp>
          <p:nvSpPr>
            <p:cNvPr id="90" name="Oval 8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91" name="Group 110"/>
            <p:cNvGrpSpPr/>
            <p:nvPr/>
          </p:nvGrpSpPr>
          <p:grpSpPr>
            <a:xfrm>
              <a:off x="2048154" y="510402"/>
              <a:ext cx="407419" cy="345058"/>
              <a:chOff x="-2293085" y="806266"/>
              <a:chExt cx="319677" cy="345058"/>
            </a:xfrm>
          </p:grpSpPr>
          <p:pic>
            <p:nvPicPr>
              <p:cNvPr id="9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9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94" name="Group 299"/>
          <p:cNvGrpSpPr/>
          <p:nvPr/>
        </p:nvGrpSpPr>
        <p:grpSpPr>
          <a:xfrm>
            <a:off x="1870082" y="3662934"/>
            <a:ext cx="428667" cy="214754"/>
            <a:chOff x="1933575" y="510402"/>
            <a:chExt cx="590550" cy="394473"/>
          </a:xfrm>
        </p:grpSpPr>
        <p:sp>
          <p:nvSpPr>
            <p:cNvPr id="95" name="Oval 9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96" name="Group 110"/>
            <p:cNvGrpSpPr/>
            <p:nvPr/>
          </p:nvGrpSpPr>
          <p:grpSpPr>
            <a:xfrm>
              <a:off x="2048154" y="510402"/>
              <a:ext cx="407419" cy="345058"/>
              <a:chOff x="-2293085" y="806266"/>
              <a:chExt cx="319677" cy="345058"/>
            </a:xfrm>
          </p:grpSpPr>
          <p:pic>
            <p:nvPicPr>
              <p:cNvPr id="9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9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99" name="Group 304"/>
          <p:cNvGrpSpPr/>
          <p:nvPr/>
        </p:nvGrpSpPr>
        <p:grpSpPr>
          <a:xfrm>
            <a:off x="2072523" y="3550023"/>
            <a:ext cx="428667" cy="214754"/>
            <a:chOff x="1933575" y="510402"/>
            <a:chExt cx="590550" cy="394473"/>
          </a:xfrm>
        </p:grpSpPr>
        <p:sp>
          <p:nvSpPr>
            <p:cNvPr id="100" name="Oval 9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01" name="Group 110"/>
            <p:cNvGrpSpPr/>
            <p:nvPr/>
          </p:nvGrpSpPr>
          <p:grpSpPr>
            <a:xfrm>
              <a:off x="2048154" y="510402"/>
              <a:ext cx="407419" cy="345058"/>
              <a:chOff x="-2293085" y="806266"/>
              <a:chExt cx="319677" cy="345058"/>
            </a:xfrm>
          </p:grpSpPr>
          <p:pic>
            <p:nvPicPr>
              <p:cNvPr id="10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0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04" name="Group 309"/>
          <p:cNvGrpSpPr/>
          <p:nvPr/>
        </p:nvGrpSpPr>
        <p:grpSpPr>
          <a:xfrm>
            <a:off x="1013276" y="3501672"/>
            <a:ext cx="428667" cy="214754"/>
            <a:chOff x="1933575" y="510402"/>
            <a:chExt cx="590550" cy="394473"/>
          </a:xfrm>
        </p:grpSpPr>
        <p:sp>
          <p:nvSpPr>
            <p:cNvPr id="105" name="Oval 10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06" name="Group 110"/>
            <p:cNvGrpSpPr/>
            <p:nvPr/>
          </p:nvGrpSpPr>
          <p:grpSpPr>
            <a:xfrm>
              <a:off x="2048154" y="510402"/>
              <a:ext cx="407419" cy="345058"/>
              <a:chOff x="-2293085" y="806266"/>
              <a:chExt cx="319677" cy="345058"/>
            </a:xfrm>
          </p:grpSpPr>
          <p:pic>
            <p:nvPicPr>
              <p:cNvPr id="10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0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09" name="Group 319"/>
          <p:cNvGrpSpPr/>
          <p:nvPr/>
        </p:nvGrpSpPr>
        <p:grpSpPr>
          <a:xfrm>
            <a:off x="2521327" y="4578723"/>
            <a:ext cx="428667" cy="214754"/>
            <a:chOff x="1933575" y="510402"/>
            <a:chExt cx="590550" cy="394473"/>
          </a:xfrm>
        </p:grpSpPr>
        <p:sp>
          <p:nvSpPr>
            <p:cNvPr id="110" name="Oval 10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11" name="Group 110"/>
            <p:cNvGrpSpPr/>
            <p:nvPr/>
          </p:nvGrpSpPr>
          <p:grpSpPr>
            <a:xfrm>
              <a:off x="2048154" y="510402"/>
              <a:ext cx="407419" cy="345058"/>
              <a:chOff x="-2293085" y="806266"/>
              <a:chExt cx="319677" cy="345058"/>
            </a:xfrm>
          </p:grpSpPr>
          <p:pic>
            <p:nvPicPr>
              <p:cNvPr id="11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1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14" name="Group 324"/>
          <p:cNvGrpSpPr/>
          <p:nvPr/>
        </p:nvGrpSpPr>
        <p:grpSpPr>
          <a:xfrm>
            <a:off x="3820710" y="3286917"/>
            <a:ext cx="428667" cy="214754"/>
            <a:chOff x="1933575" y="510402"/>
            <a:chExt cx="590550" cy="394473"/>
          </a:xfrm>
        </p:grpSpPr>
        <p:sp>
          <p:nvSpPr>
            <p:cNvPr id="115" name="Oval 11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16" name="Group 110"/>
            <p:cNvGrpSpPr/>
            <p:nvPr/>
          </p:nvGrpSpPr>
          <p:grpSpPr>
            <a:xfrm>
              <a:off x="2048154" y="510402"/>
              <a:ext cx="407419" cy="345058"/>
              <a:chOff x="-2293085" y="806266"/>
              <a:chExt cx="319677" cy="345058"/>
            </a:xfrm>
          </p:grpSpPr>
          <p:pic>
            <p:nvPicPr>
              <p:cNvPr id="11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1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19" name="Group 329"/>
          <p:cNvGrpSpPr/>
          <p:nvPr/>
        </p:nvGrpSpPr>
        <p:grpSpPr>
          <a:xfrm>
            <a:off x="3920985" y="3345786"/>
            <a:ext cx="428667" cy="214754"/>
            <a:chOff x="1933575" y="510402"/>
            <a:chExt cx="590550" cy="394473"/>
          </a:xfrm>
        </p:grpSpPr>
        <p:sp>
          <p:nvSpPr>
            <p:cNvPr id="120" name="Oval 11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21" name="Group 110"/>
            <p:cNvGrpSpPr/>
            <p:nvPr/>
          </p:nvGrpSpPr>
          <p:grpSpPr>
            <a:xfrm>
              <a:off x="2048154" y="510402"/>
              <a:ext cx="407419" cy="345058"/>
              <a:chOff x="-2293085" y="806266"/>
              <a:chExt cx="319677" cy="345058"/>
            </a:xfrm>
          </p:grpSpPr>
          <p:pic>
            <p:nvPicPr>
              <p:cNvPr id="12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2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24" name="Group 334"/>
          <p:cNvGrpSpPr/>
          <p:nvPr/>
        </p:nvGrpSpPr>
        <p:grpSpPr>
          <a:xfrm>
            <a:off x="4234656" y="3342978"/>
            <a:ext cx="428667" cy="214754"/>
            <a:chOff x="1933575" y="510402"/>
            <a:chExt cx="590550" cy="394473"/>
          </a:xfrm>
        </p:grpSpPr>
        <p:sp>
          <p:nvSpPr>
            <p:cNvPr id="125" name="Oval 12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26" name="Group 110"/>
            <p:cNvGrpSpPr/>
            <p:nvPr/>
          </p:nvGrpSpPr>
          <p:grpSpPr>
            <a:xfrm>
              <a:off x="2048154" y="510402"/>
              <a:ext cx="407419" cy="345058"/>
              <a:chOff x="-2293085" y="806266"/>
              <a:chExt cx="319677" cy="345058"/>
            </a:xfrm>
          </p:grpSpPr>
          <p:pic>
            <p:nvPicPr>
              <p:cNvPr id="12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2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29" name="Group 339"/>
          <p:cNvGrpSpPr/>
          <p:nvPr/>
        </p:nvGrpSpPr>
        <p:grpSpPr>
          <a:xfrm>
            <a:off x="4301425" y="3072123"/>
            <a:ext cx="428667" cy="214754"/>
            <a:chOff x="1933575" y="510402"/>
            <a:chExt cx="590550" cy="394473"/>
          </a:xfrm>
        </p:grpSpPr>
        <p:sp>
          <p:nvSpPr>
            <p:cNvPr id="130" name="Oval 12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31" name="Group 110"/>
            <p:cNvGrpSpPr/>
            <p:nvPr/>
          </p:nvGrpSpPr>
          <p:grpSpPr>
            <a:xfrm>
              <a:off x="2048154" y="510402"/>
              <a:ext cx="407419" cy="345058"/>
              <a:chOff x="-2293085" y="806266"/>
              <a:chExt cx="319677" cy="345058"/>
            </a:xfrm>
          </p:grpSpPr>
          <p:pic>
            <p:nvPicPr>
              <p:cNvPr id="13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3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34" name="Group 344"/>
          <p:cNvGrpSpPr/>
          <p:nvPr/>
        </p:nvGrpSpPr>
        <p:grpSpPr>
          <a:xfrm>
            <a:off x="4218375" y="3443499"/>
            <a:ext cx="428667" cy="214754"/>
            <a:chOff x="1933575" y="510402"/>
            <a:chExt cx="590550" cy="394473"/>
          </a:xfrm>
        </p:grpSpPr>
        <p:sp>
          <p:nvSpPr>
            <p:cNvPr id="135" name="Oval 13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36" name="Group 110"/>
            <p:cNvGrpSpPr/>
            <p:nvPr/>
          </p:nvGrpSpPr>
          <p:grpSpPr>
            <a:xfrm>
              <a:off x="2048154" y="510402"/>
              <a:ext cx="407419" cy="345058"/>
              <a:chOff x="-2293085" y="806266"/>
              <a:chExt cx="319677" cy="345058"/>
            </a:xfrm>
          </p:grpSpPr>
          <p:pic>
            <p:nvPicPr>
              <p:cNvPr id="13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3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39" name="Group 349"/>
          <p:cNvGrpSpPr/>
          <p:nvPr/>
        </p:nvGrpSpPr>
        <p:grpSpPr>
          <a:xfrm>
            <a:off x="4510923" y="3321423"/>
            <a:ext cx="428667" cy="214754"/>
            <a:chOff x="1933575" y="510402"/>
            <a:chExt cx="590550" cy="394473"/>
          </a:xfrm>
        </p:grpSpPr>
        <p:sp>
          <p:nvSpPr>
            <p:cNvPr id="140" name="Oval 13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41" name="Group 110"/>
            <p:cNvGrpSpPr/>
            <p:nvPr/>
          </p:nvGrpSpPr>
          <p:grpSpPr>
            <a:xfrm>
              <a:off x="2048154" y="510402"/>
              <a:ext cx="407419" cy="345058"/>
              <a:chOff x="-2293085" y="806266"/>
              <a:chExt cx="319677" cy="345058"/>
            </a:xfrm>
          </p:grpSpPr>
          <p:pic>
            <p:nvPicPr>
              <p:cNvPr id="14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4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44" name="Group 354"/>
          <p:cNvGrpSpPr/>
          <p:nvPr/>
        </p:nvGrpSpPr>
        <p:grpSpPr>
          <a:xfrm>
            <a:off x="4539456" y="3449568"/>
            <a:ext cx="428667" cy="214754"/>
            <a:chOff x="1933575" y="510402"/>
            <a:chExt cx="590550" cy="394473"/>
          </a:xfrm>
        </p:grpSpPr>
        <p:sp>
          <p:nvSpPr>
            <p:cNvPr id="145" name="Oval 14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46" name="Group 110"/>
            <p:cNvGrpSpPr/>
            <p:nvPr/>
          </p:nvGrpSpPr>
          <p:grpSpPr>
            <a:xfrm>
              <a:off x="2048154" y="510402"/>
              <a:ext cx="407419" cy="345058"/>
              <a:chOff x="-2293085" y="806266"/>
              <a:chExt cx="319677" cy="345058"/>
            </a:xfrm>
          </p:grpSpPr>
          <p:pic>
            <p:nvPicPr>
              <p:cNvPr id="14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4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49" name="Group 359"/>
          <p:cNvGrpSpPr/>
          <p:nvPr/>
        </p:nvGrpSpPr>
        <p:grpSpPr>
          <a:xfrm>
            <a:off x="7558923" y="4660953"/>
            <a:ext cx="428667" cy="214754"/>
            <a:chOff x="1933575" y="510402"/>
            <a:chExt cx="590550" cy="394473"/>
          </a:xfrm>
        </p:grpSpPr>
        <p:sp>
          <p:nvSpPr>
            <p:cNvPr id="150" name="Oval 14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51" name="Group 110"/>
            <p:cNvGrpSpPr/>
            <p:nvPr/>
          </p:nvGrpSpPr>
          <p:grpSpPr>
            <a:xfrm>
              <a:off x="2048154" y="510402"/>
              <a:ext cx="407419" cy="345058"/>
              <a:chOff x="-2293085" y="806266"/>
              <a:chExt cx="319677" cy="345058"/>
            </a:xfrm>
          </p:grpSpPr>
          <p:pic>
            <p:nvPicPr>
              <p:cNvPr id="15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5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54" name="Group 364"/>
          <p:cNvGrpSpPr/>
          <p:nvPr/>
        </p:nvGrpSpPr>
        <p:grpSpPr>
          <a:xfrm>
            <a:off x="6415923" y="4178673"/>
            <a:ext cx="428667" cy="214754"/>
            <a:chOff x="1933575" y="510402"/>
            <a:chExt cx="590550" cy="394473"/>
          </a:xfrm>
        </p:grpSpPr>
        <p:sp>
          <p:nvSpPr>
            <p:cNvPr id="155" name="Oval 15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56" name="Group 110"/>
            <p:cNvGrpSpPr/>
            <p:nvPr/>
          </p:nvGrpSpPr>
          <p:grpSpPr>
            <a:xfrm>
              <a:off x="2048154" y="510402"/>
              <a:ext cx="407419" cy="345058"/>
              <a:chOff x="-2293085" y="806266"/>
              <a:chExt cx="319677" cy="345058"/>
            </a:xfrm>
          </p:grpSpPr>
          <p:pic>
            <p:nvPicPr>
              <p:cNvPr id="15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5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59" name="Group 374"/>
          <p:cNvGrpSpPr/>
          <p:nvPr/>
        </p:nvGrpSpPr>
        <p:grpSpPr>
          <a:xfrm>
            <a:off x="7417349" y="3600708"/>
            <a:ext cx="428667" cy="214754"/>
            <a:chOff x="1933575" y="510402"/>
            <a:chExt cx="590550" cy="394473"/>
          </a:xfrm>
        </p:grpSpPr>
        <p:sp>
          <p:nvSpPr>
            <p:cNvPr id="160" name="Oval 15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b="1" spc="-50" dirty="0" smtClean="0">
                <a:gradFill>
                  <a:gsLst>
                    <a:gs pos="0">
                      <a:srgbClr val="000000"/>
                    </a:gs>
                    <a:gs pos="100000">
                      <a:srgbClr val="000000"/>
                    </a:gs>
                  </a:gsLst>
                  <a:lin ang="5400000" scaled="0"/>
                </a:gradFill>
              </a:endParaRPr>
            </a:p>
          </p:txBody>
        </p:sp>
        <p:grpSp>
          <p:nvGrpSpPr>
            <p:cNvPr id="161" name="Group 110"/>
            <p:cNvGrpSpPr/>
            <p:nvPr/>
          </p:nvGrpSpPr>
          <p:grpSpPr>
            <a:xfrm>
              <a:off x="2048154" y="510402"/>
              <a:ext cx="407419" cy="345058"/>
              <a:chOff x="-2293085" y="806266"/>
              <a:chExt cx="319677" cy="345058"/>
            </a:xfrm>
          </p:grpSpPr>
          <p:pic>
            <p:nvPicPr>
              <p:cNvPr id="16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6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64" name="Group 379"/>
          <p:cNvGrpSpPr/>
          <p:nvPr/>
        </p:nvGrpSpPr>
        <p:grpSpPr>
          <a:xfrm>
            <a:off x="7030544" y="3615462"/>
            <a:ext cx="428667" cy="214754"/>
            <a:chOff x="1933575" y="510402"/>
            <a:chExt cx="590550" cy="394473"/>
          </a:xfrm>
        </p:grpSpPr>
        <p:sp>
          <p:nvSpPr>
            <p:cNvPr id="165" name="Oval 16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66" name="Group 110"/>
            <p:cNvGrpSpPr/>
            <p:nvPr/>
          </p:nvGrpSpPr>
          <p:grpSpPr>
            <a:xfrm>
              <a:off x="2048154" y="510402"/>
              <a:ext cx="407419" cy="345058"/>
              <a:chOff x="-2293085" y="806266"/>
              <a:chExt cx="319677" cy="345058"/>
            </a:xfrm>
          </p:grpSpPr>
          <p:pic>
            <p:nvPicPr>
              <p:cNvPr id="16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6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69" name="Group 384"/>
          <p:cNvGrpSpPr/>
          <p:nvPr/>
        </p:nvGrpSpPr>
        <p:grpSpPr>
          <a:xfrm>
            <a:off x="6812502" y="3849618"/>
            <a:ext cx="428667" cy="214754"/>
            <a:chOff x="1933575" y="510402"/>
            <a:chExt cx="590550" cy="394473"/>
          </a:xfrm>
        </p:grpSpPr>
        <p:sp>
          <p:nvSpPr>
            <p:cNvPr id="170" name="Oval 16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71" name="Group 110"/>
            <p:cNvGrpSpPr/>
            <p:nvPr/>
          </p:nvGrpSpPr>
          <p:grpSpPr>
            <a:xfrm>
              <a:off x="2048154" y="510402"/>
              <a:ext cx="407419" cy="345058"/>
              <a:chOff x="-2293085" y="806266"/>
              <a:chExt cx="319677" cy="345058"/>
            </a:xfrm>
          </p:grpSpPr>
          <p:pic>
            <p:nvPicPr>
              <p:cNvPr id="172"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73"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74" name="Group 369"/>
          <p:cNvGrpSpPr/>
          <p:nvPr/>
        </p:nvGrpSpPr>
        <p:grpSpPr>
          <a:xfrm>
            <a:off x="6943785" y="4006740"/>
            <a:ext cx="428667" cy="214754"/>
            <a:chOff x="1933575" y="510402"/>
            <a:chExt cx="590550" cy="394473"/>
          </a:xfrm>
        </p:grpSpPr>
        <p:sp>
          <p:nvSpPr>
            <p:cNvPr id="175" name="Oval 17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76" name="Group 110"/>
            <p:cNvGrpSpPr/>
            <p:nvPr/>
          </p:nvGrpSpPr>
          <p:grpSpPr>
            <a:xfrm>
              <a:off x="2048154" y="510402"/>
              <a:ext cx="407419" cy="345058"/>
              <a:chOff x="-2293085" y="806266"/>
              <a:chExt cx="319677" cy="345058"/>
            </a:xfrm>
          </p:grpSpPr>
          <p:pic>
            <p:nvPicPr>
              <p:cNvPr id="177" name="Picture 29" descr="Serve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78" name="Picture 9" descr="D:\Aeshen\TechNet 2006\12-December\Msft-longhorn-papers\TDM Deck\Windows Illustration Icons\Internet.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cxnSp>
        <p:nvCxnSpPr>
          <p:cNvPr id="179" name="Straight Connector 178"/>
          <p:cNvCxnSpPr/>
          <p:nvPr/>
        </p:nvCxnSpPr>
        <p:spPr>
          <a:xfrm rot="5400000">
            <a:off x="2129665" y="3321422"/>
            <a:ext cx="30861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4034666" y="3321422"/>
            <a:ext cx="30861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4158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Azure Data Centers</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315" y="1600200"/>
            <a:ext cx="3099485" cy="232369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605" y="1604319"/>
            <a:ext cx="3244995" cy="231957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3962400"/>
            <a:ext cx="2721212" cy="1942265"/>
          </a:xfrm>
          <a:prstGeom prst="rect">
            <a:avLst/>
          </a:prstGeom>
        </p:spPr>
      </p:pic>
    </p:spTree>
    <p:extLst>
      <p:ext uri="{BB962C8B-B14F-4D97-AF65-F5344CB8AC3E}">
        <p14:creationId xmlns:p14="http://schemas.microsoft.com/office/powerpoint/2010/main" val="88964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33" name="Picture 9" descr="C:\Users\mayfieldv\AppData\Local\Microsoft\Windows\Temporary Internet Files\Content.IE5\RF5ASW18\MP9004429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1459" y="3657600"/>
            <a:ext cx="2578118" cy="196691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Evolutionary Meaning</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5" name="Subtitle 2"/>
          <p:cNvSpPr>
            <a:spLocks noGrp="1"/>
          </p:cNvSpPr>
          <p:nvPr>
            <p:ph type="subTitle" idx="1"/>
          </p:nvPr>
        </p:nvSpPr>
        <p:spPr>
          <a:xfrm>
            <a:off x="609599" y="1600200"/>
            <a:ext cx="4953001" cy="4724400"/>
          </a:xfrm>
        </p:spPr>
        <p:txBody>
          <a:bodyPr>
            <a:noAutofit/>
          </a:bodyPr>
          <a:lstStyle/>
          <a:p>
            <a:pPr marL="342900" indent="-342900" algn="l">
              <a:buSzPct val="85000"/>
              <a:buBlip>
                <a:blip r:embed="rId5"/>
              </a:buBlip>
            </a:pPr>
            <a:r>
              <a:rPr lang="en-US" sz="1600" b="1" dirty="0" smtClean="0">
                <a:solidFill>
                  <a:schemeClr val="tx2">
                    <a:lumMod val="50000"/>
                  </a:schemeClr>
                </a:solidFill>
                <a:latin typeface="Arial" pitchFamily="34" charset="0"/>
                <a:cs typeface="Arial" pitchFamily="34" charset="0"/>
              </a:rPr>
              <a:t>John McCarthy 1960s – “ Computation may someday be organized as a public utility”</a:t>
            </a:r>
          </a:p>
          <a:p>
            <a:pPr marL="342900" indent="-342900" algn="l">
              <a:buSzPct val="85000"/>
              <a:buBlip>
                <a:blip r:embed="rId5"/>
              </a:buBlip>
            </a:pPr>
            <a:r>
              <a:rPr lang="en-US" sz="1600" b="1" dirty="0" smtClean="0">
                <a:solidFill>
                  <a:schemeClr val="tx2">
                    <a:lumMod val="50000"/>
                  </a:schemeClr>
                </a:solidFill>
                <a:latin typeface="Arial" pitchFamily="34" charset="0"/>
                <a:cs typeface="Arial" pitchFamily="34" charset="0"/>
              </a:rPr>
              <a:t>Metaphor</a:t>
            </a:r>
          </a:p>
          <a:p>
            <a:pPr marL="800100" lvl="1" indent="-342900" algn="l">
              <a:buSzPct val="85000"/>
              <a:buBlip>
                <a:blip r:embed="rId5"/>
              </a:buBlip>
            </a:pPr>
            <a:r>
              <a:rPr lang="en-US" sz="1400" b="1" dirty="0" smtClean="0">
                <a:solidFill>
                  <a:schemeClr val="tx2">
                    <a:lumMod val="50000"/>
                  </a:schemeClr>
                </a:solidFill>
                <a:latin typeface="Arial" pitchFamily="34" charset="0"/>
                <a:cs typeface="Arial" pitchFamily="34" charset="0"/>
              </a:rPr>
              <a:t>Class Instantiated as an Object – </a:t>
            </a:r>
            <a:r>
              <a:rPr lang="en-US" sz="1400" b="1" dirty="0" err="1" smtClean="0">
                <a:solidFill>
                  <a:schemeClr val="tx2">
                    <a:lumMod val="50000"/>
                  </a:schemeClr>
                </a:solidFill>
                <a:latin typeface="Arial" pitchFamily="34" charset="0"/>
                <a:cs typeface="Arial" pitchFamily="34" charset="0"/>
              </a:rPr>
              <a:t>Booche</a:t>
            </a:r>
            <a:endParaRPr lang="en-US" sz="1400" b="1" dirty="0" smtClean="0">
              <a:solidFill>
                <a:schemeClr val="tx2">
                  <a:lumMod val="50000"/>
                </a:schemeClr>
              </a:solidFill>
              <a:latin typeface="Arial" pitchFamily="34" charset="0"/>
              <a:cs typeface="Arial" pitchFamily="34" charset="0"/>
            </a:endParaRPr>
          </a:p>
          <a:p>
            <a:pPr marL="800100" lvl="1" indent="-342900" algn="l">
              <a:buSzPct val="85000"/>
              <a:buBlip>
                <a:blip r:embed="rId5"/>
              </a:buBlip>
            </a:pPr>
            <a:r>
              <a:rPr lang="en-US" sz="1400" b="1" dirty="0" smtClean="0">
                <a:solidFill>
                  <a:schemeClr val="tx2">
                    <a:lumMod val="50000"/>
                  </a:schemeClr>
                </a:solidFill>
                <a:latin typeface="Arial" pitchFamily="34" charset="0"/>
                <a:cs typeface="Arial" pitchFamily="34" charset="0"/>
              </a:rPr>
              <a:t>Telephone Network</a:t>
            </a:r>
          </a:p>
          <a:p>
            <a:pPr marL="800100" lvl="1" indent="-342900" algn="l">
              <a:buSzPct val="85000"/>
              <a:buBlip>
                <a:blip r:embed="rId5"/>
              </a:buBlip>
            </a:pPr>
            <a:r>
              <a:rPr lang="en-US" sz="1400" b="1" dirty="0" smtClean="0">
                <a:solidFill>
                  <a:schemeClr val="tx2">
                    <a:lumMod val="50000"/>
                  </a:schemeClr>
                </a:solidFill>
                <a:latin typeface="Arial" pitchFamily="34" charset="0"/>
                <a:cs typeface="Arial" pitchFamily="34" charset="0"/>
              </a:rPr>
              <a:t>Computer Network</a:t>
            </a:r>
          </a:p>
          <a:p>
            <a:pPr marL="800100" lvl="1" indent="-342900" algn="l">
              <a:buSzPct val="85000"/>
              <a:buBlip>
                <a:blip r:embed="rId5"/>
              </a:buBlip>
            </a:pPr>
            <a:r>
              <a:rPr lang="en-US" sz="1400" b="1" dirty="0" smtClean="0">
                <a:solidFill>
                  <a:schemeClr val="tx2">
                    <a:lumMod val="50000"/>
                  </a:schemeClr>
                </a:solidFill>
                <a:latin typeface="Arial" pitchFamily="34" charset="0"/>
                <a:cs typeface="Arial" pitchFamily="34" charset="0"/>
              </a:rPr>
              <a:t>Internet</a:t>
            </a:r>
          </a:p>
          <a:p>
            <a:pPr marL="342900" indent="-342900" algn="l">
              <a:buSzPct val="85000"/>
              <a:buBlip>
                <a:blip r:embed="rId5"/>
              </a:buBlip>
            </a:pPr>
            <a:r>
              <a:rPr lang="en-US" sz="1600" b="1" dirty="0" smtClean="0">
                <a:solidFill>
                  <a:schemeClr val="tx2">
                    <a:lumMod val="50000"/>
                  </a:schemeClr>
                </a:solidFill>
                <a:latin typeface="Arial" pitchFamily="34" charset="0"/>
                <a:cs typeface="Arial" pitchFamily="34" charset="0"/>
              </a:rPr>
              <a:t>Today – Cloud Computing</a:t>
            </a:r>
          </a:p>
          <a:p>
            <a:pPr marL="800100" lvl="1" indent="-342900" algn="l">
              <a:buSzPct val="85000"/>
              <a:buBlip>
                <a:blip r:embed="rId5"/>
              </a:buBlip>
            </a:pPr>
            <a:r>
              <a:rPr lang="en-US" sz="1400" b="1" dirty="0" smtClean="0">
                <a:solidFill>
                  <a:schemeClr val="tx2">
                    <a:lumMod val="50000"/>
                  </a:schemeClr>
                </a:solidFill>
                <a:latin typeface="Arial" pitchFamily="34" charset="0"/>
                <a:cs typeface="Arial" pitchFamily="34" charset="0"/>
              </a:rPr>
              <a:t>Wide Spread Adoption</a:t>
            </a:r>
          </a:p>
          <a:p>
            <a:pPr marL="1257300" lvl="2" indent="-342900" algn="l">
              <a:buSzPct val="85000"/>
              <a:buBlip>
                <a:blip r:embed="rId5"/>
              </a:buBlip>
            </a:pPr>
            <a:r>
              <a:rPr lang="en-US" sz="1100" b="1" dirty="0" smtClean="0">
                <a:solidFill>
                  <a:schemeClr val="tx2">
                    <a:lumMod val="50000"/>
                  </a:schemeClr>
                </a:solidFill>
                <a:latin typeface="Arial" pitchFamily="34" charset="0"/>
                <a:cs typeface="Arial" pitchFamily="34" charset="0"/>
              </a:rPr>
              <a:t>Virtualization</a:t>
            </a:r>
          </a:p>
          <a:p>
            <a:pPr marL="1257300" lvl="2" indent="-342900" algn="l">
              <a:buSzPct val="85000"/>
              <a:buBlip>
                <a:blip r:embed="rId5"/>
              </a:buBlip>
            </a:pPr>
            <a:r>
              <a:rPr lang="en-US" sz="1100" b="1" dirty="0" smtClean="0">
                <a:solidFill>
                  <a:schemeClr val="tx2">
                    <a:lumMod val="50000"/>
                  </a:schemeClr>
                </a:solidFill>
                <a:latin typeface="Arial" pitchFamily="34" charset="0"/>
                <a:cs typeface="Arial" pitchFamily="34" charset="0"/>
              </a:rPr>
              <a:t>SOA</a:t>
            </a:r>
          </a:p>
          <a:p>
            <a:pPr marL="1257300" lvl="2" indent="-342900" algn="l">
              <a:buSzPct val="85000"/>
              <a:buBlip>
                <a:blip r:embed="rId5"/>
              </a:buBlip>
            </a:pPr>
            <a:r>
              <a:rPr lang="en-US" sz="1100" b="1" dirty="0" smtClean="0">
                <a:solidFill>
                  <a:schemeClr val="tx2">
                    <a:lumMod val="50000"/>
                  </a:schemeClr>
                </a:solidFill>
                <a:latin typeface="Arial" pitchFamily="34" charset="0"/>
                <a:cs typeface="Arial" pitchFamily="34" charset="0"/>
              </a:rPr>
              <a:t>Autonomic &amp; Utility Computing</a:t>
            </a:r>
          </a:p>
          <a:p>
            <a:pPr marL="800100" lvl="1" indent="-342900" algn="l">
              <a:buSzPct val="85000"/>
              <a:buBlip>
                <a:blip r:embed="rId5"/>
              </a:buBlip>
            </a:pPr>
            <a:r>
              <a:rPr lang="en-US" sz="1400" b="1" dirty="0" smtClean="0">
                <a:solidFill>
                  <a:schemeClr val="tx2">
                    <a:lumMod val="50000"/>
                  </a:schemeClr>
                </a:solidFill>
                <a:latin typeface="Arial" pitchFamily="34" charset="0"/>
                <a:cs typeface="Arial" pitchFamily="34" charset="0"/>
              </a:rPr>
              <a:t>Details Abstracted </a:t>
            </a:r>
            <a:r>
              <a:rPr lang="en-US" sz="1400" b="1" dirty="0">
                <a:solidFill>
                  <a:schemeClr val="tx2">
                    <a:lumMod val="50000"/>
                  </a:schemeClr>
                </a:solidFill>
                <a:latin typeface="Arial" pitchFamily="34" charset="0"/>
                <a:cs typeface="Arial" pitchFamily="34" charset="0"/>
              </a:rPr>
              <a:t>from End User – No </a:t>
            </a:r>
            <a:r>
              <a:rPr lang="en-US" sz="1400" b="1" dirty="0" smtClean="0">
                <a:solidFill>
                  <a:schemeClr val="tx2">
                    <a:lumMod val="50000"/>
                  </a:schemeClr>
                </a:solidFill>
                <a:latin typeface="Arial" pitchFamily="34" charset="0"/>
                <a:cs typeface="Arial" pitchFamily="34" charset="0"/>
              </a:rPr>
              <a:t>need </a:t>
            </a:r>
            <a:r>
              <a:rPr lang="en-US" sz="1400" b="1" dirty="0">
                <a:solidFill>
                  <a:schemeClr val="tx2">
                    <a:lumMod val="50000"/>
                  </a:schemeClr>
                </a:solidFill>
                <a:latin typeface="Arial" pitchFamily="34" charset="0"/>
                <a:cs typeface="Arial" pitchFamily="34" charset="0"/>
              </a:rPr>
              <a:t>for </a:t>
            </a:r>
            <a:r>
              <a:rPr lang="en-US" sz="1400" b="1" dirty="0" smtClean="0">
                <a:solidFill>
                  <a:schemeClr val="tx2">
                    <a:lumMod val="50000"/>
                  </a:schemeClr>
                </a:solidFill>
                <a:latin typeface="Arial" pitchFamily="34" charset="0"/>
                <a:cs typeface="Arial" pitchFamily="34" charset="0"/>
              </a:rPr>
              <a:t>expertise </a:t>
            </a:r>
            <a:r>
              <a:rPr lang="en-US" sz="1400" b="1" dirty="0">
                <a:solidFill>
                  <a:schemeClr val="tx2">
                    <a:lumMod val="50000"/>
                  </a:schemeClr>
                </a:solidFill>
                <a:latin typeface="Arial" pitchFamily="34" charset="0"/>
                <a:cs typeface="Arial" pitchFamily="34" charset="0"/>
              </a:rPr>
              <a:t>or </a:t>
            </a:r>
            <a:r>
              <a:rPr lang="en-US" sz="1400" b="1" dirty="0" smtClean="0">
                <a:solidFill>
                  <a:schemeClr val="tx2">
                    <a:lumMod val="50000"/>
                  </a:schemeClr>
                </a:solidFill>
                <a:latin typeface="Arial" pitchFamily="34" charset="0"/>
                <a:cs typeface="Arial" pitchFamily="34" charset="0"/>
              </a:rPr>
              <a:t>control over technology or infrastructure that supports them</a:t>
            </a:r>
          </a:p>
          <a:p>
            <a:pPr marL="342900" indent="-342900" algn="l">
              <a:buSzPct val="85000"/>
              <a:buBlip>
                <a:blip r:embed="rId5"/>
              </a:buBlip>
            </a:pPr>
            <a:r>
              <a:rPr lang="en-US" sz="1600" b="1" dirty="0" smtClean="0">
                <a:solidFill>
                  <a:schemeClr val="tx2">
                    <a:lumMod val="50000"/>
                  </a:schemeClr>
                </a:solidFill>
                <a:latin typeface="Arial" pitchFamily="34" charset="0"/>
                <a:cs typeface="Arial" pitchFamily="34" charset="0"/>
              </a:rPr>
              <a:t>Commoditization – Utility Basing Computing</a:t>
            </a:r>
            <a:endParaRPr lang="en-US" sz="1600" b="1" dirty="0">
              <a:solidFill>
                <a:schemeClr val="tx2">
                  <a:lumMod val="50000"/>
                </a:schemeClr>
              </a:solidFill>
              <a:latin typeface="Arial" pitchFamily="34" charset="0"/>
              <a:cs typeface="Arial" pitchFamily="34" charset="0"/>
            </a:endParaRPr>
          </a:p>
        </p:txBody>
      </p:sp>
      <p:pic>
        <p:nvPicPr>
          <p:cNvPr id="1027" name="Picture 3" descr="C:\Users\mayfieldv\AppData\Local\Microsoft\Windows\Temporary Internet Files\Content.IE5\RF5ASW18\MC90033802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7731" y="1752600"/>
            <a:ext cx="108717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yfieldv\AppData\Local\Microsoft\Windows\Temporary Internet Files\Content.IE5\RF5ASW18\MC90044134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8164" y="1752600"/>
            <a:ext cx="1433512" cy="14335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yfieldv\AppData\Local\Microsoft\Windows\Temporary Internet Files\Content.IE5\09DQ1ZAE\MP90039046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4920" y="2197088"/>
            <a:ext cx="2456916" cy="1752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1" name="Picture 7" descr="C:\Users\mayfieldv\AppData\Local\Microsoft\Windows\Temporary Internet Files\Content.IE5\09DQ1ZAE\MC90043251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7258" y="1423872"/>
            <a:ext cx="966520" cy="7732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yfieldv\AppData\Local\Microsoft\Windows\Temporary Internet Files\Content.IE5\RF5ASW18\MC900441397[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4790" y="32004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yfieldv\AppData\Local\Microsoft\Windows\Temporary Internet Files\Content.IE5\5FF9CC2J\MC900432564[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4925" y="3124314"/>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608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3" descr="C:\Users\Public\Documents\Microsoft\Events\Architect Council\Chicago-Inside-Container-1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228600"/>
            <a:ext cx="9144000" cy="99060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Title 3"/>
          <p:cNvSpPr txBox="1">
            <a:spLocks/>
          </p:cNvSpPr>
          <p:nvPr/>
        </p:nvSpPr>
        <p:spPr>
          <a:xfrm>
            <a:off x="457200" y="20597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GB" sz="4800" b="1" spc="-150" dirty="0">
                <a:ln>
                  <a:solidFill>
                    <a:schemeClr val="bg1">
                      <a:alpha val="60000"/>
                    </a:schemeClr>
                  </a:solidFill>
                </a:ln>
                <a:solidFill>
                  <a:schemeClr val="bg1"/>
                </a:solidFill>
                <a:effectLst>
                  <a:outerShdw blurRad="25400" dist="25400" dir="5400000" algn="t" rotWithShape="0">
                    <a:prstClr val="black">
                      <a:alpha val="15000"/>
                    </a:prstClr>
                  </a:outerShdw>
                </a:effectLst>
                <a:latin typeface="Arial" pitchFamily="34" charset="0"/>
                <a:ea typeface="+mn-ea"/>
                <a:cs typeface="Arial" pitchFamily="34" charset="0"/>
              </a:rPr>
              <a:t>Container Internals</a:t>
            </a:r>
          </a:p>
        </p:txBody>
      </p:sp>
    </p:spTree>
    <p:extLst>
      <p:ext uri="{BB962C8B-B14F-4D97-AF65-F5344CB8AC3E}">
        <p14:creationId xmlns:p14="http://schemas.microsoft.com/office/powerpoint/2010/main" val="29256898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14400" y="2895600"/>
            <a:ext cx="7391400" cy="1447800"/>
          </a:xfrm>
        </p:spPr>
        <p:txBody>
          <a:bodyPr>
            <a:noAutofit/>
          </a:bodyPr>
          <a:lstStyle/>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Wrap Up</a:t>
            </a:r>
            <a:endParaRPr lang="en-US" sz="5400" b="1" spc="-150"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0173464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624137"/>
            <a:ext cx="8671560" cy="2709863"/>
          </a:xfrm>
          <a:prstGeom prst="rect">
            <a:avLst/>
          </a:prstGeom>
        </p:spPr>
      </p:pic>
      <p:sp>
        <p:nvSpPr>
          <p:cNvPr id="3" name="Subtitle 2"/>
          <p:cNvSpPr>
            <a:spLocks noGrp="1"/>
          </p:cNvSpPr>
          <p:nvPr>
            <p:ph type="subTitle" idx="1"/>
          </p:nvPr>
        </p:nvSpPr>
        <p:spPr>
          <a:xfrm>
            <a:off x="838200" y="1752600"/>
            <a:ext cx="7391400" cy="1447800"/>
          </a:xfrm>
        </p:spPr>
        <p:txBody>
          <a:bodyPr>
            <a:noAutofit/>
          </a:bodyPr>
          <a:lstStyle/>
          <a:p>
            <a:r>
              <a:rPr lang="en-US" sz="54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cs typeface="Arial" pitchFamily="34" charset="0"/>
              </a:rPr>
              <a:t>Questions?</a:t>
            </a:r>
            <a:endParaRPr lang="en-US" sz="5400" b="1" spc="-150"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1750103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81000" y="304800"/>
            <a:ext cx="80772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defRPr/>
            </a:pPr>
            <a:r>
              <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Vincent W. </a:t>
            </a: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Mayfield</a:t>
            </a:r>
          </a:p>
          <a:p>
            <a:pPr>
              <a:spcBef>
                <a:spcPct val="20000"/>
              </a:spcBef>
              <a:defRPr/>
            </a:pPr>
            <a:r>
              <a:rPr lang="en-US" sz="2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CEO Bit-Wizards</a:t>
            </a:r>
            <a:endParaRPr lang="en-US" sz="2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7" name="Content Placeholder 2"/>
          <p:cNvSpPr txBox="1">
            <a:spLocks/>
          </p:cNvSpPr>
          <p:nvPr/>
        </p:nvSpPr>
        <p:spPr>
          <a:xfrm>
            <a:off x="685800" y="1600200"/>
            <a:ext cx="784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SzPct val="75000"/>
              <a:buBlip>
                <a:blip r:embed="rId4"/>
              </a:buBlip>
            </a:pPr>
            <a:r>
              <a:rPr lang="en-US" sz="2000" b="1" dirty="0" smtClean="0">
                <a:solidFill>
                  <a:schemeClr val="accent1">
                    <a:lumMod val="50000"/>
                  </a:schemeClr>
                </a:solidFill>
                <a:latin typeface="Arial" pitchFamily="34" charset="0"/>
                <a:cs typeface="Arial" pitchFamily="34" charset="0"/>
              </a:rPr>
              <a:t>CEO </a:t>
            </a:r>
            <a:r>
              <a:rPr lang="en-US" sz="2000" b="1" dirty="0">
                <a:solidFill>
                  <a:schemeClr val="accent1">
                    <a:lumMod val="50000"/>
                  </a:schemeClr>
                </a:solidFill>
                <a:latin typeface="Arial" pitchFamily="34" charset="0"/>
                <a:cs typeface="Arial" pitchFamily="34" charset="0"/>
              </a:rPr>
              <a:t>&amp; </a:t>
            </a:r>
            <a:r>
              <a:rPr lang="en-US" sz="2000" b="1" dirty="0" smtClean="0">
                <a:solidFill>
                  <a:schemeClr val="accent1">
                    <a:lumMod val="50000"/>
                  </a:schemeClr>
                </a:solidFill>
                <a:latin typeface="Arial" pitchFamily="34" charset="0"/>
                <a:cs typeface="Arial" pitchFamily="34" charset="0"/>
              </a:rPr>
              <a:t>Co-Founder </a:t>
            </a:r>
            <a:br>
              <a:rPr lang="en-US" sz="2000" b="1" dirty="0" smtClean="0">
                <a:solidFill>
                  <a:schemeClr val="accent1">
                    <a:lumMod val="50000"/>
                  </a:schemeClr>
                </a:solidFill>
                <a:latin typeface="Arial" pitchFamily="34" charset="0"/>
                <a:cs typeface="Arial" pitchFamily="34" charset="0"/>
              </a:rPr>
            </a:br>
            <a:r>
              <a:rPr lang="en-US" sz="2000" b="1" dirty="0" smtClean="0">
                <a:solidFill>
                  <a:schemeClr val="accent1">
                    <a:lumMod val="50000"/>
                  </a:schemeClr>
                </a:solidFill>
                <a:latin typeface="Arial" pitchFamily="34" charset="0"/>
                <a:cs typeface="Arial" pitchFamily="34" charset="0"/>
              </a:rPr>
              <a:t>Bit-Wizards </a:t>
            </a:r>
          </a:p>
          <a:p>
            <a:pPr marL="342900" indent="-342900" algn="l">
              <a:buSzPct val="75000"/>
              <a:buBlip>
                <a:blip r:embed="rId4"/>
              </a:buBlip>
            </a:pPr>
            <a:r>
              <a:rPr lang="en-US" sz="2000" b="1" dirty="0" smtClean="0">
                <a:solidFill>
                  <a:schemeClr val="accent1">
                    <a:lumMod val="50000"/>
                  </a:schemeClr>
                </a:solidFill>
                <a:latin typeface="Arial" pitchFamily="34" charset="0"/>
                <a:cs typeface="Arial" pitchFamily="34" charset="0"/>
              </a:rPr>
              <a:t>Senior </a:t>
            </a:r>
            <a:r>
              <a:rPr lang="en-US" sz="2000" b="1" dirty="0">
                <a:solidFill>
                  <a:schemeClr val="accent1">
                    <a:lumMod val="50000"/>
                  </a:schemeClr>
                </a:solidFill>
                <a:latin typeface="Arial" pitchFamily="34" charset="0"/>
                <a:cs typeface="Arial" pitchFamily="34" charset="0"/>
              </a:rPr>
              <a:t>Software Engineer</a:t>
            </a:r>
          </a:p>
          <a:p>
            <a:pPr marL="342900" lvl="1" indent="-342900" algn="l">
              <a:buSzPct val="75000"/>
              <a:buBlip>
                <a:blip r:embed="rId4"/>
              </a:buBlip>
            </a:pPr>
            <a:r>
              <a:rPr lang="en-US" sz="2000" b="1" dirty="0" smtClean="0">
                <a:solidFill>
                  <a:schemeClr val="accent1">
                    <a:lumMod val="50000"/>
                  </a:schemeClr>
                </a:solidFill>
                <a:latin typeface="Arial" pitchFamily="34" charset="0"/>
                <a:cs typeface="Arial" pitchFamily="34" charset="0"/>
              </a:rPr>
              <a:t>20 </a:t>
            </a:r>
            <a:r>
              <a:rPr lang="en-US" sz="2000" b="1" dirty="0">
                <a:solidFill>
                  <a:schemeClr val="accent1">
                    <a:lumMod val="50000"/>
                  </a:schemeClr>
                </a:solidFill>
                <a:latin typeface="Arial" pitchFamily="34" charset="0"/>
                <a:cs typeface="Arial" pitchFamily="34" charset="0"/>
              </a:rPr>
              <a:t>Years Experience</a:t>
            </a:r>
          </a:p>
          <a:p>
            <a:pPr marL="342900" lvl="1" indent="-342900" algn="l">
              <a:buSzPct val="75000"/>
              <a:buBlip>
                <a:blip r:embed="rId4"/>
              </a:buBlip>
            </a:pPr>
            <a:r>
              <a:rPr lang="en-US" sz="2000" b="1" dirty="0" smtClean="0">
                <a:solidFill>
                  <a:schemeClr val="accent1">
                    <a:lumMod val="50000"/>
                  </a:schemeClr>
                </a:solidFill>
                <a:latin typeface="Arial" pitchFamily="34" charset="0"/>
                <a:cs typeface="Arial" pitchFamily="34" charset="0"/>
              </a:rPr>
              <a:t>18 </a:t>
            </a:r>
            <a:r>
              <a:rPr lang="en-US" sz="2000" b="1" dirty="0">
                <a:solidFill>
                  <a:schemeClr val="accent1">
                    <a:lumMod val="50000"/>
                  </a:schemeClr>
                </a:solidFill>
                <a:latin typeface="Arial" pitchFamily="34" charset="0"/>
                <a:cs typeface="Arial" pitchFamily="34" charset="0"/>
              </a:rPr>
              <a:t>Developing Windows </a:t>
            </a:r>
            <a:r>
              <a:rPr lang="en-US" sz="2000" b="1" dirty="0" smtClean="0">
                <a:solidFill>
                  <a:schemeClr val="accent1">
                    <a:lumMod val="50000"/>
                  </a:schemeClr>
                </a:solidFill>
                <a:latin typeface="Arial" pitchFamily="34" charset="0"/>
                <a:cs typeface="Arial" pitchFamily="34" charset="0"/>
              </a:rPr>
              <a:t>Family of OS</a:t>
            </a:r>
            <a:endParaRPr lang="en-US" sz="2000" b="1" dirty="0">
              <a:solidFill>
                <a:schemeClr val="accent1">
                  <a:lumMod val="50000"/>
                </a:schemeClr>
              </a:solidFill>
              <a:latin typeface="Arial" pitchFamily="34" charset="0"/>
              <a:cs typeface="Arial" pitchFamily="34" charset="0"/>
            </a:endParaRPr>
          </a:p>
          <a:p>
            <a:pPr marL="342900" indent="-342900" algn="l">
              <a:buSzPct val="75000"/>
              <a:buBlip>
                <a:blip r:embed="rId4"/>
              </a:buBlip>
            </a:pPr>
            <a:r>
              <a:rPr lang="en-US" sz="2000" b="1" dirty="0">
                <a:solidFill>
                  <a:schemeClr val="accent1">
                    <a:lumMod val="50000"/>
                  </a:schemeClr>
                </a:solidFill>
                <a:latin typeface="Arial" pitchFamily="34" charset="0"/>
                <a:cs typeface="Arial" pitchFamily="34" charset="0"/>
              </a:rPr>
              <a:t>MS, BS, MCPD, MCSD, MCSD.NET, MCP</a:t>
            </a:r>
          </a:p>
          <a:p>
            <a:pPr marL="342900" indent="-342900" algn="l">
              <a:buSzPct val="75000"/>
              <a:buBlip>
                <a:blip r:embed="rId4"/>
              </a:buBlip>
            </a:pPr>
            <a:r>
              <a:rPr lang="en-US" sz="2000" b="1" dirty="0">
                <a:solidFill>
                  <a:schemeClr val="accent1">
                    <a:lumMod val="50000"/>
                  </a:schemeClr>
                </a:solidFill>
                <a:latin typeface="Arial" pitchFamily="34" charset="0"/>
                <a:cs typeface="Arial" pitchFamily="34" charset="0"/>
              </a:rPr>
              <a:t>USAF &amp; US Army Veteran</a:t>
            </a:r>
          </a:p>
          <a:p>
            <a:pPr marL="342900" indent="-342900" algn="l">
              <a:buSzPct val="75000"/>
              <a:buBlip>
                <a:blip r:embed="rId4"/>
              </a:buBlip>
            </a:pPr>
            <a:r>
              <a:rPr lang="en-US" sz="2000" b="1" dirty="0">
                <a:solidFill>
                  <a:schemeClr val="accent1">
                    <a:lumMod val="50000"/>
                  </a:schemeClr>
                </a:solidFill>
                <a:latin typeface="Arial" pitchFamily="34" charset="0"/>
                <a:cs typeface="Arial" pitchFamily="34" charset="0"/>
              </a:rPr>
              <a:t>Experience with Numerous Companies:</a:t>
            </a:r>
            <a:br>
              <a:rPr lang="en-US" sz="2000" b="1" dirty="0">
                <a:solidFill>
                  <a:schemeClr val="accent1">
                    <a:lumMod val="50000"/>
                  </a:schemeClr>
                </a:solidFill>
                <a:latin typeface="Arial" pitchFamily="34" charset="0"/>
                <a:cs typeface="Arial" pitchFamily="34" charset="0"/>
              </a:rPr>
            </a:br>
            <a:r>
              <a:rPr lang="en-US" sz="2000" b="1" dirty="0">
                <a:solidFill>
                  <a:schemeClr val="accent1">
                    <a:lumMod val="50000"/>
                  </a:schemeClr>
                </a:solidFill>
                <a:latin typeface="Arial" pitchFamily="34" charset="0"/>
                <a:cs typeface="Arial" pitchFamily="34" charset="0"/>
              </a:rPr>
              <a:t>Public, Private, &amp; </a:t>
            </a:r>
            <a:r>
              <a:rPr lang="en-US" sz="2000" b="1" dirty="0" err="1">
                <a:solidFill>
                  <a:schemeClr val="accent1">
                    <a:lumMod val="50000"/>
                  </a:schemeClr>
                </a:solidFill>
                <a:latin typeface="Arial" pitchFamily="34" charset="0"/>
                <a:cs typeface="Arial" pitchFamily="34" charset="0"/>
              </a:rPr>
              <a:t>DoD</a:t>
            </a:r>
            <a:endParaRPr lang="en-US" sz="2000" b="1" dirty="0">
              <a:solidFill>
                <a:schemeClr val="accent1">
                  <a:lumMod val="50000"/>
                </a:schemeClr>
              </a:solidFill>
              <a:latin typeface="Arial" pitchFamily="34" charset="0"/>
              <a:cs typeface="Arial" pitchFamily="34" charset="0"/>
            </a:endParaRPr>
          </a:p>
          <a:p>
            <a:pPr marL="342900" indent="-342900" algn="l">
              <a:buSzPct val="75000"/>
              <a:buBlip>
                <a:blip r:embed="rId4"/>
              </a:buBlip>
            </a:pPr>
            <a:r>
              <a:rPr lang="en-US" sz="2000" b="1" dirty="0">
                <a:solidFill>
                  <a:schemeClr val="accent1">
                    <a:lumMod val="50000"/>
                  </a:schemeClr>
                </a:solidFill>
                <a:latin typeface="Arial" pitchFamily="34" charset="0"/>
                <a:cs typeface="Arial" pitchFamily="34" charset="0"/>
              </a:rPr>
              <a:t>Commercial Pilot &amp; </a:t>
            </a:r>
            <a:r>
              <a:rPr lang="en-US" sz="2000" b="1" dirty="0" smtClean="0">
                <a:solidFill>
                  <a:schemeClr val="accent1">
                    <a:lumMod val="50000"/>
                  </a:schemeClr>
                </a:solidFill>
                <a:latin typeface="Arial" pitchFamily="34" charset="0"/>
                <a:cs typeface="Arial" pitchFamily="34" charset="0"/>
              </a:rPr>
              <a:t>Author</a:t>
            </a:r>
          </a:p>
          <a:p>
            <a:pPr marL="342900" indent="-342900" algn="l">
              <a:buSzPct val="75000"/>
              <a:buBlip>
                <a:blip r:embed="rId4"/>
              </a:buBlip>
            </a:pPr>
            <a:r>
              <a:rPr lang="en-US" sz="2000" b="1" dirty="0" smtClean="0">
                <a:solidFill>
                  <a:schemeClr val="accent1">
                    <a:lumMod val="50000"/>
                  </a:schemeClr>
                </a:solidFill>
                <a:latin typeface="Arial" pitchFamily="34" charset="0"/>
                <a:cs typeface="Arial" pitchFamily="34" charset="0"/>
              </a:rPr>
              <a:t>Microsoft VTSP</a:t>
            </a:r>
            <a:endParaRPr lang="en-US" sz="2000" b="1" dirty="0">
              <a:solidFill>
                <a:schemeClr val="accent1">
                  <a:lumMod val="50000"/>
                </a:schemeClr>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6423025" y="1600200"/>
            <a:ext cx="2070100" cy="2913063"/>
          </a:xfrm>
          <a:prstGeom prst="rect">
            <a:avLst/>
          </a:prstGeom>
          <a:noFill/>
          <a:ln w="9525">
            <a:noFill/>
            <a:miter lim="800000"/>
            <a:headEnd/>
            <a:tailEnd/>
          </a:ln>
        </p:spPr>
      </p:pic>
      <p:pic>
        <p:nvPicPr>
          <p:cNvPr id="9" name="Picture 8" descr="ASPDOTNETbyExample"/>
          <p:cNvPicPr>
            <a:picLocks noChangeAspect="1" noChangeArrowheads="1"/>
          </p:cNvPicPr>
          <p:nvPr/>
        </p:nvPicPr>
        <p:blipFill>
          <a:blip r:embed="rId6" cstate="print"/>
          <a:srcRect/>
          <a:stretch>
            <a:fillRect/>
          </a:stretch>
        </p:blipFill>
        <p:spPr bwMode="auto">
          <a:xfrm>
            <a:off x="4845050" y="4724400"/>
            <a:ext cx="863600" cy="1066800"/>
          </a:xfrm>
          <a:prstGeom prst="rect">
            <a:avLst/>
          </a:prstGeom>
          <a:noFill/>
          <a:ln w="9525">
            <a:noFill/>
            <a:miter lim="800000"/>
            <a:headEnd/>
            <a:tailEnd/>
          </a:ln>
        </p:spPr>
      </p:pic>
      <p:pic>
        <p:nvPicPr>
          <p:cNvPr id="10" name="Picture 6" descr="ACTIVEXUNLEASHED"/>
          <p:cNvPicPr>
            <a:picLocks noChangeAspect="1" noChangeArrowheads="1"/>
          </p:cNvPicPr>
          <p:nvPr/>
        </p:nvPicPr>
        <p:blipFill>
          <a:blip r:embed="rId7" cstate="print"/>
          <a:srcRect/>
          <a:stretch>
            <a:fillRect/>
          </a:stretch>
        </p:blipFill>
        <p:spPr bwMode="auto">
          <a:xfrm>
            <a:off x="6680200" y="4724400"/>
            <a:ext cx="860425" cy="1066800"/>
          </a:xfrm>
          <a:prstGeom prst="rect">
            <a:avLst/>
          </a:prstGeom>
          <a:noFill/>
          <a:ln w="9525">
            <a:noFill/>
            <a:miter lim="800000"/>
            <a:headEnd/>
            <a:tailEnd/>
          </a:ln>
        </p:spPr>
      </p:pic>
      <p:pic>
        <p:nvPicPr>
          <p:cNvPr id="11" name="Picture 7" descr="COMDCOMPRIMER"/>
          <p:cNvPicPr>
            <a:picLocks noChangeAspect="1" noChangeArrowheads="1"/>
          </p:cNvPicPr>
          <p:nvPr/>
        </p:nvPicPr>
        <p:blipFill>
          <a:blip r:embed="rId8" cstate="print"/>
          <a:srcRect/>
          <a:stretch>
            <a:fillRect/>
          </a:stretch>
        </p:blipFill>
        <p:spPr bwMode="auto">
          <a:xfrm>
            <a:off x="7596188" y="4724400"/>
            <a:ext cx="858837" cy="1066800"/>
          </a:xfrm>
          <a:prstGeom prst="rect">
            <a:avLst/>
          </a:prstGeom>
          <a:noFill/>
          <a:ln w="9525">
            <a:noFill/>
            <a:miter lim="800000"/>
            <a:headEnd/>
            <a:tailEnd/>
          </a:ln>
        </p:spPr>
      </p:pic>
      <p:pic>
        <p:nvPicPr>
          <p:cNvPr id="12" name="Picture 8" descr="VCPP_Dev_Cover"/>
          <p:cNvPicPr>
            <a:picLocks noChangeAspect="1" noChangeArrowheads="1"/>
          </p:cNvPicPr>
          <p:nvPr/>
        </p:nvPicPr>
        <p:blipFill>
          <a:blip r:embed="rId9" cstate="print"/>
          <a:srcRect/>
          <a:stretch>
            <a:fillRect/>
          </a:stretch>
        </p:blipFill>
        <p:spPr bwMode="auto">
          <a:xfrm>
            <a:off x="5761038" y="4724400"/>
            <a:ext cx="868362" cy="1066800"/>
          </a:xfrm>
          <a:prstGeom prst="rect">
            <a:avLst/>
          </a:prstGeom>
          <a:noFill/>
          <a:ln w="9525">
            <a:noFill/>
            <a:miter lim="800000"/>
            <a:headEnd/>
            <a:tailEnd/>
          </a:ln>
        </p:spPr>
      </p:pic>
    </p:spTree>
    <p:extLst>
      <p:ext uri="{BB962C8B-B14F-4D97-AF65-F5344CB8AC3E}">
        <p14:creationId xmlns:p14="http://schemas.microsoft.com/office/powerpoint/2010/main" val="5315162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3730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414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Kentico Virtual Conference Agenda</a:t>
            </a:r>
            <a:endParaRPr lang="en-US" dirty="0"/>
          </a:p>
        </p:txBody>
      </p:sp>
      <p:graphicFrame>
        <p:nvGraphicFramePr>
          <p:cNvPr id="4" name="Table 3"/>
          <p:cNvGraphicFramePr>
            <a:graphicFrameLocks noGrp="1"/>
          </p:cNvGraphicFramePr>
          <p:nvPr>
            <p:extLst/>
          </p:nvPr>
        </p:nvGraphicFramePr>
        <p:xfrm>
          <a:off x="179512" y="1131062"/>
          <a:ext cx="8856984" cy="5682314"/>
        </p:xfrm>
        <a:graphic>
          <a:graphicData uri="http://schemas.openxmlformats.org/drawingml/2006/table">
            <a:tbl>
              <a:tblPr firstRow="1" firstCol="1">
                <a:tableStyleId>{5C22544A-7EE6-4342-B048-85BDC9FD1C3A}</a:tableStyleId>
              </a:tblPr>
              <a:tblGrid>
                <a:gridCol w="1008112"/>
                <a:gridCol w="6417105"/>
                <a:gridCol w="1431767"/>
              </a:tblGrid>
              <a:tr h="0">
                <a:tc>
                  <a:txBody>
                    <a:bodyPr/>
                    <a:lstStyle/>
                    <a:p>
                      <a:pPr marL="0" marR="0">
                        <a:spcBef>
                          <a:spcPts val="0"/>
                        </a:spcBef>
                        <a:spcAft>
                          <a:spcPts val="0"/>
                        </a:spcAft>
                      </a:pPr>
                      <a:r>
                        <a:rPr lang="en-US" sz="900" dirty="0">
                          <a:effectLst/>
                        </a:rPr>
                        <a:t>Time</a:t>
                      </a:r>
                      <a:endParaRPr lang="en-US" sz="900" dirty="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900" dirty="0">
                          <a:effectLst/>
                        </a:rPr>
                        <a:t>Session Information</a:t>
                      </a:r>
                      <a:endParaRPr lang="en-US" sz="900" dirty="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900" dirty="0">
                          <a:effectLst/>
                        </a:rPr>
                        <a:t>Register</a:t>
                      </a:r>
                      <a:endParaRPr lang="en-US" sz="900" dirty="0">
                        <a:effectLst/>
                        <a:latin typeface="Calibri"/>
                        <a:ea typeface="Calibri"/>
                        <a:cs typeface="Times New Roman"/>
                      </a:endParaRPr>
                    </a:p>
                  </a:txBody>
                  <a:tcPr marL="22858" marR="22858" marT="0" marB="0"/>
                </a:tc>
              </a:tr>
              <a:tr h="530292">
                <a:tc>
                  <a:txBody>
                    <a:bodyPr/>
                    <a:lstStyle/>
                    <a:p>
                      <a:pPr marL="0" marR="0">
                        <a:spcBef>
                          <a:spcPts val="0"/>
                        </a:spcBef>
                        <a:spcAft>
                          <a:spcPts val="0"/>
                        </a:spcAft>
                      </a:pPr>
                      <a:r>
                        <a:rPr lang="en-US" sz="900">
                          <a:effectLst/>
                        </a:rPr>
                        <a:t>7:00 –8:00 AM PST</a:t>
                      </a:r>
                    </a:p>
                    <a:p>
                      <a:pPr marL="0" marR="0">
                        <a:spcBef>
                          <a:spcPts val="0"/>
                        </a:spcBef>
                        <a:spcAft>
                          <a:spcPts val="0"/>
                        </a:spcAft>
                      </a:pPr>
                      <a:r>
                        <a:rPr lang="en-US" sz="900">
                          <a:effectLst/>
                        </a:rPr>
                        <a:t>10:00-11:00 AM EST</a:t>
                      </a:r>
                    </a:p>
                    <a:p>
                      <a:pPr marL="0" marR="0">
                        <a:spcBef>
                          <a:spcPts val="0"/>
                        </a:spcBef>
                        <a:spcAft>
                          <a:spcPts val="0"/>
                        </a:spcAft>
                      </a:pPr>
                      <a:r>
                        <a:rPr lang="en-US" sz="900">
                          <a:effectLst/>
                        </a:rPr>
                        <a:t>3:00-4:00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Are you ready? Introduction to Cloud Computing and Windows Azure</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2"/>
                        </a:rPr>
                        <a:t>Vince Mayfield</a:t>
                      </a:r>
                      <a:r>
                        <a:rPr lang="en-US" sz="1200" dirty="0">
                          <a:effectLst/>
                        </a:rPr>
                        <a:t>, CEO </a:t>
                      </a:r>
                      <a:r>
                        <a:rPr lang="en-US" sz="1200" u="sng" dirty="0">
                          <a:effectLst/>
                          <a:hlinkClick r:id="rId3"/>
                        </a:rPr>
                        <a:t>Bit-Wizards</a:t>
                      </a:r>
                      <a:endParaRPr lang="en-US" sz="1200" dirty="0">
                        <a:effectLst/>
                      </a:endParaRP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4"/>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492564">
                <a:tc>
                  <a:txBody>
                    <a:bodyPr/>
                    <a:lstStyle/>
                    <a:p>
                      <a:pPr marL="0" marR="0">
                        <a:spcBef>
                          <a:spcPts val="0"/>
                        </a:spcBef>
                        <a:spcAft>
                          <a:spcPts val="0"/>
                        </a:spcAft>
                      </a:pPr>
                      <a:r>
                        <a:rPr lang="en-US" sz="900">
                          <a:effectLst/>
                        </a:rPr>
                        <a:t>8:30-9:30 AM PST</a:t>
                      </a:r>
                    </a:p>
                    <a:p>
                      <a:pPr marL="0" marR="0">
                        <a:spcBef>
                          <a:spcPts val="0"/>
                        </a:spcBef>
                        <a:spcAft>
                          <a:spcPts val="0"/>
                        </a:spcAft>
                      </a:pPr>
                      <a:r>
                        <a:rPr lang="en-US" sz="900">
                          <a:effectLst/>
                        </a:rPr>
                        <a:t>11:30–12:30 PM EST</a:t>
                      </a:r>
                    </a:p>
                    <a:p>
                      <a:pPr marL="0" marR="0">
                        <a:spcBef>
                          <a:spcPts val="0"/>
                        </a:spcBef>
                        <a:spcAft>
                          <a:spcPts val="0"/>
                        </a:spcAft>
                      </a:pPr>
                      <a:r>
                        <a:rPr lang="en-US" sz="900">
                          <a:effectLst/>
                        </a:rPr>
                        <a:t>4:30-5:30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Get set.. Introduction to Windows Azure Development</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5"/>
                        </a:rPr>
                        <a:t>Brian </a:t>
                      </a:r>
                      <a:r>
                        <a:rPr lang="en-US" sz="1200" u="sng" dirty="0" err="1">
                          <a:effectLst/>
                          <a:hlinkClick r:id="rId5"/>
                        </a:rPr>
                        <a:t>McKeiver</a:t>
                      </a:r>
                      <a:r>
                        <a:rPr lang="en-US" sz="1200" dirty="0">
                          <a:effectLst/>
                        </a:rPr>
                        <a:t>, Kentico MVP and Partner/Senior Developer at </a:t>
                      </a:r>
                      <a:r>
                        <a:rPr lang="en-US" sz="1200" u="sng" dirty="0" err="1">
                          <a:effectLst/>
                          <a:hlinkClick r:id="rId6"/>
                        </a:rPr>
                        <a:t>BizStream</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7"/>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438904">
                <a:tc>
                  <a:txBody>
                    <a:bodyPr/>
                    <a:lstStyle/>
                    <a:p>
                      <a:pPr marL="0" marR="0">
                        <a:spcBef>
                          <a:spcPts val="0"/>
                        </a:spcBef>
                        <a:spcAft>
                          <a:spcPts val="0"/>
                        </a:spcAft>
                      </a:pPr>
                      <a:r>
                        <a:rPr lang="en-US" sz="900">
                          <a:effectLst/>
                        </a:rPr>
                        <a:t>10:00–11:00 AM PST</a:t>
                      </a:r>
                    </a:p>
                    <a:p>
                      <a:pPr marL="0" marR="0">
                        <a:spcBef>
                          <a:spcPts val="0"/>
                        </a:spcBef>
                        <a:spcAft>
                          <a:spcPts val="0"/>
                        </a:spcAft>
                      </a:pPr>
                      <a:r>
                        <a:rPr lang="en-US" sz="900">
                          <a:effectLst/>
                        </a:rPr>
                        <a:t>1:00 –2:00 PM EST</a:t>
                      </a:r>
                    </a:p>
                    <a:p>
                      <a:pPr marL="0" marR="0">
                        <a:spcBef>
                          <a:spcPts val="0"/>
                        </a:spcBef>
                        <a:spcAft>
                          <a:spcPts val="0"/>
                        </a:spcAft>
                      </a:pPr>
                      <a:r>
                        <a:rPr lang="en-US" sz="900">
                          <a:effectLst/>
                        </a:rPr>
                        <a:t>6:00–7:00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Go…Running Kentico CMS on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8"/>
                        </a:rPr>
                        <a:t>Thom Robbins</a:t>
                      </a:r>
                      <a:r>
                        <a:rPr lang="en-US" sz="1200" dirty="0">
                          <a:effectLst/>
                        </a:rPr>
                        <a:t>, Chief Evangelist Kentico CMS</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9"/>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545192">
                <a:tc>
                  <a:txBody>
                    <a:bodyPr/>
                    <a:lstStyle/>
                    <a:p>
                      <a:pPr marL="0" marR="0">
                        <a:spcBef>
                          <a:spcPts val="0"/>
                        </a:spcBef>
                        <a:spcAft>
                          <a:spcPts val="0"/>
                        </a:spcAft>
                      </a:pPr>
                      <a:r>
                        <a:rPr lang="en-US" sz="900">
                          <a:effectLst/>
                        </a:rPr>
                        <a:t>11:30–12:30 PM PST</a:t>
                      </a:r>
                    </a:p>
                    <a:p>
                      <a:pPr marL="0" marR="0">
                        <a:spcBef>
                          <a:spcPts val="0"/>
                        </a:spcBef>
                        <a:spcAft>
                          <a:spcPts val="0"/>
                        </a:spcAft>
                      </a:pPr>
                      <a:r>
                        <a:rPr lang="en-US" sz="900">
                          <a:effectLst/>
                        </a:rPr>
                        <a:t>2:30–3:30 PM EST</a:t>
                      </a:r>
                    </a:p>
                    <a:p>
                      <a:pPr marL="0" marR="0">
                        <a:spcBef>
                          <a:spcPts val="0"/>
                        </a:spcBef>
                        <a:spcAft>
                          <a:spcPts val="0"/>
                        </a:spcAft>
                      </a:pPr>
                      <a:r>
                        <a:rPr lang="en-US" sz="900">
                          <a:effectLst/>
                        </a:rPr>
                        <a:t>7:30 –8:30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Deployment options for Kentico CMS on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10"/>
                        </a:rPr>
                        <a:t>Bryan </a:t>
                      </a:r>
                      <a:r>
                        <a:rPr lang="en-US" sz="1200" u="sng" dirty="0" err="1">
                          <a:effectLst/>
                          <a:hlinkClick r:id="rId10"/>
                        </a:rPr>
                        <a:t>Soltis</a:t>
                      </a:r>
                      <a:r>
                        <a:rPr lang="en-US" sz="1200" dirty="0">
                          <a:effectLst/>
                        </a:rPr>
                        <a:t>, Kentico MVP and Director of Technology and Research at </a:t>
                      </a:r>
                      <a:r>
                        <a:rPr lang="en-US" sz="1200" u="sng" dirty="0">
                          <a:effectLst/>
                          <a:hlinkClick r:id="rId3"/>
                        </a:rPr>
                        <a:t>Bit-Wizards</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1"/>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510912">
                <a:tc>
                  <a:txBody>
                    <a:bodyPr/>
                    <a:lstStyle/>
                    <a:p>
                      <a:pPr marL="0" marR="0">
                        <a:spcBef>
                          <a:spcPts val="0"/>
                        </a:spcBef>
                        <a:spcAft>
                          <a:spcPts val="0"/>
                        </a:spcAft>
                      </a:pPr>
                      <a:r>
                        <a:rPr lang="en-US" sz="900">
                          <a:effectLst/>
                        </a:rPr>
                        <a:t>1:00 PM–2:00 PM PST</a:t>
                      </a:r>
                    </a:p>
                    <a:p>
                      <a:pPr marL="0" marR="0">
                        <a:spcBef>
                          <a:spcPts val="0"/>
                        </a:spcBef>
                        <a:spcAft>
                          <a:spcPts val="0"/>
                        </a:spcAft>
                      </a:pPr>
                      <a:r>
                        <a:rPr lang="en-US" sz="900">
                          <a:effectLst/>
                        </a:rPr>
                        <a:t>4:00–5:00 PM EST</a:t>
                      </a:r>
                    </a:p>
                    <a:p>
                      <a:pPr marL="0" marR="0">
                        <a:spcBef>
                          <a:spcPts val="0"/>
                        </a:spcBef>
                        <a:spcAft>
                          <a:spcPts val="0"/>
                        </a:spcAft>
                      </a:pPr>
                      <a:r>
                        <a:rPr lang="en-US" sz="900">
                          <a:effectLst/>
                        </a:rPr>
                        <a:t>9:00–10:00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Best Practices for Kentico CMS and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12"/>
                        </a:rPr>
                        <a:t>Dominik Pinter</a:t>
                      </a:r>
                      <a:r>
                        <a:rPr lang="en-US" sz="1200" dirty="0">
                          <a:effectLst/>
                        </a:rPr>
                        <a:t>, Group Product Manager/</a:t>
                      </a:r>
                      <a:r>
                        <a:rPr lang="en-US" sz="1200" dirty="0" err="1">
                          <a:effectLst/>
                        </a:rPr>
                        <a:t>SaaS</a:t>
                      </a:r>
                      <a:r>
                        <a:rPr lang="en-US" sz="1200" dirty="0">
                          <a:effectLst/>
                        </a:rPr>
                        <a:t> and Cloud</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3"/>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607394">
                <a:tc>
                  <a:txBody>
                    <a:bodyPr/>
                    <a:lstStyle/>
                    <a:p>
                      <a:pPr marL="0" marR="0">
                        <a:spcBef>
                          <a:spcPts val="0"/>
                        </a:spcBef>
                        <a:spcAft>
                          <a:spcPts val="0"/>
                        </a:spcAft>
                      </a:pPr>
                      <a:r>
                        <a:rPr lang="en-US" sz="900">
                          <a:effectLst/>
                        </a:rPr>
                        <a:t>2:30–3:30 PM PST</a:t>
                      </a:r>
                    </a:p>
                    <a:p>
                      <a:pPr marL="0" marR="0">
                        <a:spcBef>
                          <a:spcPts val="0"/>
                        </a:spcBef>
                        <a:spcAft>
                          <a:spcPts val="0"/>
                        </a:spcAft>
                      </a:pPr>
                      <a:r>
                        <a:rPr lang="en-US" sz="900">
                          <a:effectLst/>
                        </a:rPr>
                        <a:t>5:30–6:30 PM EST</a:t>
                      </a:r>
                    </a:p>
                    <a:p>
                      <a:pPr marL="0" marR="0">
                        <a:spcBef>
                          <a:spcPts val="0"/>
                        </a:spcBef>
                        <a:spcAft>
                          <a:spcPts val="0"/>
                        </a:spcAft>
                      </a:pPr>
                      <a:r>
                        <a:rPr lang="en-US" sz="900">
                          <a:effectLst/>
                        </a:rPr>
                        <a:t>10:30–11:30 PM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Advanced development with Windows Azure</a:t>
                      </a:r>
                      <a:endParaRPr lang="en-US" sz="1200" dirty="0">
                        <a:effectLst/>
                      </a:endParaRPr>
                    </a:p>
                    <a:p>
                      <a:pPr marL="0" marR="0">
                        <a:spcBef>
                          <a:spcPts val="0"/>
                        </a:spcBef>
                        <a:spcAft>
                          <a:spcPts val="0"/>
                        </a:spcAft>
                      </a:pPr>
                      <a:r>
                        <a:rPr lang="en-US" sz="1200" u="none" strike="noStrike" dirty="0">
                          <a:effectLst/>
                        </a:rPr>
                        <a:t> </a:t>
                      </a:r>
                      <a:endParaRPr lang="en-US" sz="1200" dirty="0">
                        <a:effectLst/>
                      </a:endParaRPr>
                    </a:p>
                    <a:p>
                      <a:pPr marL="0" marR="0">
                        <a:spcBef>
                          <a:spcPts val="0"/>
                        </a:spcBef>
                        <a:spcAft>
                          <a:spcPts val="0"/>
                        </a:spcAft>
                      </a:pPr>
                      <a:r>
                        <a:rPr lang="en-US" sz="1200" dirty="0" smtClean="0">
                          <a:effectLst/>
                        </a:rPr>
                        <a:t>Speaker</a:t>
                      </a:r>
                      <a:r>
                        <a:rPr lang="en-US" sz="1200" dirty="0">
                          <a:effectLst/>
                        </a:rPr>
                        <a:t>: </a:t>
                      </a:r>
                      <a:r>
                        <a:rPr lang="en-US" sz="1200" u="sng" dirty="0">
                          <a:effectLst/>
                          <a:hlinkClick r:id="rId10"/>
                        </a:rPr>
                        <a:t>Bryan </a:t>
                      </a:r>
                      <a:r>
                        <a:rPr lang="en-US" sz="1200" u="sng" dirty="0" err="1">
                          <a:effectLst/>
                          <a:hlinkClick r:id="rId10"/>
                        </a:rPr>
                        <a:t>Soltis</a:t>
                      </a:r>
                      <a:r>
                        <a:rPr lang="en-US" sz="1200" dirty="0">
                          <a:effectLst/>
                        </a:rPr>
                        <a:t>, Kentico MVP and Director of Technology and Research at Bit-Wizards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4"/>
                        </a:rPr>
                        <a:t>Register me</a:t>
                      </a:r>
                      <a:endParaRPr lang="en-US" sz="1200" dirty="0">
                        <a:effectLst/>
                        <a:latin typeface="Calibri"/>
                        <a:ea typeface="Calibri"/>
                        <a:cs typeface="Times New Roman"/>
                      </a:endParaRPr>
                    </a:p>
                  </a:txBody>
                  <a:tcPr marL="22858" marR="22858" marT="0" marB="0" anchor="ctr"/>
                </a:tc>
              </a:tr>
              <a:tr h="63358">
                <a:tc gridSpan="3">
                  <a:txBody>
                    <a:bodyPr/>
                    <a:lstStyle/>
                    <a:p>
                      <a:pPr marL="0" marR="0" algn="ctr">
                        <a:spcBef>
                          <a:spcPts val="0"/>
                        </a:spcBef>
                        <a:spcAft>
                          <a:spcPts val="0"/>
                        </a:spcAft>
                      </a:pPr>
                      <a:r>
                        <a:rPr lang="en-US" sz="1200" dirty="0">
                          <a:effectLst/>
                        </a:rPr>
                        <a:t>Break</a:t>
                      </a:r>
                      <a:endParaRPr lang="en-US" sz="1200" dirty="0">
                        <a:effectLst/>
                        <a:latin typeface="Calibri"/>
                        <a:ea typeface="Calibri"/>
                        <a:cs typeface="Times New Roman"/>
                      </a:endParaRPr>
                    </a:p>
                  </a:txBody>
                  <a:tcPr marL="22858" marR="22858" marT="0" marB="0"/>
                </a:tc>
                <a:tc hMerge="1">
                  <a:txBody>
                    <a:bodyPr/>
                    <a:lstStyle/>
                    <a:p>
                      <a:endParaRPr lang="en-US"/>
                    </a:p>
                  </a:txBody>
                  <a:tcPr/>
                </a:tc>
                <a:tc hMerge="1">
                  <a:txBody>
                    <a:bodyPr/>
                    <a:lstStyle/>
                    <a:p>
                      <a:endParaRPr lang="en-US"/>
                    </a:p>
                  </a:txBody>
                  <a:tcPr/>
                </a:tc>
              </a:tr>
              <a:tr h="613202">
                <a:tc>
                  <a:txBody>
                    <a:bodyPr/>
                    <a:lstStyle/>
                    <a:p>
                      <a:pPr marL="0" marR="0">
                        <a:spcBef>
                          <a:spcPts val="0"/>
                        </a:spcBef>
                        <a:spcAft>
                          <a:spcPts val="0"/>
                        </a:spcAft>
                      </a:pPr>
                      <a:r>
                        <a:rPr lang="en-US" sz="900">
                          <a:effectLst/>
                        </a:rPr>
                        <a:t>4:00–5:00 PM PST</a:t>
                      </a:r>
                    </a:p>
                    <a:p>
                      <a:pPr marL="0" marR="0">
                        <a:spcBef>
                          <a:spcPts val="0"/>
                        </a:spcBef>
                        <a:spcAft>
                          <a:spcPts val="0"/>
                        </a:spcAft>
                      </a:pPr>
                      <a:r>
                        <a:rPr lang="en-US" sz="900">
                          <a:effectLst/>
                        </a:rPr>
                        <a:t>7:00–8:00 PM EST</a:t>
                      </a:r>
                    </a:p>
                    <a:p>
                      <a:pPr marL="0" marR="0">
                        <a:spcBef>
                          <a:spcPts val="0"/>
                        </a:spcBef>
                        <a:spcAft>
                          <a:spcPts val="0"/>
                        </a:spcAft>
                      </a:pPr>
                      <a:r>
                        <a:rPr lang="en-US" sz="900">
                          <a:effectLst/>
                        </a:rPr>
                        <a:t>12:00–1:00 AM BST</a:t>
                      </a:r>
                      <a:endParaRPr lang="en-US" sz="900">
                        <a:effectLst/>
                        <a:latin typeface="Calibri"/>
                        <a:ea typeface="Calibri"/>
                        <a:cs typeface="Times New Roman"/>
                      </a:endParaRPr>
                    </a:p>
                  </a:txBody>
                  <a:tcPr marL="22858" marR="22858" marT="0" marB="0"/>
                </a:tc>
                <a:tc>
                  <a:txBody>
                    <a:bodyPr/>
                    <a:lstStyle/>
                    <a:p>
                      <a:pPr marL="0" marR="0">
                        <a:spcBef>
                          <a:spcPts val="0"/>
                        </a:spcBef>
                        <a:spcAft>
                          <a:spcPts val="0"/>
                        </a:spcAft>
                      </a:pPr>
                      <a:r>
                        <a:rPr lang="en-US" sz="1200" u="sng" dirty="0">
                          <a:effectLst/>
                        </a:rPr>
                        <a:t>Common questions for Windows Azure and Kentico CMS</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smtClean="0">
                          <a:effectLst/>
                        </a:rPr>
                        <a:t>Speaker</a:t>
                      </a:r>
                      <a:r>
                        <a:rPr lang="en-US" sz="1200" dirty="0">
                          <a:effectLst/>
                        </a:rPr>
                        <a:t>: Kentico Cloud and </a:t>
                      </a:r>
                      <a:r>
                        <a:rPr lang="en-US" sz="1200" dirty="0" err="1">
                          <a:effectLst/>
                        </a:rPr>
                        <a:t>SaaS</a:t>
                      </a:r>
                      <a:r>
                        <a:rPr lang="en-US" sz="1200" dirty="0">
                          <a:effectLst/>
                        </a:rPr>
                        <a:t> Development Group</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22858" marR="22858" marT="0" marB="0"/>
                </a:tc>
                <a:tc>
                  <a:txBody>
                    <a:bodyPr/>
                    <a:lstStyle/>
                    <a:p>
                      <a:pPr marL="0" marR="0" algn="ctr">
                        <a:spcBef>
                          <a:spcPts val="0"/>
                        </a:spcBef>
                        <a:spcAft>
                          <a:spcPts val="0"/>
                        </a:spcAft>
                      </a:pPr>
                      <a:r>
                        <a:rPr lang="en-US" sz="1200" u="sng" dirty="0">
                          <a:effectLst/>
                          <a:hlinkClick r:id="rId15"/>
                        </a:rPr>
                        <a:t>Register me</a:t>
                      </a:r>
                      <a:endParaRPr lang="en-US" sz="1200" dirty="0">
                        <a:effectLst/>
                        <a:latin typeface="Calibri"/>
                        <a:ea typeface="Calibri"/>
                        <a:cs typeface="Times New Roman"/>
                      </a:endParaRPr>
                    </a:p>
                  </a:txBody>
                  <a:tcPr marL="22858" marR="22858" marT="0" marB="0" anchor="ctr"/>
                </a:tc>
              </a:tr>
            </a:tbl>
          </a:graphicData>
        </a:graphic>
      </p:graphicFrame>
    </p:spTree>
    <p:extLst>
      <p:ext uri="{BB962C8B-B14F-4D97-AF65-F5344CB8AC3E}">
        <p14:creationId xmlns:p14="http://schemas.microsoft.com/office/powerpoint/2010/main" val="1505946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Cloud Computing in a Nutshell</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3" name="Subtitle 2"/>
          <p:cNvSpPr>
            <a:spLocks noGrp="1"/>
          </p:cNvSpPr>
          <p:nvPr>
            <p:ph type="subTitle" idx="1"/>
          </p:nvPr>
        </p:nvSpPr>
        <p:spPr>
          <a:xfrm>
            <a:off x="685800" y="1600200"/>
            <a:ext cx="8077200" cy="2819400"/>
          </a:xfrm>
        </p:spPr>
        <p:txBody>
          <a:bodyPr>
            <a:noAutofit/>
          </a:bodyPr>
          <a:lstStyle/>
          <a:p>
            <a:pPr>
              <a:buSzPct val="75000"/>
            </a:pPr>
            <a:r>
              <a:rPr lang="en-US" b="1" dirty="0" smtClean="0">
                <a:solidFill>
                  <a:schemeClr val="accent1">
                    <a:lumMod val="50000"/>
                  </a:schemeClr>
                </a:solidFill>
                <a:latin typeface="Arial" pitchFamily="34" charset="0"/>
                <a:cs typeface="Arial" pitchFamily="34" charset="0"/>
              </a:rPr>
              <a:t>Cloud Computing is the transformation of computer hardware, software and networks into a Utility just like the your Electric Company, Water Company, or Gas Company.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614" y="1763354"/>
            <a:ext cx="5099371" cy="4042980"/>
          </a:xfrm>
          <a:prstGeom prst="rect">
            <a:avLst/>
          </a:prstGeom>
          <a:effectLst>
            <a:softEdge rad="63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7758" y="3627120"/>
            <a:ext cx="1816442" cy="2240280"/>
          </a:xfrm>
          <a:prstGeom prst="rect">
            <a:avLst/>
          </a:prstGeom>
          <a:ln>
            <a:noFill/>
          </a:ln>
          <a:effectLst>
            <a:outerShdw blurRad="225425" dist="50800" dir="5220000" algn="ctr">
              <a:srgbClr val="000000">
                <a:alpha val="33000"/>
              </a:srgbClr>
            </a:outerShdw>
            <a:softEdge rad="1270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3566" y="3629806"/>
            <a:ext cx="1807434" cy="2237594"/>
          </a:xfrm>
          <a:prstGeom prst="rect">
            <a:avLst/>
          </a:prstGeom>
          <a:ln>
            <a:noFill/>
          </a:ln>
          <a:effectLst>
            <a:outerShdw blurRad="225425" dist="50800" dir="5220000" algn="ctr">
              <a:srgbClr val="000000">
                <a:alpha val="33000"/>
              </a:srgbClr>
            </a:outerShdw>
            <a:softEdge rad="127000"/>
          </a:effectLst>
        </p:spPr>
      </p:pic>
      <p:pic>
        <p:nvPicPr>
          <p:cNvPr id="7" name="Picture 5" descr="C:\Users\mayfieldv\AppData\Local\Microsoft\Windows\Temporary Internet Files\Content.IE5\09DQ1ZAE\MP90039046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3784844"/>
            <a:ext cx="2971800" cy="229377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4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620000" cy="914400"/>
          </a:xfrm>
        </p:spPr>
        <p:txBody>
          <a:bodyPr>
            <a:normAutofit/>
          </a:bodyPr>
          <a:lstStyle/>
          <a:p>
            <a:pPr>
              <a:spcBef>
                <a:spcPct val="20000"/>
              </a:spcBef>
            </a:pPr>
            <a:r>
              <a:rPr lang="en-US" sz="4000" b="1" spc="-150" dirty="0" smtClean="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rPr>
              <a:t>Defining the Cloud</a:t>
            </a:r>
            <a:endParaRPr lang="en-US" sz="4000" b="1" spc="-150" dirty="0">
              <a:ln>
                <a:solidFill>
                  <a:schemeClr val="bg1">
                    <a:alpha val="60000"/>
                  </a:schemeClr>
                </a:solidFill>
              </a:ln>
              <a:solidFill>
                <a:schemeClr val="tx2">
                  <a:lumMod val="50000"/>
                </a:schemeClr>
              </a:solidFill>
              <a:effectLst>
                <a:outerShdw blurRad="25400" dist="25400" dir="5400000" algn="t" rotWithShape="0">
                  <a:prstClr val="black">
                    <a:alpha val="15000"/>
                  </a:prstClr>
                </a:outerShdw>
              </a:effectLst>
              <a:latin typeface="Arial" pitchFamily="34" charset="0"/>
              <a:ea typeface="+mn-ea"/>
              <a:cs typeface="Arial" pitchFamily="34" charset="0"/>
            </a:endParaRPr>
          </a:p>
        </p:txBody>
      </p:sp>
      <p:sp>
        <p:nvSpPr>
          <p:cNvPr id="3" name="Subtitle 2"/>
          <p:cNvSpPr>
            <a:spLocks noGrp="1"/>
          </p:cNvSpPr>
          <p:nvPr>
            <p:ph type="subTitle" idx="1"/>
          </p:nvPr>
        </p:nvSpPr>
        <p:spPr>
          <a:xfrm>
            <a:off x="609600" y="1676400"/>
            <a:ext cx="4953000" cy="4038600"/>
          </a:xfrm>
        </p:spPr>
        <p:txBody>
          <a:bodyPr>
            <a:noAutofit/>
          </a:bodyPr>
          <a:lstStyle/>
          <a:p>
            <a:pPr>
              <a:buSzPct val="75000"/>
            </a:pPr>
            <a:r>
              <a:rPr lang="en-US" sz="2400" b="1" dirty="0" smtClean="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Cloud computing is a model for enabling convenient, on-demand network access to a shared pool of configurable computing resources (e.g., networks, servers, storage, applications, and services) that can be rapidly provisioned and released with minimal management effort or service provider interaction. This cloud model promotes </a:t>
            </a:r>
            <a:r>
              <a:rPr lang="en-US" sz="2400" dirty="0" smtClean="0">
                <a:solidFill>
                  <a:schemeClr val="accent1">
                    <a:lumMod val="50000"/>
                  </a:schemeClr>
                </a:solidFill>
                <a:latin typeface="Arial" pitchFamily="34" charset="0"/>
                <a:cs typeface="Arial" pitchFamily="34" charset="0"/>
              </a:rPr>
              <a:t>availability. </a:t>
            </a:r>
            <a:endParaRPr lang="en-US" sz="2400" b="1" dirty="0" smtClean="0">
              <a:solidFill>
                <a:schemeClr val="accent1">
                  <a:lumMod val="50000"/>
                </a:schemeClr>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1581146178"/>
              </p:ext>
            </p:extLst>
          </p:nvPr>
        </p:nvGraphicFramePr>
        <p:xfrm>
          <a:off x="5029200" y="1752600"/>
          <a:ext cx="4038600" cy="4569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11"/>
          <p:cNvSpPr txBox="1">
            <a:spLocks noChangeArrowheads="1"/>
          </p:cNvSpPr>
          <p:nvPr/>
        </p:nvSpPr>
        <p:spPr bwMode="auto">
          <a:xfrm>
            <a:off x="6351762" y="1524000"/>
            <a:ext cx="2411238" cy="461665"/>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400" b="1" dirty="0" smtClean="0">
                <a:solidFill>
                  <a:schemeClr val="accent1">
                    <a:lumMod val="50000"/>
                  </a:schemeClr>
                </a:solidFill>
                <a:latin typeface="Arial" pitchFamily="34" charset="0"/>
                <a:cs typeface="Arial" pitchFamily="34" charset="0"/>
              </a:rPr>
              <a:t>Characteristics</a:t>
            </a:r>
            <a:endParaRPr lang="en-US" sz="2400" b="1"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000212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esentation-Squares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Presentation-Squares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4320</Words>
  <Application>Microsoft Office PowerPoint</Application>
  <PresentationFormat>On-screen Show (4:3)</PresentationFormat>
  <Paragraphs>856</Paragraphs>
  <Slides>76</Slides>
  <Notes>72</Notes>
  <HiddenSlides>0</HiddenSlides>
  <MMClips>0</MMClips>
  <ScaleCrop>false</ScaleCrop>
  <HeadingPairs>
    <vt:vector size="4" baseType="variant">
      <vt:variant>
        <vt:lpstr>Theme</vt:lpstr>
      </vt:variant>
      <vt:variant>
        <vt:i4>8</vt:i4>
      </vt:variant>
      <vt:variant>
        <vt:lpstr>Slide Titles</vt:lpstr>
      </vt:variant>
      <vt:variant>
        <vt:i4>76</vt:i4>
      </vt:variant>
    </vt:vector>
  </HeadingPairs>
  <TitlesOfParts>
    <vt:vector size="84" baseType="lpstr">
      <vt:lpstr>Office Theme</vt:lpstr>
      <vt:lpstr>1_Office Theme</vt:lpstr>
      <vt:lpstr>2_Office Theme</vt:lpstr>
      <vt:lpstr>3_Office Theme</vt:lpstr>
      <vt:lpstr>4_Office Theme</vt:lpstr>
      <vt:lpstr>5_Office Theme</vt:lpstr>
      <vt:lpstr>Presentation-SquaresBlue</vt:lpstr>
      <vt:lpstr>1_Presentation-SquaresBlue</vt:lpstr>
      <vt:lpstr>PowerPoint Presentation</vt:lpstr>
      <vt:lpstr>Azure Kentico Virtual Conference Agenda</vt:lpstr>
      <vt:lpstr>PowerPoint Presentation</vt:lpstr>
      <vt:lpstr>PowerPoint Presentation</vt:lpstr>
      <vt:lpstr>PowerPoint Presentation</vt:lpstr>
      <vt:lpstr>PowerPoint Presentation</vt:lpstr>
      <vt:lpstr>Evolutionary Meaning</vt:lpstr>
      <vt:lpstr>Cloud Computing in a Nutshell</vt:lpstr>
      <vt:lpstr>Defining the Cloud</vt:lpstr>
      <vt:lpstr>Defining the Cloud</vt:lpstr>
      <vt:lpstr>PowerPoint Presentation</vt:lpstr>
      <vt:lpstr>The Gartner Hype Cycle</vt:lpstr>
      <vt:lpstr>The 2011 Gartner Hype Cycle Report</vt:lpstr>
      <vt:lpstr>Cloud is Here &amp; Now</vt:lpstr>
      <vt:lpstr>Business Benefits of the Cloud</vt:lpstr>
      <vt:lpstr>Chief Objections to the Cloud</vt:lpstr>
      <vt:lpstr>What’s the Real Issue?</vt:lpstr>
      <vt:lpstr>Business Benefits of the Cloud</vt:lpstr>
      <vt:lpstr>PowerPoint Presentation</vt:lpstr>
      <vt:lpstr>The Microsoft Cloud</vt:lpstr>
      <vt:lpstr>Cloud Computing Patterns</vt:lpstr>
      <vt:lpstr>Cloud Computing Patterns</vt:lpstr>
      <vt:lpstr>Cloud Computing Terms</vt:lpstr>
      <vt:lpstr>The Microsoft Platform</vt:lpstr>
      <vt:lpstr>How Microsoft Views the Cloud</vt:lpstr>
      <vt:lpstr>PowerPoint Presentation</vt:lpstr>
      <vt:lpstr>Cloud Computing Taxonomy</vt:lpstr>
      <vt:lpstr>The Nexus</vt:lpstr>
      <vt:lpstr>Azure in a Nutshell</vt:lpstr>
      <vt:lpstr>Global Footprint</vt:lpstr>
      <vt:lpstr>Service Level Agreement</vt:lpstr>
      <vt:lpstr>Usage Based</vt:lpstr>
      <vt:lpstr>Windows Azure Architecture Details</vt:lpstr>
      <vt:lpstr>Three Main Components</vt:lpstr>
      <vt:lpstr>Virtual Machines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VM with persistent drive</vt:lpstr>
      <vt:lpstr>PowerPoint Presentation</vt:lpstr>
      <vt:lpstr>Web Sites</vt:lpstr>
      <vt:lpstr>Web sites</vt:lpstr>
      <vt:lpstr>Web sites </vt:lpstr>
      <vt:lpstr>Web sites </vt:lpstr>
      <vt:lpstr>Web sites </vt:lpstr>
      <vt:lpstr>Web sites</vt:lpstr>
      <vt:lpstr>Cloud Services</vt:lpstr>
      <vt:lpstr>PowerPoint Presentation</vt:lpstr>
      <vt:lpstr>PowerPoint Presentation</vt:lpstr>
      <vt:lpstr>PowerPoint Presentation</vt:lpstr>
      <vt:lpstr>PowerPoint Presentation</vt:lpstr>
      <vt:lpstr>PowerPoint Presentation</vt:lpstr>
      <vt:lpstr>PowerPoint Presentation</vt:lpstr>
      <vt:lpstr>Building Block Services</vt:lpstr>
      <vt:lpstr>SQL Database</vt:lpstr>
      <vt:lpstr>SQL Database Details</vt:lpstr>
      <vt:lpstr>SQL Database vs SQL Server</vt:lpstr>
      <vt:lpstr>Summary</vt:lpstr>
      <vt:lpstr>PowerPoint Presentation</vt:lpstr>
      <vt:lpstr>PowerPoint Presentation</vt:lpstr>
      <vt:lpstr>PowerPoint Presentation</vt:lpstr>
      <vt:lpstr>Azure Data Centers</vt:lpstr>
      <vt:lpstr>Windows Azure Platform -  CDN</vt:lpstr>
      <vt:lpstr>Azure Data Centers</vt:lpstr>
      <vt:lpstr>PowerPoint Presentation</vt:lpstr>
      <vt:lpstr>PowerPoint Presentation</vt:lpstr>
      <vt:lpstr>PowerPoint Presentation</vt:lpstr>
      <vt:lpstr>PowerPoint Presentation</vt:lpstr>
      <vt:lpstr>PowerPoint Presentation</vt:lpstr>
      <vt:lpstr>PowerPoint Presentation</vt:lpstr>
      <vt:lpstr>Azure Kentico Virtual Conference Agenda</vt:lpstr>
    </vt:vector>
  </TitlesOfParts>
  <Company>Bit-Wizards Software Solutions,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WHALEN, Mike T.</dc:creator>
  <cp:lastModifiedBy>ThomR</cp:lastModifiedBy>
  <cp:revision>130</cp:revision>
  <cp:lastPrinted>2012-03-09T14:22:40Z</cp:lastPrinted>
  <dcterms:created xsi:type="dcterms:W3CDTF">2011-04-19T21:44:42Z</dcterms:created>
  <dcterms:modified xsi:type="dcterms:W3CDTF">2013-06-20T21:25:20Z</dcterms:modified>
</cp:coreProperties>
</file>