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7" r:id="rId2"/>
    <p:sldId id="288" r:id="rId3"/>
    <p:sldId id="307" r:id="rId4"/>
    <p:sldId id="286" r:id="rId5"/>
    <p:sldId id="292" r:id="rId6"/>
    <p:sldId id="295" r:id="rId7"/>
    <p:sldId id="309" r:id="rId8"/>
    <p:sldId id="296" r:id="rId9"/>
    <p:sldId id="300" r:id="rId10"/>
    <p:sldId id="299" r:id="rId11"/>
    <p:sldId id="297" r:id="rId12"/>
    <p:sldId id="298" r:id="rId13"/>
    <p:sldId id="301" r:id="rId14"/>
    <p:sldId id="308" r:id="rId15"/>
    <p:sldId id="302" r:id="rId16"/>
    <p:sldId id="304" r:id="rId17"/>
    <p:sldId id="306" r:id="rId18"/>
    <p:sldId id="305" r:id="rId19"/>
    <p:sldId id="303" r:id="rId20"/>
    <p:sldId id="291" r:id="rId21"/>
    <p:sldId id="290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A3A3"/>
    <a:srgbClr val="B381D9"/>
    <a:srgbClr val="8FE9B3"/>
    <a:srgbClr val="FCA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1331" autoAdjust="0"/>
  </p:normalViewPr>
  <p:slideViewPr>
    <p:cSldViewPr>
      <p:cViewPr varScale="1">
        <p:scale>
          <a:sx n="80" d="100"/>
          <a:sy n="80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2950E-AF15-4BCF-8E3F-7DA209A23917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70AE6-6741-4598-88DD-3A80BF4D59C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99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C72DC-E669-4D0B-A846-60CD27D891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320" y="3950812"/>
            <a:ext cx="7486600" cy="1010543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the title of your</a:t>
            </a:r>
            <a:br>
              <a:rPr lang="en-US" dirty="0" smtClean="0"/>
            </a:br>
            <a:r>
              <a:rPr lang="en-US" dirty="0" smtClean="0"/>
              <a:t>presentation here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6" y="5157192"/>
            <a:ext cx="7848872" cy="43204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your subtitle or main author’s name here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24.5.2013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via.com.au/hom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kentico.com/Partners/Forefront-Digita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31.jpe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7.jp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vnet.kentico.com/docs/onlinemarketingguide/content_personalization_overview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ico.com/Support/Consulting/Overview" TargetMode="External"/><Relationship Id="rId2" Type="http://schemas.openxmlformats.org/officeDocument/2006/relationships/hyperlink" Target="mailto:miro@kentic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png"/><Relationship Id="rId1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://devnet.kentico.com/docs/devguide/scheduling_a_custom_code.htm" TargetMode="Externa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http://devnet.kentico.com/Videos/E-commerce/E-commerce-Customization.aspx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5576" y="4005064"/>
            <a:ext cx="8640960" cy="107157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Real World Examples – </a:t>
            </a:r>
            <a:r>
              <a:rPr lang="en-US" dirty="0" smtClean="0"/>
              <a:t>Part I</a:t>
            </a:r>
            <a:endParaRPr lang="cs-CZ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/24/2013</a:t>
            </a:r>
            <a:r>
              <a:rPr lang="en-US" dirty="0"/>
              <a:t>			</a:t>
            </a:r>
            <a:r>
              <a:rPr lang="en-US" dirty="0" err="1"/>
              <a:t>Miro</a:t>
            </a:r>
            <a:r>
              <a:rPr lang="en-US" dirty="0"/>
              <a:t> Remias, </a:t>
            </a:r>
            <a:r>
              <a:rPr lang="en-US" dirty="0" smtClean="0"/>
              <a:t>Sr. Solution </a:t>
            </a:r>
            <a:r>
              <a:rPr lang="en-US" dirty="0"/>
              <a:t>Architect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6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prepare the “food” – LIVE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61" y="1412776"/>
            <a:ext cx="8229600" cy="5112568"/>
          </a:xfrm>
        </p:spPr>
        <p:txBody>
          <a:bodyPr>
            <a:normAutofit/>
          </a:bodyPr>
          <a:lstStyle/>
          <a:p>
            <a:r>
              <a:rPr lang="en-US" dirty="0"/>
              <a:t>Live implementation - </a:t>
            </a:r>
            <a:r>
              <a:rPr lang="en-US" dirty="0" smtClean="0">
                <a:hlinkClick r:id="rId3"/>
              </a:rPr>
              <a:t>kivia.com.au</a:t>
            </a:r>
            <a:endParaRPr lang="en-US" dirty="0" smtClean="0"/>
          </a:p>
          <a:p>
            <a:pPr lvl="1"/>
            <a:r>
              <a:rPr lang="en-US" sz="2400" dirty="0" smtClean="0"/>
              <a:t>Implemented by </a:t>
            </a:r>
            <a:r>
              <a:rPr lang="en-US" dirty="0" smtClean="0">
                <a:hlinkClick r:id="rId4"/>
              </a:rPr>
              <a:t>Forefront Digital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857250" lvl="2" indent="0">
              <a:buNone/>
            </a:pPr>
            <a:endParaRPr lang="en-US" sz="1200" i="1" dirty="0" smtClean="0"/>
          </a:p>
          <a:p>
            <a:pPr marL="857250" lvl="2" indent="0">
              <a:buNone/>
            </a:pPr>
            <a:r>
              <a:rPr lang="en-US" sz="1200" i="1" dirty="0" smtClean="0"/>
              <a:t>“The </a:t>
            </a:r>
            <a:r>
              <a:rPr lang="en-US" sz="1200" i="1" dirty="0" err="1"/>
              <a:t>Kivia</a:t>
            </a:r>
            <a:r>
              <a:rPr lang="en-US" sz="1200" i="1" dirty="0"/>
              <a:t> web site was for the Australian launch of a natural Kiwi fruit supplement to assist with Digestive Health. A key feature of the site is the Healthy You section that automatically emails subscribers support materials over a 22 week period including email based polls to identify their continuing use of the product</a:t>
            </a:r>
            <a:r>
              <a:rPr lang="en-US" sz="1200" i="1" dirty="0" smtClean="0"/>
              <a:t>.”</a:t>
            </a:r>
            <a:endParaRPr lang="en-US" sz="1200" i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08920"/>
            <a:ext cx="4608512" cy="227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Let’s prepare the “food” - Ingredients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902" y="2686033"/>
            <a:ext cx="2199374" cy="2403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895" y="2197460"/>
            <a:ext cx="1590398" cy="1118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6571" y="3623364"/>
            <a:ext cx="383881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Online Marketing &amp; Marketing Automation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94518" y="2415113"/>
            <a:ext cx="13681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Newsletter module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89279" y="1877459"/>
            <a:ext cx="1652478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E-commerce solution</a:t>
            </a:r>
            <a:endParaRPr lang="en-US" sz="1100" b="1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3766298" y="1828137"/>
            <a:ext cx="1885821" cy="1620053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CAA9A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5935470" y="2377810"/>
            <a:ext cx="2502696" cy="2897720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29000">
                  <a:srgbClr val="8FE9B3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57318" y="1480520"/>
            <a:ext cx="254653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INGREDIENTS </a:t>
            </a:r>
            <a:r>
              <a:rPr lang="en-US" sz="1600" dirty="0" smtClean="0"/>
              <a:t>with</a:t>
            </a:r>
            <a:r>
              <a:rPr lang="en-US" sz="1600" b="1" dirty="0" smtClean="0"/>
              <a:t> EMS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520" y="3925687"/>
            <a:ext cx="4247726" cy="1656184"/>
          </a:xfrm>
          <a:prstGeom prst="rect">
            <a:avLst/>
          </a:prstGeom>
        </p:spPr>
      </p:pic>
      <p:sp>
        <p:nvSpPr>
          <p:cNvPr id="25" name="Content Placeholder 4"/>
          <p:cNvSpPr txBox="1">
            <a:spLocks/>
          </p:cNvSpPr>
          <p:nvPr/>
        </p:nvSpPr>
        <p:spPr>
          <a:xfrm>
            <a:off x="1115615" y="3623364"/>
            <a:ext cx="4536504" cy="200938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09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prepare the “food” – Recipe with EMS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9457" y="1294951"/>
            <a:ext cx="8424936" cy="4824536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86" y="2295564"/>
            <a:ext cx="497584" cy="497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06" y="3079955"/>
            <a:ext cx="515727" cy="4788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815704" y="2571928"/>
            <a:ext cx="282801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074383" y="3385451"/>
            <a:ext cx="64758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139824" y="4489685"/>
            <a:ext cx="116427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55" y="2352716"/>
            <a:ext cx="440432" cy="440432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5082603" y="2713092"/>
            <a:ext cx="571873" cy="606308"/>
          </a:xfrm>
          <a:prstGeom prst="arc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512" y="3992415"/>
            <a:ext cx="610411" cy="610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770" y="3295973"/>
            <a:ext cx="1022270" cy="10016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9592" y="1993010"/>
            <a:ext cx="15831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Buyer(s) / contact(s)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771528" y="2076915"/>
            <a:ext cx="1208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Product A, B, C …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721964" y="2994967"/>
            <a:ext cx="1440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Payment provider(s)</a:t>
            </a:r>
            <a:endParaRPr lang="en-US" sz="11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08831" y="2868217"/>
            <a:ext cx="759837" cy="107004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967433" y="3938258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Kentico</a:t>
            </a:r>
            <a:endParaRPr lang="en-US" sz="1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750350" y="4276826"/>
            <a:ext cx="61818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" idx="2"/>
          </p:cNvCxnSpPr>
          <p:nvPr/>
        </p:nvCxnSpPr>
        <p:spPr>
          <a:xfrm flipV="1">
            <a:off x="5709570" y="3558845"/>
            <a:ext cx="0" cy="23795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04103" y="4285445"/>
            <a:ext cx="0" cy="204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74" y="1666119"/>
            <a:ext cx="939702" cy="14596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333234" y="4721470"/>
            <a:ext cx="1759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Is the order </a:t>
            </a:r>
            <a:r>
              <a:rPr lang="en-US" sz="1000" b="1" dirty="0" smtClean="0"/>
              <a:t>PAID</a:t>
            </a:r>
            <a:r>
              <a:rPr lang="en-US" sz="1000" dirty="0" smtClean="0"/>
              <a:t>?</a:t>
            </a:r>
          </a:p>
          <a:p>
            <a:r>
              <a:rPr lang="en-US" sz="1000" dirty="0" smtClean="0"/>
              <a:t>- ACTIVITY PERFORMED</a:t>
            </a:r>
          </a:p>
          <a:p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4785578" y="3960224"/>
            <a:ext cx="701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Trigger</a:t>
            </a:r>
            <a:endParaRPr lang="en-US" sz="1000" dirty="0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68" y="3992415"/>
            <a:ext cx="428061" cy="428061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68" y="5459036"/>
            <a:ext cx="497584" cy="49758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5209109" y="5974607"/>
            <a:ext cx="20949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Administrator / Marketer</a:t>
            </a:r>
            <a:endParaRPr lang="en-US" sz="10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4771528" y="4921525"/>
            <a:ext cx="813322" cy="65903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29" y="3503216"/>
            <a:ext cx="1819590" cy="1547221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767659" y="3210519"/>
            <a:ext cx="21247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Marketing Automation</a:t>
            </a:r>
            <a:endParaRPr lang="en-US" sz="10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55" y="4385364"/>
            <a:ext cx="438696" cy="4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prepare the “food” – EMS RESULT</a:t>
            </a:r>
            <a:endParaRPr lang="en-US" dirty="0"/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468052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Implementation</a:t>
            </a:r>
          </a:p>
          <a:p>
            <a:pPr lvl="1"/>
            <a:r>
              <a:rPr lang="en-US" sz="1800" b="1" dirty="0" smtClean="0"/>
              <a:t>configuration</a:t>
            </a:r>
            <a:r>
              <a:rPr lang="en-US" sz="1800" dirty="0" smtClean="0"/>
              <a:t>: marketing automation process, newsletters, products</a:t>
            </a:r>
          </a:p>
          <a:p>
            <a:pPr lvl="2"/>
            <a:r>
              <a:rPr lang="en-US" sz="1400" dirty="0" smtClean="0"/>
              <a:t>NOTE: Custom code in ‘special’ scenarios.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Usability</a:t>
            </a:r>
            <a:r>
              <a:rPr lang="en-US" sz="2000" b="1" dirty="0" smtClean="0"/>
              <a:t> &amp; </a:t>
            </a:r>
            <a:r>
              <a:rPr lang="en-US" sz="2000" b="1" dirty="0" smtClean="0">
                <a:solidFill>
                  <a:srgbClr val="FF0000"/>
                </a:solidFill>
              </a:rPr>
              <a:t>Extendibility</a:t>
            </a:r>
          </a:p>
          <a:p>
            <a:pPr lvl="1"/>
            <a:r>
              <a:rPr lang="en-US" sz="1800" dirty="0" smtClean="0"/>
              <a:t>Easy to re-design / change the whole automation process with visual editor,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Performance</a:t>
            </a:r>
          </a:p>
          <a:p>
            <a:pPr lvl="1"/>
            <a:r>
              <a:rPr lang="en-US" sz="1800" dirty="0" smtClean="0"/>
              <a:t>Depends on</a:t>
            </a:r>
          </a:p>
          <a:p>
            <a:pPr lvl="2"/>
            <a:r>
              <a:rPr lang="en-US" sz="1600" dirty="0" smtClean="0"/>
              <a:t>number of subscribers and number of different ‘training’ products,</a:t>
            </a:r>
          </a:p>
          <a:p>
            <a:pPr lvl="3"/>
            <a:r>
              <a:rPr lang="en-US" sz="1400" dirty="0" smtClean="0"/>
              <a:t>New ‘system’ scheduled task for each ‘wait’ / ‘timeout’ step,</a:t>
            </a:r>
          </a:p>
          <a:p>
            <a:pPr lvl="4"/>
            <a:r>
              <a:rPr lang="en-US" sz="1400" dirty="0" smtClean="0"/>
              <a:t>Executed at a given time (deleted if applicable),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0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560" y="2870308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SCENARIO II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1027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jQuery</a:t>
            </a:r>
            <a:r>
              <a:rPr lang="en-US" dirty="0" smtClean="0"/>
              <a:t> Repeater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52565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 </a:t>
            </a:r>
            <a:r>
              <a:rPr lang="en-US" sz="2800" b="1" dirty="0" smtClean="0"/>
              <a:t>IDEAS</a:t>
            </a:r>
            <a:endParaRPr lang="en-US" sz="2800" dirty="0" smtClean="0"/>
          </a:p>
          <a:p>
            <a:pPr lvl="1"/>
            <a:r>
              <a:rPr lang="en-US" sz="2400" dirty="0"/>
              <a:t>Improve user experience and </a:t>
            </a:r>
            <a:r>
              <a:rPr lang="en-US" sz="2400" dirty="0" smtClean="0"/>
              <a:t>decrease waiting </a:t>
            </a:r>
            <a:r>
              <a:rPr lang="en-US" sz="2400" dirty="0"/>
              <a:t>time,</a:t>
            </a:r>
          </a:p>
          <a:p>
            <a:pPr lvl="1"/>
            <a:r>
              <a:rPr lang="en-US" sz="2400" dirty="0" smtClean="0"/>
              <a:t>Off load some of the server side processing and communication</a:t>
            </a:r>
          </a:p>
          <a:p>
            <a:pPr lvl="2"/>
            <a:r>
              <a:rPr lang="en-US" sz="2000" dirty="0" smtClean="0"/>
              <a:t>Use resources of client’s machine to render the retrieved data,</a:t>
            </a:r>
          </a:p>
          <a:p>
            <a:pPr lvl="2"/>
            <a:r>
              <a:rPr lang="en-US" sz="2000" dirty="0" smtClean="0"/>
              <a:t>Prevent transferring unnecessary overhead data that is present with each HTTP request / response,</a:t>
            </a:r>
          </a:p>
          <a:p>
            <a:pPr lvl="3"/>
            <a:r>
              <a:rPr lang="en-US" sz="1600" dirty="0" smtClean="0"/>
              <a:t>Transfer less data (preferably DATA in ROW format)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marL="457200" lvl="1" indent="0" algn="ctr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5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576064"/>
          </a:xfrm>
        </p:spPr>
        <p:txBody>
          <a:bodyPr>
            <a:normAutofit/>
          </a:bodyPr>
          <a:lstStyle/>
          <a:p>
            <a:r>
              <a:rPr lang="en-US" sz="2800" dirty="0" err="1"/>
              <a:t>jQuery</a:t>
            </a:r>
            <a:r>
              <a:rPr lang="en-US" sz="2800" dirty="0"/>
              <a:t> </a:t>
            </a:r>
            <a:r>
              <a:rPr lang="en-US" sz="2800" dirty="0" smtClean="0"/>
              <a:t>Repeater – COMMON scenario(s) with PAGING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3" y="1572609"/>
            <a:ext cx="497584" cy="49758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443784" y="1721306"/>
            <a:ext cx="445578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48" y="3475479"/>
            <a:ext cx="610411" cy="6104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04931" y="2173973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Visitor(s)</a:t>
            </a:r>
            <a:endParaRPr lang="en-US" sz="10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443783" y="2069135"/>
            <a:ext cx="4464642" cy="105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73978" y="1449499"/>
            <a:ext cx="1414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 WANT this </a:t>
            </a:r>
            <a:r>
              <a:rPr lang="en-US" sz="1000" b="1" dirty="0" smtClean="0"/>
              <a:t>page</a:t>
            </a:r>
            <a:endParaRPr lang="en-US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69523" y="1791011"/>
            <a:ext cx="1353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Here is your </a:t>
            </a:r>
            <a:r>
              <a:rPr lang="en-US" sz="1000" b="1" dirty="0" smtClean="0"/>
              <a:t>page</a:t>
            </a:r>
            <a:endParaRPr lang="en-US" sz="1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466212" y="2390802"/>
            <a:ext cx="4470045" cy="0"/>
          </a:xfrm>
          <a:prstGeom prst="straightConnector1">
            <a:avLst/>
          </a:prstGeom>
          <a:ln w="15875"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84158" y="2120252"/>
            <a:ext cx="1353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page</a:t>
            </a:r>
            <a:r>
              <a:rPr lang="en-US" sz="1000" b="1" dirty="0" smtClean="0"/>
              <a:t> resources?</a:t>
            </a:r>
            <a:endParaRPr lang="en-US" sz="1000" b="1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48525" y="2704681"/>
            <a:ext cx="4470080" cy="0"/>
          </a:xfrm>
          <a:prstGeom prst="straightConnector1">
            <a:avLst/>
          </a:prstGeom>
          <a:ln w="15875"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04312" y="2449986"/>
            <a:ext cx="1353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JS, CSS, IMAGE etc.</a:t>
            </a:r>
            <a:endParaRPr lang="en-US" sz="1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793448" y="4210417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Kentico</a:t>
            </a:r>
            <a:endParaRPr lang="en-US" sz="1000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127845" y="2500526"/>
            <a:ext cx="1" cy="40831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3176232" y="3440723"/>
            <a:ext cx="376002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176232" y="3788552"/>
            <a:ext cx="3732193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506427" y="3168916"/>
            <a:ext cx="1414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 WANT this </a:t>
            </a:r>
            <a:r>
              <a:rPr lang="en-US" sz="1000" b="1" dirty="0" smtClean="0"/>
              <a:t>page (=2)</a:t>
            </a:r>
            <a:endParaRPr lang="en-US" sz="1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4501972" y="3510428"/>
            <a:ext cx="1353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Here is your </a:t>
            </a:r>
            <a:r>
              <a:rPr lang="en-US" sz="1000" b="1" dirty="0" smtClean="0"/>
              <a:t>page (=2)</a:t>
            </a:r>
            <a:endParaRPr lang="en-US" sz="1000" b="1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198660" y="4110219"/>
            <a:ext cx="3760025" cy="0"/>
          </a:xfrm>
          <a:prstGeom prst="straightConnector1">
            <a:avLst/>
          </a:prstGeom>
          <a:ln w="15875"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516607" y="3839669"/>
            <a:ext cx="1353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page</a:t>
            </a:r>
            <a:r>
              <a:rPr lang="en-US" sz="1000" b="1" dirty="0" smtClean="0"/>
              <a:t> resources?</a:t>
            </a:r>
            <a:endParaRPr lang="en-US" sz="1000" b="1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3180974" y="4424098"/>
            <a:ext cx="3732193" cy="0"/>
          </a:xfrm>
          <a:prstGeom prst="straightConnector1">
            <a:avLst/>
          </a:prstGeom>
          <a:ln w="15875">
            <a:prstDash val="sysDot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536761" y="4169403"/>
            <a:ext cx="1353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JS, CSS, IMAGE etc.</a:t>
            </a:r>
            <a:endParaRPr lang="en-US" sz="10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2" y="3163949"/>
            <a:ext cx="1804863" cy="280351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2449261" y="3595045"/>
            <a:ext cx="66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49222" y="4907570"/>
            <a:ext cx="66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B</a:t>
            </a:r>
            <a:r>
              <a:rPr lang="en-US" sz="2000" dirty="0" smtClean="0">
                <a:solidFill>
                  <a:srgbClr val="00B050"/>
                </a:solidFill>
              </a:rPr>
              <a:t>)</a:t>
            </a:r>
            <a:endParaRPr lang="en-US" sz="2000" dirty="0">
              <a:solidFill>
                <a:srgbClr val="00B050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H="1">
            <a:off x="3186412" y="5152984"/>
            <a:ext cx="376002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186412" y="5500813"/>
            <a:ext cx="3732193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931235" y="4871941"/>
            <a:ext cx="3027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 WANT to refresh only some part of </a:t>
            </a:r>
            <a:r>
              <a:rPr lang="en-US" sz="1000" b="1" dirty="0" smtClean="0"/>
              <a:t>HTML</a:t>
            </a:r>
            <a:endParaRPr lang="en-US" sz="1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3932988" y="5224872"/>
            <a:ext cx="1937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Here is your partial </a:t>
            </a:r>
            <a:r>
              <a:rPr lang="en-US" sz="1000" b="1" dirty="0" smtClean="0"/>
              <a:t>HTML</a:t>
            </a:r>
            <a:endParaRPr lang="en-US" sz="1000" b="1" dirty="0"/>
          </a:p>
        </p:txBody>
      </p:sp>
      <p:sp>
        <p:nvSpPr>
          <p:cNvPr id="71" name="Content Placeholder 4"/>
          <p:cNvSpPr txBox="1">
            <a:spLocks/>
          </p:cNvSpPr>
          <p:nvPr/>
        </p:nvSpPr>
        <p:spPr>
          <a:xfrm>
            <a:off x="278770" y="3169900"/>
            <a:ext cx="1804863" cy="2742036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CAA9A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72" name="Content Placeholder 4"/>
          <p:cNvSpPr txBox="1">
            <a:spLocks/>
          </p:cNvSpPr>
          <p:nvPr/>
        </p:nvSpPr>
        <p:spPr>
          <a:xfrm>
            <a:off x="351441" y="4852284"/>
            <a:ext cx="1073898" cy="511260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29000">
                  <a:srgbClr val="8FE9B3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2461470" y="5910657"/>
            <a:ext cx="66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3198660" y="6156071"/>
            <a:ext cx="376002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3198660" y="6503900"/>
            <a:ext cx="3732193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925948" y="5884264"/>
            <a:ext cx="2707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 WANT to get some </a:t>
            </a:r>
            <a:r>
              <a:rPr lang="en-US" sz="1000" b="1" dirty="0" smtClean="0"/>
              <a:t>RAW data (XML, </a:t>
            </a:r>
            <a:r>
              <a:rPr lang="en-US" sz="1000" b="1" dirty="0" err="1" smtClean="0"/>
              <a:t>Json</a:t>
            </a:r>
            <a:r>
              <a:rPr lang="en-US" sz="1000" b="1" dirty="0" smtClean="0"/>
              <a:t> etc.)  </a:t>
            </a:r>
            <a:endParaRPr lang="en-US" sz="1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925948" y="6225776"/>
            <a:ext cx="17018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Here is your </a:t>
            </a:r>
            <a:r>
              <a:rPr lang="en-US" sz="1000" b="1" dirty="0" smtClean="0"/>
              <a:t>RAW data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4524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576064"/>
          </a:xfrm>
        </p:spPr>
        <p:txBody>
          <a:bodyPr>
            <a:normAutofit/>
          </a:bodyPr>
          <a:lstStyle/>
          <a:p>
            <a:r>
              <a:rPr lang="en-US" sz="2800" dirty="0" err="1"/>
              <a:t>jQuery</a:t>
            </a:r>
            <a:r>
              <a:rPr lang="en-US" sz="2800" dirty="0"/>
              <a:t> </a:t>
            </a:r>
            <a:r>
              <a:rPr lang="en-US" sz="2800" dirty="0" smtClean="0"/>
              <a:t>Repeater – WHAT DO WE NEED?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2" y="2463232"/>
            <a:ext cx="3168352" cy="3215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001" y="1735916"/>
            <a:ext cx="2157412" cy="528637"/>
          </a:xfrm>
          <a:prstGeom prst="rect">
            <a:avLst/>
          </a:prstGeom>
        </p:spPr>
      </p:pic>
      <p:sp>
        <p:nvSpPr>
          <p:cNvPr id="44" name="Content Placeholder 4"/>
          <p:cNvSpPr txBox="1">
            <a:spLocks/>
          </p:cNvSpPr>
          <p:nvPr/>
        </p:nvSpPr>
        <p:spPr>
          <a:xfrm>
            <a:off x="994344" y="2105845"/>
            <a:ext cx="3259468" cy="3572852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CAA9A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45" name="Content Placeholder 4"/>
          <p:cNvSpPr txBox="1">
            <a:spLocks/>
          </p:cNvSpPr>
          <p:nvPr/>
        </p:nvSpPr>
        <p:spPr>
          <a:xfrm>
            <a:off x="4448571" y="1446550"/>
            <a:ext cx="2448272" cy="93388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59" y="2936414"/>
            <a:ext cx="3923810" cy="140952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467955" y="1456217"/>
            <a:ext cx="1652478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jQuery</a:t>
            </a:r>
            <a:r>
              <a:rPr lang="en-US" sz="1100" b="1" dirty="0" smtClean="0"/>
              <a:t> library</a:t>
            </a:r>
            <a:endParaRPr lang="en-US" sz="11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4689920" y="2663615"/>
            <a:ext cx="1652478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REST service</a:t>
            </a:r>
            <a:endParaRPr lang="en-US" sz="11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1039902" y="2163777"/>
            <a:ext cx="1652478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err="1" smtClean="0"/>
              <a:t>jQuery</a:t>
            </a:r>
            <a:r>
              <a:rPr lang="en-US" sz="1100" b="1" dirty="0" smtClean="0"/>
              <a:t> transformation</a:t>
            </a:r>
            <a:endParaRPr lang="en-US" sz="11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524" y="5006413"/>
            <a:ext cx="781050" cy="781050"/>
          </a:xfrm>
          <a:prstGeom prst="rect">
            <a:avLst/>
          </a:prstGeom>
        </p:spPr>
      </p:pic>
      <p:sp>
        <p:nvSpPr>
          <p:cNvPr id="50" name="Content Placeholder 4"/>
          <p:cNvSpPr txBox="1">
            <a:spLocks/>
          </p:cNvSpPr>
          <p:nvPr/>
        </p:nvSpPr>
        <p:spPr>
          <a:xfrm>
            <a:off x="4510827" y="4675884"/>
            <a:ext cx="1080120" cy="1224136"/>
          </a:xfrm>
          <a:prstGeom prst="rect">
            <a:avLst/>
          </a:prstGeom>
          <a:noFill/>
          <a:ln>
            <a:gradFill>
              <a:gsLst>
                <a:gs pos="0">
                  <a:schemeClr val="accent4">
                    <a:lumMod val="75000"/>
                  </a:schemeClr>
                </a:gs>
                <a:gs pos="29000">
                  <a:srgbClr val="B381D9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51" name="TextBox 50"/>
          <p:cNvSpPr txBox="1"/>
          <p:nvPr/>
        </p:nvSpPr>
        <p:spPr>
          <a:xfrm>
            <a:off x="4594001" y="4701894"/>
            <a:ext cx="876573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Kentico API</a:t>
            </a:r>
            <a:endParaRPr lang="en-US" sz="1100" b="1" dirty="0"/>
          </a:p>
        </p:txBody>
      </p:sp>
      <p:sp>
        <p:nvSpPr>
          <p:cNvPr id="52" name="Rectangle 51"/>
          <p:cNvSpPr/>
          <p:nvPr/>
        </p:nvSpPr>
        <p:spPr>
          <a:xfrm>
            <a:off x="617746" y="6353682"/>
            <a:ext cx="566039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NOTE: </a:t>
            </a:r>
            <a:r>
              <a:rPr lang="en-US" sz="1100" dirty="0" smtClean="0"/>
              <a:t>This version of </a:t>
            </a:r>
            <a:r>
              <a:rPr lang="en-US" sz="1100" dirty="0" err="1" smtClean="0"/>
              <a:t>jQuery</a:t>
            </a:r>
            <a:r>
              <a:rPr lang="en-US" sz="1100" dirty="0" smtClean="0"/>
              <a:t> repeater works only with documents, not objects.</a:t>
            </a:r>
            <a:endParaRPr lang="en-US" sz="1100" dirty="0"/>
          </a:p>
        </p:txBody>
      </p:sp>
      <p:sp>
        <p:nvSpPr>
          <p:cNvPr id="46" name="Content Placeholder 4"/>
          <p:cNvSpPr txBox="1">
            <a:spLocks/>
          </p:cNvSpPr>
          <p:nvPr/>
        </p:nvSpPr>
        <p:spPr>
          <a:xfrm>
            <a:off x="4673539" y="2654379"/>
            <a:ext cx="4098708" cy="1819670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29000">
                  <a:srgbClr val="8FE9B3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25959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35280" cy="576064"/>
          </a:xfrm>
        </p:spPr>
        <p:txBody>
          <a:bodyPr>
            <a:normAutofit/>
          </a:bodyPr>
          <a:lstStyle/>
          <a:p>
            <a:r>
              <a:rPr lang="en-US" sz="2800" dirty="0" err="1"/>
              <a:t>jQuery</a:t>
            </a:r>
            <a:r>
              <a:rPr lang="en-US" sz="2800" dirty="0"/>
              <a:t> </a:t>
            </a:r>
            <a:r>
              <a:rPr lang="en-US" sz="2800" dirty="0" smtClean="0"/>
              <a:t>Repeater – Implementation (HOW?)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282" y="1906059"/>
            <a:ext cx="610411" cy="61041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614282" y="2581898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Kentico</a:t>
            </a:r>
            <a:endParaRPr lang="en-US" sz="1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50546"/>
            <a:ext cx="2376265" cy="3691084"/>
          </a:xfrm>
          <a:prstGeom prst="rect">
            <a:avLst/>
          </a:prstGeom>
        </p:spPr>
      </p:pic>
      <p:sp>
        <p:nvSpPr>
          <p:cNvPr id="71" name="Content Placeholder 4"/>
          <p:cNvSpPr txBox="1">
            <a:spLocks/>
          </p:cNvSpPr>
          <p:nvPr/>
        </p:nvSpPr>
        <p:spPr>
          <a:xfrm>
            <a:off x="297601" y="1763944"/>
            <a:ext cx="2402192" cy="3777686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CAA9A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915816" y="2420888"/>
            <a:ext cx="4104456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2933312" y="3212976"/>
            <a:ext cx="4104455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851920" y="162880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HTML</a:t>
            </a:r>
            <a:r>
              <a:rPr lang="en-US" sz="1000" dirty="0" smtClean="0"/>
              <a:t> code (CUSTOM WEB PART)</a:t>
            </a:r>
          </a:p>
          <a:p>
            <a:pPr marL="171450" indent="-171450">
              <a:buFontTx/>
              <a:buChar char="-"/>
            </a:pPr>
            <a:r>
              <a:rPr lang="en-US" sz="1000" dirty="0" err="1" smtClean="0"/>
              <a:t>jQuery</a:t>
            </a:r>
            <a:r>
              <a:rPr lang="en-US" sz="1000" b="1" dirty="0" smtClean="0"/>
              <a:t> library</a:t>
            </a:r>
          </a:p>
          <a:p>
            <a:pPr marL="171450" indent="-171450">
              <a:buFontTx/>
              <a:buChar char="-"/>
            </a:pPr>
            <a:r>
              <a:rPr lang="en-US" sz="1000" dirty="0" err="1" smtClean="0"/>
              <a:t>jQuery</a:t>
            </a:r>
            <a:r>
              <a:rPr lang="en-US" sz="1000" dirty="0" smtClean="0"/>
              <a:t> </a:t>
            </a:r>
            <a:r>
              <a:rPr lang="en-US" sz="1000" b="1" dirty="0" err="1" smtClean="0"/>
              <a:t>ajax</a:t>
            </a:r>
            <a:r>
              <a:rPr lang="en-US" sz="1000" b="1" dirty="0" smtClean="0"/>
              <a:t> call method (REST service URL)</a:t>
            </a:r>
          </a:p>
          <a:p>
            <a:pPr marL="171450" indent="-171450">
              <a:buFontTx/>
              <a:buChar char="-"/>
            </a:pPr>
            <a:r>
              <a:rPr lang="en-US" sz="1000" dirty="0" err="1" smtClean="0"/>
              <a:t>jQuery</a:t>
            </a:r>
            <a:r>
              <a:rPr lang="en-US" sz="1000" b="1" dirty="0" smtClean="0"/>
              <a:t> template / transformation</a:t>
            </a:r>
            <a:endParaRPr lang="en-US" sz="1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79" y="3336087"/>
            <a:ext cx="1344149" cy="864096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2933312" y="3721262"/>
            <a:ext cx="1068349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71562" y="3721263"/>
            <a:ext cx="1466205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2957249" y="4739227"/>
            <a:ext cx="4104455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16" y="4862338"/>
            <a:ext cx="1344149" cy="864096"/>
          </a:xfrm>
          <a:prstGeom prst="rect">
            <a:avLst/>
          </a:prstGeom>
        </p:spPr>
      </p:pic>
      <p:cxnSp>
        <p:nvCxnSpPr>
          <p:cNvPr id="62" name="Straight Arrow Connector 61"/>
          <p:cNvCxnSpPr/>
          <p:nvPr/>
        </p:nvCxnSpPr>
        <p:spPr>
          <a:xfrm>
            <a:off x="2957249" y="5247513"/>
            <a:ext cx="1068349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595499" y="5247514"/>
            <a:ext cx="1466205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87540" y="2823803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jQuery</a:t>
            </a:r>
            <a:r>
              <a:rPr lang="en-US" sz="1400" dirty="0" smtClean="0"/>
              <a:t> AJAX: I want </a:t>
            </a:r>
            <a:r>
              <a:rPr lang="en-US" sz="1400" b="1" dirty="0" smtClean="0"/>
              <a:t>ROW data (JSON) </a:t>
            </a:r>
            <a:r>
              <a:rPr lang="en-US" sz="1400" dirty="0" smtClean="0"/>
              <a:t>for pages </a:t>
            </a:r>
            <a:r>
              <a:rPr lang="en-US" sz="1400" b="1" dirty="0" smtClean="0"/>
              <a:t>1-5</a:t>
            </a:r>
            <a:endParaRPr lang="en-US" sz="1400" dirty="0"/>
          </a:p>
        </p:txBody>
      </p:sp>
      <p:sp>
        <p:nvSpPr>
          <p:cNvPr id="74" name="Rectangle 73"/>
          <p:cNvSpPr/>
          <p:nvPr/>
        </p:nvSpPr>
        <p:spPr>
          <a:xfrm>
            <a:off x="5659421" y="3392019"/>
            <a:ext cx="1290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JSON</a:t>
            </a:r>
            <a:r>
              <a:rPr lang="en-US" sz="1400" dirty="0" smtClean="0"/>
              <a:t> response</a:t>
            </a:r>
            <a:endParaRPr lang="en-US" sz="1400" dirty="0"/>
          </a:p>
        </p:txBody>
      </p:sp>
      <p:sp>
        <p:nvSpPr>
          <p:cNvPr id="81" name="Rectangle 80"/>
          <p:cNvSpPr/>
          <p:nvPr/>
        </p:nvSpPr>
        <p:spPr>
          <a:xfrm>
            <a:off x="5716620" y="4929645"/>
            <a:ext cx="1290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JSON</a:t>
            </a:r>
            <a:r>
              <a:rPr lang="en-US" sz="1400" dirty="0" smtClean="0"/>
              <a:t> response</a:t>
            </a:r>
            <a:endParaRPr lang="en-US" sz="1400" dirty="0"/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26" y="1126071"/>
            <a:ext cx="497584" cy="497584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1763687" y="1251752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Visitor(s)</a:t>
            </a:r>
            <a:endParaRPr lang="en-US" sz="1000" dirty="0"/>
          </a:p>
        </p:txBody>
      </p:sp>
      <p:sp>
        <p:nvSpPr>
          <p:cNvPr id="85" name="Rectangle 84"/>
          <p:cNvSpPr/>
          <p:nvPr/>
        </p:nvSpPr>
        <p:spPr>
          <a:xfrm>
            <a:off x="7419402" y="3334809"/>
            <a:ext cx="1290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REST</a:t>
            </a:r>
            <a:r>
              <a:rPr lang="en-US" sz="1400" dirty="0" smtClean="0"/>
              <a:t> service</a:t>
            </a:r>
            <a:endParaRPr lang="en-US" sz="1400" dirty="0"/>
          </a:p>
        </p:txBody>
      </p:sp>
      <p:sp>
        <p:nvSpPr>
          <p:cNvPr id="86" name="Rectangle 85"/>
          <p:cNvSpPr/>
          <p:nvPr/>
        </p:nvSpPr>
        <p:spPr>
          <a:xfrm>
            <a:off x="7436093" y="4862338"/>
            <a:ext cx="1290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REST</a:t>
            </a:r>
            <a:r>
              <a:rPr lang="en-US" sz="1400" dirty="0" smtClean="0"/>
              <a:t> service</a:t>
            </a:r>
            <a:endParaRPr lang="en-US" sz="1400" dirty="0"/>
          </a:p>
        </p:txBody>
      </p:sp>
      <p:sp>
        <p:nvSpPr>
          <p:cNvPr id="87" name="Rectangle 86"/>
          <p:cNvSpPr/>
          <p:nvPr/>
        </p:nvSpPr>
        <p:spPr>
          <a:xfrm>
            <a:off x="3097590" y="4400672"/>
            <a:ext cx="41764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jQuery</a:t>
            </a:r>
            <a:r>
              <a:rPr lang="en-US" sz="1400" dirty="0" smtClean="0"/>
              <a:t> AJAX: I want </a:t>
            </a:r>
            <a:r>
              <a:rPr lang="en-US" sz="1400" b="1" dirty="0" smtClean="0"/>
              <a:t>ROW data (JSON) </a:t>
            </a:r>
            <a:r>
              <a:rPr lang="en-US" sz="1400" dirty="0" smtClean="0"/>
              <a:t>for pages </a:t>
            </a:r>
            <a:r>
              <a:rPr lang="en-US" sz="1400" b="1" dirty="0" smtClean="0"/>
              <a:t>6-10</a:t>
            </a:r>
            <a:endParaRPr lang="en-US" sz="1400" dirty="0"/>
          </a:p>
        </p:txBody>
      </p:sp>
      <p:sp>
        <p:nvSpPr>
          <p:cNvPr id="72" name="Content Placeholder 4"/>
          <p:cNvSpPr txBox="1">
            <a:spLocks/>
          </p:cNvSpPr>
          <p:nvPr/>
        </p:nvSpPr>
        <p:spPr>
          <a:xfrm>
            <a:off x="493092" y="4159766"/>
            <a:ext cx="1270595" cy="493369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00B050"/>
                </a:gs>
                <a:gs pos="29000">
                  <a:srgbClr val="8FE9B3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10523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jQuery</a:t>
            </a:r>
            <a:r>
              <a:rPr lang="en-US" dirty="0" smtClean="0"/>
              <a:t> Repeater – ISSUES?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525658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What if the </a:t>
            </a:r>
            <a:r>
              <a:rPr lang="en-US" b="1" dirty="0" smtClean="0"/>
              <a:t>JavaScript is </a:t>
            </a:r>
            <a:r>
              <a:rPr lang="en-US" b="1" dirty="0" smtClean="0">
                <a:solidFill>
                  <a:srgbClr val="FF0000"/>
                </a:solidFill>
              </a:rPr>
              <a:t>disabled</a:t>
            </a:r>
          </a:p>
          <a:p>
            <a:pPr lvl="2"/>
            <a:r>
              <a:rPr lang="en-US" dirty="0" smtClean="0"/>
              <a:t>nothing is listed on a page</a:t>
            </a:r>
          </a:p>
          <a:p>
            <a:pPr lvl="3"/>
            <a:r>
              <a:rPr lang="en-US" dirty="0" smtClean="0"/>
              <a:t>MODIFICATION: You can render the first PAGE on server.</a:t>
            </a:r>
          </a:p>
          <a:p>
            <a:pPr lvl="1"/>
            <a:r>
              <a:rPr lang="en-US" dirty="0" smtClean="0"/>
              <a:t>Internet crawlers / bots can not handle JavaScript</a:t>
            </a:r>
          </a:p>
          <a:p>
            <a:pPr lvl="3"/>
            <a:r>
              <a:rPr lang="en-US" dirty="0" smtClean="0"/>
              <a:t>page is indexed as partially empty,</a:t>
            </a:r>
          </a:p>
          <a:p>
            <a:pPr lvl="3"/>
            <a:r>
              <a:rPr lang="en-US" dirty="0"/>
              <a:t>MODIFICATION </a:t>
            </a:r>
            <a:r>
              <a:rPr lang="en-US" dirty="0" smtClean="0"/>
              <a:t>: USE </a:t>
            </a:r>
            <a:r>
              <a:rPr lang="en-US" dirty="0" smtClean="0">
                <a:hlinkClick r:id="rId3"/>
              </a:rPr>
              <a:t>content personalization </a:t>
            </a:r>
            <a:r>
              <a:rPr lang="en-US" dirty="0" smtClean="0"/>
              <a:t>and define two versions of your repeater,</a:t>
            </a:r>
          </a:p>
          <a:p>
            <a:pPr lvl="4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CurrentDevice.IsCrawler</a:t>
            </a:r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285750">
              <a:lnSpc>
                <a:spcPct val="120000"/>
              </a:lnSpc>
            </a:pPr>
            <a:r>
              <a:rPr lang="en-US" b="1" dirty="0" smtClean="0"/>
              <a:t>SCENARIO I: ‘Training’ program</a:t>
            </a:r>
          </a:p>
          <a:p>
            <a:pPr marL="914400" lvl="3" indent="-285750">
              <a:lnSpc>
                <a:spcPct val="120000"/>
              </a:lnSpc>
            </a:pPr>
            <a:r>
              <a:rPr lang="en-US" dirty="0" smtClean="0"/>
              <a:t>CMS vs. EMS</a:t>
            </a:r>
          </a:p>
          <a:p>
            <a:pPr marL="457200" lvl="2" indent="-285750">
              <a:lnSpc>
                <a:spcPct val="120000"/>
              </a:lnSpc>
            </a:pPr>
            <a:r>
              <a:rPr lang="en-US" b="1" dirty="0" smtClean="0"/>
              <a:t>SCENARIO II: </a:t>
            </a:r>
            <a:r>
              <a:rPr lang="en-US" b="1" dirty="0" err="1" smtClean="0"/>
              <a:t>jQuery</a:t>
            </a:r>
            <a:r>
              <a:rPr lang="en-US" b="1" dirty="0" smtClean="0"/>
              <a:t> Repeater</a:t>
            </a:r>
          </a:p>
          <a:p>
            <a:pPr marL="914400" lvl="3" indent="-285750">
              <a:lnSpc>
                <a:spcPct val="120000"/>
              </a:lnSpc>
            </a:pPr>
            <a:r>
              <a:rPr lang="en-US" dirty="0" smtClean="0"/>
              <a:t>HOW TO improve user experience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7780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NEXT scenario? </a:t>
            </a:r>
            <a:endParaRPr lang="cs-CZ" dirty="0"/>
          </a:p>
        </p:txBody>
      </p:sp>
      <p:sp>
        <p:nvSpPr>
          <p:cNvPr id="11" name="Rectangle 10"/>
          <p:cNvSpPr/>
          <p:nvPr/>
        </p:nvSpPr>
        <p:spPr>
          <a:xfrm>
            <a:off x="251520" y="1484784"/>
            <a:ext cx="81369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ü"/>
            </a:pPr>
            <a:endParaRPr lang="en-US" sz="1600" dirty="0" smtClean="0"/>
          </a:p>
          <a:p>
            <a:pPr lvl="1"/>
            <a:r>
              <a:rPr lang="en-US" sz="2800" dirty="0"/>
              <a:t>Share your story with us </a:t>
            </a:r>
            <a:r>
              <a:rPr lang="en-US" sz="2800" dirty="0" smtClean="0"/>
              <a:t>… 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			</a:t>
            </a:r>
          </a:p>
          <a:p>
            <a:pPr lvl="1"/>
            <a:r>
              <a:rPr lang="en-US" sz="2800" dirty="0"/>
              <a:t>	</a:t>
            </a:r>
            <a:r>
              <a:rPr lang="en-US" sz="2800" dirty="0" smtClean="0"/>
              <a:t>			consulting@kentico.com</a:t>
            </a:r>
            <a:endParaRPr lang="en-US" sz="2800" dirty="0"/>
          </a:p>
          <a:p>
            <a:pPr marL="1085850" lvl="2" indent="-171450">
              <a:buFont typeface="Arial" pitchFamily="34" charset="0"/>
              <a:buChar char="•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2529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84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		</a:t>
            </a:r>
            <a:r>
              <a:rPr lang="en-US" sz="2800" b="1" dirty="0" err="1" smtClean="0"/>
              <a:t>Miro</a:t>
            </a:r>
            <a:r>
              <a:rPr lang="en-US" sz="2800" b="1" dirty="0" smtClean="0"/>
              <a:t> Remias</a:t>
            </a:r>
          </a:p>
          <a:p>
            <a:pPr marL="1371600" lvl="3" indent="0">
              <a:buNone/>
            </a:pPr>
            <a:r>
              <a:rPr lang="en-US" sz="1400" dirty="0" smtClean="0"/>
              <a:t>	E</a:t>
            </a:r>
            <a:r>
              <a:rPr lang="en-US" sz="1600" dirty="0" smtClean="0"/>
              <a:t>-mail: </a:t>
            </a:r>
            <a:r>
              <a:rPr lang="en-US" sz="1600" dirty="0" smtClean="0">
                <a:hlinkClick r:id="rId2"/>
              </a:rPr>
              <a:t>miro@kentico.com</a:t>
            </a:r>
            <a:endParaRPr lang="en-US" sz="1600" dirty="0" smtClean="0"/>
          </a:p>
          <a:p>
            <a:pPr marL="1371600" lvl="3" indent="0">
              <a:buNone/>
            </a:pPr>
            <a:r>
              <a:rPr lang="en-US" sz="1600" dirty="0" smtClean="0"/>
              <a:t>C	Consulting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http://www.kentico.com/Support/Consulting/Overview</a:t>
            </a:r>
            <a:endParaRPr lang="en-US" sz="1600" dirty="0" smtClean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4" y="1556792"/>
            <a:ext cx="177619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3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7560" y="2870308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SCENARIO I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03676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‘Training’ </a:t>
            </a:r>
            <a:r>
              <a:rPr lang="en-US" dirty="0" smtClean="0"/>
              <a:t>program - subscription </a:t>
            </a:r>
            <a:r>
              <a:rPr lang="en-US" dirty="0"/>
              <a:t>mechanism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9656"/>
            <a:ext cx="497584" cy="4975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87" y="2966475"/>
            <a:ext cx="515727" cy="47889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1979712" y="2458448"/>
            <a:ext cx="2284188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694564" y="3271971"/>
            <a:ext cx="64758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93807" y="5085184"/>
            <a:ext cx="116427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36" y="2239236"/>
            <a:ext cx="440432" cy="440432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>
            <a:off x="4702784" y="2599612"/>
            <a:ext cx="571873" cy="606308"/>
          </a:xfrm>
          <a:prstGeom prst="arc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87" y="3765794"/>
            <a:ext cx="610411" cy="6104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51" y="3182493"/>
            <a:ext cx="1022270" cy="10016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04164" y="1879531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Buyer(s)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4370532" y="1879532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Product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6342145" y="2881487"/>
            <a:ext cx="1440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Payment provider(s)</a:t>
            </a:r>
            <a:endParaRPr lang="en-US" sz="11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039" y="3859298"/>
            <a:ext cx="564797" cy="564797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4389489" y="5083889"/>
            <a:ext cx="635900" cy="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059832" y="4269771"/>
            <a:ext cx="645038" cy="6314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82" y="3810804"/>
            <a:ext cx="443158" cy="443158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1759742" y="2872204"/>
            <a:ext cx="798560" cy="87493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64" y="4871153"/>
            <a:ext cx="428061" cy="428061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>
            <a:off x="4054694" y="4473161"/>
            <a:ext cx="0" cy="32300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587614" y="3824778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Kentico</a:t>
            </a:r>
            <a:endParaRPr lang="en-US" sz="1000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401721" y="4473161"/>
            <a:ext cx="0" cy="3628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22" idx="2"/>
          </p:cNvCxnSpPr>
          <p:nvPr/>
        </p:nvCxnSpPr>
        <p:spPr>
          <a:xfrm flipV="1">
            <a:off x="5329751" y="3445365"/>
            <a:ext cx="0" cy="23795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4" idx="2"/>
          </p:cNvCxnSpPr>
          <p:nvPr/>
        </p:nvCxnSpPr>
        <p:spPr>
          <a:xfrm>
            <a:off x="6958086" y="4184141"/>
            <a:ext cx="0" cy="901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97" y="4901209"/>
            <a:ext cx="432048" cy="43204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955" y="1552639"/>
            <a:ext cx="939702" cy="1459653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939542" y="5366725"/>
            <a:ext cx="12961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Is the order </a:t>
            </a:r>
            <a:r>
              <a:rPr lang="en-US" sz="1000" b="1" dirty="0" smtClean="0"/>
              <a:t>PAID</a:t>
            </a:r>
            <a:r>
              <a:rPr lang="en-US" sz="1000" dirty="0" smtClean="0"/>
              <a:t>?</a:t>
            </a:r>
            <a:endParaRPr lang="en-US" sz="1000" dirty="0"/>
          </a:p>
        </p:txBody>
      </p:sp>
      <p:sp>
        <p:nvSpPr>
          <p:cNvPr id="83" name="TextBox 82"/>
          <p:cNvSpPr txBox="1"/>
          <p:nvPr/>
        </p:nvSpPr>
        <p:spPr>
          <a:xfrm>
            <a:off x="3763921" y="5366725"/>
            <a:ext cx="897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Processor</a:t>
            </a:r>
            <a:endParaRPr lang="en-US" sz="1000" dirty="0"/>
          </a:p>
        </p:txBody>
      </p:sp>
      <p:sp>
        <p:nvSpPr>
          <p:cNvPr id="84" name="TextBox 83"/>
          <p:cNvSpPr txBox="1"/>
          <p:nvPr/>
        </p:nvSpPr>
        <p:spPr>
          <a:xfrm>
            <a:off x="3742882" y="3564583"/>
            <a:ext cx="897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Configuration</a:t>
            </a:r>
            <a:endParaRPr lang="en-US" sz="1000" dirty="0"/>
          </a:p>
        </p:txBody>
      </p:sp>
      <p:sp>
        <p:nvSpPr>
          <p:cNvPr id="85" name="TextBox 84"/>
          <p:cNvSpPr txBox="1"/>
          <p:nvPr/>
        </p:nvSpPr>
        <p:spPr>
          <a:xfrm>
            <a:off x="2282502" y="4282899"/>
            <a:ext cx="897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Materials</a:t>
            </a:r>
            <a:endParaRPr lang="en-US" sz="10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72000" y="4070999"/>
            <a:ext cx="367542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prepare the “food” …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5256584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to cook?</a:t>
            </a:r>
          </a:p>
          <a:p>
            <a:pPr lvl="1"/>
            <a:r>
              <a:rPr lang="en-US" dirty="0"/>
              <a:t>	 Training’ program subscription </a:t>
            </a:r>
            <a:r>
              <a:rPr lang="en-US" dirty="0" smtClean="0"/>
              <a:t>mechanism</a:t>
            </a:r>
          </a:p>
          <a:p>
            <a:pPr lvl="1"/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do we need?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tools </a:t>
            </a:r>
            <a:r>
              <a:rPr lang="en-US" dirty="0"/>
              <a:t>(WHERE</a:t>
            </a:r>
            <a:r>
              <a:rPr lang="en-US" dirty="0" smtClean="0"/>
              <a:t>?)</a:t>
            </a:r>
          </a:p>
          <a:p>
            <a:pPr lvl="3"/>
            <a:r>
              <a:rPr lang="en-US" b="1" smtClean="0">
                <a:solidFill>
                  <a:srgbClr val="00B050"/>
                </a:solidFill>
              </a:rPr>
              <a:t>Kentico </a:t>
            </a:r>
            <a:r>
              <a:rPr lang="en-US" b="1" dirty="0" smtClean="0">
                <a:solidFill>
                  <a:srgbClr val="00B050"/>
                </a:solidFill>
              </a:rPr>
              <a:t>CMS or EMS</a:t>
            </a:r>
            <a:endParaRPr lang="en-U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ingredients </a:t>
            </a:r>
            <a:r>
              <a:rPr lang="en-US" dirty="0"/>
              <a:t>(WHAT</a:t>
            </a:r>
            <a:r>
              <a:rPr lang="en-US" dirty="0" smtClean="0"/>
              <a:t>?)</a:t>
            </a:r>
          </a:p>
          <a:p>
            <a:pPr lvl="3"/>
            <a:r>
              <a:rPr lang="en-US" b="1" dirty="0" smtClean="0">
                <a:solidFill>
                  <a:srgbClr val="00B050"/>
                </a:solidFill>
              </a:rPr>
              <a:t>Kentico </a:t>
            </a:r>
            <a:r>
              <a:rPr lang="en-US" b="1" dirty="0" smtClean="0">
                <a:solidFill>
                  <a:srgbClr val="00B050"/>
                </a:solidFill>
              </a:rPr>
              <a:t>built-in FEATURES</a:t>
            </a:r>
          </a:p>
          <a:p>
            <a:pPr marL="0" indent="0">
              <a:buNone/>
            </a:pPr>
            <a:r>
              <a:rPr lang="en-US" dirty="0" smtClean="0"/>
              <a:t>	- recipe (HOW</a:t>
            </a:r>
            <a:r>
              <a:rPr lang="en-US" dirty="0" smtClean="0"/>
              <a:t>?)</a:t>
            </a:r>
          </a:p>
          <a:p>
            <a:pPr lvl="3"/>
            <a:r>
              <a:rPr lang="en-US" b="1" dirty="0" smtClean="0">
                <a:solidFill>
                  <a:srgbClr val="00B050"/>
                </a:solidFill>
              </a:rPr>
              <a:t>Depends </a:t>
            </a:r>
            <a:r>
              <a:rPr lang="en-US" b="1" dirty="0">
                <a:solidFill>
                  <a:srgbClr val="00B050"/>
                </a:solidFill>
              </a:rPr>
              <a:t>on tools and ingredients</a:t>
            </a:r>
            <a:r>
              <a:rPr lang="en-US" b="1" dirty="0">
                <a:solidFill>
                  <a:srgbClr val="00B050"/>
                </a:solidFill>
              </a:rPr>
              <a:t>	</a:t>
            </a: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80928"/>
            <a:ext cx="2298350" cy="34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4"/>
          <p:cNvSpPr txBox="1">
            <a:spLocks/>
          </p:cNvSpPr>
          <p:nvPr/>
        </p:nvSpPr>
        <p:spPr>
          <a:xfrm>
            <a:off x="692360" y="1931932"/>
            <a:ext cx="2862553" cy="256839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29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32" y="2249489"/>
            <a:ext cx="2520280" cy="20328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Let’s prepare the “food” - Ingredients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77" y="4704014"/>
            <a:ext cx="3523050" cy="876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44824"/>
            <a:ext cx="2199374" cy="2403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04" y="2754334"/>
            <a:ext cx="1590398" cy="1118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52" y="5347856"/>
            <a:ext cx="466058" cy="466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1" y="5223443"/>
            <a:ext cx="340282" cy="3597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75310" y="4957224"/>
            <a:ext cx="13681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Scheduled task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46121" y="4443113"/>
            <a:ext cx="1872208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Custom tables module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16784" y="1573904"/>
            <a:ext cx="13681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Newsletter module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70429" y="1969178"/>
            <a:ext cx="1368152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Reporting module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61288" y="2434333"/>
            <a:ext cx="1652478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E-commerce solution</a:t>
            </a:r>
            <a:endParaRPr lang="en-US" sz="1100" b="1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3838307" y="2385011"/>
            <a:ext cx="1885821" cy="1620053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29000">
                  <a:srgbClr val="FCAA9A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5957736" y="1536601"/>
            <a:ext cx="2502696" cy="2897720"/>
          </a:xfrm>
          <a:prstGeom prst="rect">
            <a:avLst/>
          </a:prstGeom>
          <a:noFill/>
          <a:ln>
            <a:gradFill>
              <a:gsLst>
                <a:gs pos="0">
                  <a:srgbClr val="00B050"/>
                </a:gs>
                <a:gs pos="29000">
                  <a:srgbClr val="8FE9B3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57318" y="1496960"/>
            <a:ext cx="3088868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INGREDIENTS </a:t>
            </a:r>
            <a:r>
              <a:rPr lang="en-US" sz="1600" dirty="0" smtClean="0"/>
              <a:t>with</a:t>
            </a:r>
            <a:r>
              <a:rPr lang="en-US" sz="1600" b="1" dirty="0" smtClean="0"/>
              <a:t> CMS</a:t>
            </a:r>
            <a:endParaRPr lang="en-US" sz="1600" b="1" dirty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>
          <a:xfrm>
            <a:off x="3503681" y="4408807"/>
            <a:ext cx="3804623" cy="1756497"/>
          </a:xfrm>
          <a:prstGeom prst="rect">
            <a:avLst/>
          </a:prstGeom>
          <a:noFill/>
          <a:ln>
            <a:gradFill>
              <a:gsLst>
                <a:gs pos="0">
                  <a:schemeClr val="accent4">
                    <a:lumMod val="75000"/>
                  </a:schemeClr>
                </a:gs>
                <a:gs pos="29000">
                  <a:srgbClr val="B381D9"/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1683249" y="4891921"/>
            <a:ext cx="1304575" cy="1129368"/>
          </a:xfrm>
          <a:prstGeom prst="rect">
            <a:avLst/>
          </a:prstGeom>
          <a:noFill/>
          <a:ln>
            <a:gradFill>
              <a:gsLst>
                <a:gs pos="0">
                  <a:schemeClr val="tx1"/>
                </a:gs>
                <a:gs pos="15000">
                  <a:srgbClr val="B5A4A1"/>
                </a:gs>
                <a:gs pos="29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6" indent="0">
              <a:buNone/>
            </a:pP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9379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r>
              <a:rPr lang="en-US" dirty="0" smtClean="0"/>
              <a:t>NEWSLETTER Module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923218" y="2564902"/>
            <a:ext cx="6336702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12289" y="1513031"/>
            <a:ext cx="2213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E-MAIL sending TIMELINE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885788" y="2430411"/>
            <a:ext cx="0" cy="2880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58452" y="2420886"/>
            <a:ext cx="0" cy="2880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110247" y="2420886"/>
            <a:ext cx="0" cy="2880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19760" y="2443384"/>
            <a:ext cx="0" cy="2880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40" y="2938262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08" y="2938262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569" y="2938261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572" y="2938262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15" y="2938260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808" y="2938262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>
            <a:off x="923815" y="2430411"/>
            <a:ext cx="0" cy="2880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1040805" y="2563836"/>
            <a:ext cx="153163" cy="27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292402" y="2564902"/>
            <a:ext cx="153163" cy="27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305087" y="2564902"/>
            <a:ext cx="153163" cy="27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142433" y="2564902"/>
            <a:ext cx="153163" cy="27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740315" y="2560934"/>
            <a:ext cx="153163" cy="27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411506" y="2560934"/>
            <a:ext cx="153163" cy="27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0861" y="3691596"/>
            <a:ext cx="2213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 we need?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985450" y="5082940"/>
            <a:ext cx="6336702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72" y="5456300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40" y="5456300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01" y="5456299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47" y="5456298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8" name="Straight Connector 57"/>
          <p:cNvCxnSpPr/>
          <p:nvPr/>
        </p:nvCxnSpPr>
        <p:spPr>
          <a:xfrm>
            <a:off x="986047" y="4948449"/>
            <a:ext cx="0" cy="28803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103037" y="5081874"/>
            <a:ext cx="153163" cy="27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354634" y="5082940"/>
            <a:ext cx="153163" cy="27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2367319" y="5082940"/>
            <a:ext cx="153163" cy="27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3204665" y="5082940"/>
            <a:ext cx="153163" cy="278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98" y="2132856"/>
            <a:ext cx="221579" cy="22157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96" y="2137840"/>
            <a:ext cx="221579" cy="22157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57" y="2132855"/>
            <a:ext cx="221579" cy="22157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70" y="2139376"/>
            <a:ext cx="221579" cy="221579"/>
          </a:xfrm>
          <a:prstGeom prst="rect">
            <a:avLst/>
          </a:prstGeom>
        </p:spPr>
      </p:pic>
      <p:cxnSp>
        <p:nvCxnSpPr>
          <p:cNvPr id="70" name="Straight Arrow Connector 69"/>
          <p:cNvCxnSpPr/>
          <p:nvPr/>
        </p:nvCxnSpPr>
        <p:spPr>
          <a:xfrm flipH="1">
            <a:off x="1266100" y="4884804"/>
            <a:ext cx="6336702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1266101" y="4828807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2175269" y="4834909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2660238" y="4834909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4453129" y="4828806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6175762" y="4828805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1508530" y="4752664"/>
            <a:ext cx="6336702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1508531" y="4696667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2417699" y="4702769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902668" y="4702769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4695559" y="4696666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6418192" y="4696665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>
            <a:off x="2533471" y="4595665"/>
            <a:ext cx="548776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H="1">
            <a:off x="2533472" y="4539668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442640" y="4545770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927609" y="4545770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5720500" y="4539667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7443133" y="4539666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3358561" y="4451649"/>
            <a:ext cx="4909662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3358562" y="4395652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4267730" y="4401754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H="1">
            <a:off x="4752699" y="4401754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>
            <a:off x="6545590" y="4395651"/>
            <a:ext cx="596" cy="7849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44785" y="2442600"/>
            <a:ext cx="278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699136" y="4948449"/>
            <a:ext cx="278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</a:t>
            </a:r>
          </a:p>
        </p:txBody>
      </p:sp>
      <p:cxnSp>
        <p:nvCxnSpPr>
          <p:cNvPr id="129" name="Straight Connector 128"/>
          <p:cNvCxnSpPr/>
          <p:nvPr/>
        </p:nvCxnSpPr>
        <p:spPr>
          <a:xfrm flipH="1">
            <a:off x="1266697" y="4238589"/>
            <a:ext cx="8912" cy="853876"/>
          </a:xfrm>
          <a:prstGeom prst="line">
            <a:avLst/>
          </a:prstGeom>
          <a:ln w="158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flipH="1">
            <a:off x="1511165" y="4232195"/>
            <a:ext cx="8912" cy="853876"/>
          </a:xfrm>
          <a:prstGeom prst="line">
            <a:avLst/>
          </a:prstGeom>
          <a:ln w="158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flipH="1">
            <a:off x="2536106" y="4231829"/>
            <a:ext cx="8912" cy="853876"/>
          </a:xfrm>
          <a:prstGeom prst="line">
            <a:avLst/>
          </a:prstGeom>
          <a:ln w="158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3351538" y="4225303"/>
            <a:ext cx="8912" cy="853876"/>
          </a:xfrm>
          <a:prstGeom prst="line">
            <a:avLst/>
          </a:prstGeom>
          <a:ln w="158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Oval 136"/>
          <p:cNvSpPr/>
          <p:nvPr/>
        </p:nvSpPr>
        <p:spPr>
          <a:xfrm>
            <a:off x="3301272" y="4389468"/>
            <a:ext cx="113929" cy="117378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214188" y="4823410"/>
            <a:ext cx="113929" cy="117378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1452924" y="4695149"/>
            <a:ext cx="113929" cy="117378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483597" y="4522127"/>
            <a:ext cx="113929" cy="117378"/>
          </a:xfrm>
          <a:prstGeom prst="ellipse">
            <a:avLst/>
          </a:prstGeom>
          <a:solidFill>
            <a:srgbClr val="FFC000">
              <a:alpha val="58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2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prepare the “food” – Recipe with CMS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9457" y="1294951"/>
            <a:ext cx="8424936" cy="4824536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4" y="2136267"/>
            <a:ext cx="497584" cy="497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824" y="2920658"/>
            <a:ext cx="515727" cy="4788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633822" y="2412631"/>
            <a:ext cx="282801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92501" y="3226154"/>
            <a:ext cx="647581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57942" y="4330388"/>
            <a:ext cx="1164279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773" y="2193419"/>
            <a:ext cx="440432" cy="440432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>
            <a:off x="4900721" y="2553795"/>
            <a:ext cx="571873" cy="606308"/>
          </a:xfrm>
          <a:prstGeom prst="arc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630" y="3833118"/>
            <a:ext cx="610411" cy="610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888" y="3136676"/>
            <a:ext cx="1022270" cy="10016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14758" y="1833713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Buyer(s)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89646" y="1917618"/>
            <a:ext cx="12083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Product A, B, C …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540082" y="2835670"/>
            <a:ext cx="14401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Payment provider(s)</a:t>
            </a:r>
            <a:endParaRPr lang="en-US" sz="11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3226373" y="4138323"/>
            <a:ext cx="748614" cy="64901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24100" y="4146187"/>
            <a:ext cx="0" cy="63143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779" y="3557382"/>
            <a:ext cx="443158" cy="44315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1180989" y="2801645"/>
            <a:ext cx="3442" cy="991828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70" y="4831328"/>
            <a:ext cx="428061" cy="42806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785551" y="3778961"/>
            <a:ext cx="6645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Kentico</a:t>
            </a:r>
            <a:endParaRPr lang="en-US" sz="10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568469" y="4223954"/>
            <a:ext cx="763691" cy="60737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527688" y="3447112"/>
            <a:ext cx="0" cy="23795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22221" y="4126148"/>
            <a:ext cx="0" cy="204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92" y="1506822"/>
            <a:ext cx="939702" cy="145965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202218" y="5243963"/>
            <a:ext cx="157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Is the order </a:t>
            </a:r>
            <a:r>
              <a:rPr lang="en-US" sz="1000" b="1" dirty="0" smtClean="0"/>
              <a:t>PAID</a:t>
            </a:r>
            <a:r>
              <a:rPr lang="en-US" sz="1000" dirty="0" smtClean="0"/>
              <a:t>?</a:t>
            </a:r>
          </a:p>
          <a:p>
            <a:r>
              <a:rPr lang="en-US" sz="1000" dirty="0" smtClean="0"/>
              <a:t> - E-commerce </a:t>
            </a:r>
            <a:r>
              <a:rPr lang="en-US" sz="1000" dirty="0" smtClean="0">
                <a:hlinkClick r:id="rId11"/>
              </a:rPr>
              <a:t>providers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2697310" y="5320907"/>
            <a:ext cx="17296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CUTOM </a:t>
            </a:r>
            <a:r>
              <a:rPr lang="en-US" sz="1000" dirty="0" smtClean="0">
                <a:hlinkClick r:id="rId12"/>
              </a:rPr>
              <a:t>scheduled task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1113922" y="5644073"/>
            <a:ext cx="8970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E-mail queue</a:t>
            </a:r>
            <a:endParaRPr lang="en-US" sz="1000" dirty="0"/>
          </a:p>
        </p:txBody>
      </p:sp>
      <p:pic>
        <p:nvPicPr>
          <p:cNvPr id="1026" name="Picture 2" descr="C:\Users\mirekr\Desktop\icons\v_collection\v_collection_png\128x128\plain\code_csharp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82" y="4831328"/>
            <a:ext cx="396752" cy="3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Arrow Connector 41"/>
          <p:cNvCxnSpPr/>
          <p:nvPr/>
        </p:nvCxnSpPr>
        <p:spPr>
          <a:xfrm flipV="1">
            <a:off x="5572835" y="4539673"/>
            <a:ext cx="0" cy="23795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79733" y="3354682"/>
            <a:ext cx="1349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Newsletter A, B, C …</a:t>
            </a:r>
            <a:endParaRPr lang="en-US" sz="1100" dirty="0"/>
          </a:p>
        </p:txBody>
      </p:sp>
      <p:pic>
        <p:nvPicPr>
          <p:cNvPr id="1027" name="Picture 3" descr="C:\Users\mirekr\Desktop\icons\v_collection\v_collection_png\128x128\plain\businessman_edi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31" y="3831998"/>
            <a:ext cx="306325" cy="30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4343093" y="3616292"/>
            <a:ext cx="8507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Subscriber</a:t>
            </a:r>
            <a:endParaRPr lang="en-US" sz="1100" dirty="0"/>
          </a:p>
        </p:txBody>
      </p:sp>
      <p:cxnSp>
        <p:nvCxnSpPr>
          <p:cNvPr id="48" name="Straight Arrow Connector 47"/>
          <p:cNvCxnSpPr>
            <a:endCxn id="43" idx="0"/>
          </p:cNvCxnSpPr>
          <p:nvPr/>
        </p:nvCxnSpPr>
        <p:spPr>
          <a:xfrm flipH="1">
            <a:off x="4354480" y="2661423"/>
            <a:ext cx="415460" cy="6932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:\Users\mirekr\Desktop\icons\v_collection\v_collection_png\128x128\shadow\chart_colum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282" y="5868252"/>
            <a:ext cx="424084" cy="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rekr\Desktop\icons\v_collection\v_collection_png\128x128\plain\tabl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63" y="3616292"/>
            <a:ext cx="422413" cy="4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718864" y="3360301"/>
            <a:ext cx="13494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Custom table</a:t>
            </a:r>
            <a:endParaRPr lang="en-US" sz="11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321664" y="5015538"/>
            <a:ext cx="52822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01" y="3782719"/>
            <a:ext cx="290060" cy="290060"/>
          </a:xfrm>
          <a:prstGeom prst="rect">
            <a:avLst/>
          </a:prstGeom>
        </p:spPr>
      </p:pic>
      <p:pic>
        <p:nvPicPr>
          <p:cNvPr id="1030" name="Picture 6" descr="C:\Users\mirekr\Desktop\icons\v_collection\v_collection_png\128x128\plain\selectio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14" y="4433633"/>
            <a:ext cx="1205457" cy="120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88" y="4540051"/>
            <a:ext cx="310845" cy="29734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15" y="4962048"/>
            <a:ext cx="310845" cy="29734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55" y="4717888"/>
            <a:ext cx="310845" cy="29734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838" y="5146677"/>
            <a:ext cx="310845" cy="29734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19" y="4748017"/>
            <a:ext cx="310845" cy="29734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300" y="4541509"/>
            <a:ext cx="310845" cy="29734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75" y="5295346"/>
            <a:ext cx="310845" cy="29734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49" y="5172236"/>
            <a:ext cx="310845" cy="29734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4" y="4778003"/>
            <a:ext cx="310845" cy="29734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52" y="5058871"/>
            <a:ext cx="310845" cy="297341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97" y="4530014"/>
            <a:ext cx="310845" cy="29734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54" y="4916618"/>
            <a:ext cx="310845" cy="29734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74" y="5287411"/>
            <a:ext cx="310845" cy="29734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770" y="4509978"/>
            <a:ext cx="310845" cy="29734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00" y="4938247"/>
            <a:ext cx="310845" cy="29734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72" y="3912117"/>
            <a:ext cx="428061" cy="428061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419304" y="4015212"/>
            <a:ext cx="13194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Queue processor</a:t>
            </a:r>
            <a:endParaRPr lang="en-US" sz="1000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290" y="5831502"/>
            <a:ext cx="497584" cy="497584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869494" y="5957183"/>
            <a:ext cx="1154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Administrator</a:t>
            </a:r>
            <a:endParaRPr lang="en-US" sz="10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825366" y="6080293"/>
            <a:ext cx="39092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354480" y="4330388"/>
            <a:ext cx="915344" cy="153786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4252631" y="2770247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>
            <a:off x="5867565" y="4906849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85" name="Oval 84"/>
          <p:cNvSpPr/>
          <p:nvPr/>
        </p:nvSpPr>
        <p:spPr>
          <a:xfrm>
            <a:off x="3440920" y="4913250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86" name="Oval 85"/>
          <p:cNvSpPr/>
          <p:nvPr/>
        </p:nvSpPr>
        <p:spPr>
          <a:xfrm>
            <a:off x="4969215" y="5957182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87" name="Oval 86"/>
          <p:cNvSpPr/>
          <p:nvPr/>
        </p:nvSpPr>
        <p:spPr>
          <a:xfrm>
            <a:off x="2615769" y="3681528"/>
            <a:ext cx="245980" cy="246221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solidFill>
              <a:srgbClr val="FFC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3522989" y="3804638"/>
            <a:ext cx="266605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334582" y="6339833"/>
            <a:ext cx="7233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Report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387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prepare the “food” – CMS RESULT</a:t>
            </a:r>
            <a:endParaRPr lang="en-US" dirty="0"/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5256584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 smtClean="0">
                <a:solidFill>
                  <a:srgbClr val="00B0F0"/>
                </a:solidFill>
              </a:rPr>
              <a:t>Implementation</a:t>
            </a:r>
          </a:p>
          <a:p>
            <a:pPr lvl="1"/>
            <a:r>
              <a:rPr lang="en-US" sz="2900" dirty="0" smtClean="0"/>
              <a:t>custom </a:t>
            </a:r>
            <a:r>
              <a:rPr lang="en-US" sz="2900" b="1" dirty="0" smtClean="0"/>
              <a:t>scheduled task </a:t>
            </a:r>
            <a:r>
              <a:rPr lang="en-US" sz="2900" dirty="0" smtClean="0"/>
              <a:t>code,</a:t>
            </a:r>
          </a:p>
          <a:p>
            <a:pPr lvl="2"/>
            <a:r>
              <a:rPr lang="en-US" sz="2500" dirty="0" smtClean="0"/>
              <a:t>Training program e-mail sending automation,</a:t>
            </a:r>
          </a:p>
          <a:p>
            <a:pPr lvl="1"/>
            <a:r>
              <a:rPr lang="en-US" sz="2900" dirty="0" smtClean="0"/>
              <a:t>custom </a:t>
            </a:r>
            <a:r>
              <a:rPr lang="en-US" sz="2900" b="1" dirty="0" smtClean="0"/>
              <a:t>e-commerce provider </a:t>
            </a:r>
            <a:r>
              <a:rPr lang="en-US" sz="2900" dirty="0" smtClean="0"/>
              <a:t>code,</a:t>
            </a:r>
          </a:p>
          <a:p>
            <a:pPr lvl="2"/>
            <a:r>
              <a:rPr lang="en-US" sz="2500" dirty="0" smtClean="0"/>
              <a:t>Is order paid?</a:t>
            </a:r>
          </a:p>
          <a:p>
            <a:pPr lvl="1"/>
            <a:r>
              <a:rPr lang="en-US" sz="2900" dirty="0" smtClean="0"/>
              <a:t>custom report </a:t>
            </a:r>
            <a:r>
              <a:rPr lang="en-US" sz="2900" b="1" dirty="0" smtClean="0"/>
              <a:t>SQL query</a:t>
            </a:r>
            <a:r>
              <a:rPr lang="en-US" sz="2900" dirty="0" smtClean="0"/>
              <a:t>,</a:t>
            </a:r>
          </a:p>
          <a:p>
            <a:pPr lvl="2"/>
            <a:r>
              <a:rPr lang="en-US" sz="2500" dirty="0" smtClean="0"/>
              <a:t>How many subscriber do we have?</a:t>
            </a:r>
          </a:p>
          <a:p>
            <a:pPr lvl="1"/>
            <a:r>
              <a:rPr lang="en-US" sz="2900" b="1" dirty="0" smtClean="0"/>
              <a:t>configuration</a:t>
            </a:r>
            <a:r>
              <a:rPr lang="en-US" sz="2900" dirty="0" smtClean="0"/>
              <a:t>: custom table, newsletters, products</a:t>
            </a:r>
          </a:p>
          <a:p>
            <a:pPr lvl="1"/>
            <a:endParaRPr lang="en-US" sz="2900" dirty="0" smtClean="0"/>
          </a:p>
          <a:p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</a:rPr>
              <a:t>Usability</a:t>
            </a:r>
            <a:r>
              <a:rPr lang="en-US" sz="3400" b="1" dirty="0" smtClean="0"/>
              <a:t> &amp; </a:t>
            </a:r>
            <a:r>
              <a:rPr lang="en-US" sz="3400" b="1" dirty="0" smtClean="0">
                <a:solidFill>
                  <a:srgbClr val="FF0000"/>
                </a:solidFill>
              </a:rPr>
              <a:t>Extendibility</a:t>
            </a:r>
          </a:p>
          <a:p>
            <a:pPr lvl="1"/>
            <a:r>
              <a:rPr lang="en-US" sz="2900" dirty="0" smtClean="0"/>
              <a:t>Separate configuration table holding info when the newsletter issue e-mail should be sent,</a:t>
            </a:r>
          </a:p>
          <a:p>
            <a:pPr lvl="2"/>
            <a:r>
              <a:rPr lang="en-US" sz="2500" dirty="0" smtClean="0"/>
              <a:t>User could introduce LOGICAL issue very easily,</a:t>
            </a:r>
          </a:p>
          <a:p>
            <a:pPr lvl="1"/>
            <a:r>
              <a:rPr lang="en-US" sz="2900" dirty="0" smtClean="0"/>
              <a:t>Further customization ONLY with </a:t>
            </a:r>
            <a:r>
              <a:rPr lang="en-US" sz="2900" b="1" dirty="0" smtClean="0"/>
              <a:t>custom code</a:t>
            </a:r>
            <a:r>
              <a:rPr lang="en-US" sz="2900" dirty="0" smtClean="0"/>
              <a:t>,</a:t>
            </a:r>
          </a:p>
          <a:p>
            <a:pPr lvl="1"/>
            <a:endParaRPr lang="en-US" sz="2900" dirty="0" smtClean="0"/>
          </a:p>
          <a:p>
            <a:r>
              <a:rPr lang="en-US" sz="3400" b="1" dirty="0" smtClean="0">
                <a:solidFill>
                  <a:srgbClr val="00B050"/>
                </a:solidFill>
              </a:rPr>
              <a:t>Performance</a:t>
            </a:r>
          </a:p>
          <a:p>
            <a:pPr lvl="1"/>
            <a:r>
              <a:rPr lang="en-US" sz="2900" dirty="0" smtClean="0"/>
              <a:t>Depends on</a:t>
            </a:r>
          </a:p>
          <a:p>
            <a:pPr lvl="2"/>
            <a:r>
              <a:rPr lang="en-US" sz="2800" dirty="0" smtClean="0"/>
              <a:t>scheduled task </a:t>
            </a:r>
            <a:r>
              <a:rPr lang="en-US" sz="2800" b="1" dirty="0" smtClean="0"/>
              <a:t>execution interval</a:t>
            </a:r>
            <a:r>
              <a:rPr lang="en-US" sz="2800" dirty="0" smtClean="0"/>
              <a:t>,</a:t>
            </a:r>
          </a:p>
          <a:p>
            <a:pPr lvl="3"/>
            <a:r>
              <a:rPr lang="en-US" sz="2500" dirty="0" smtClean="0"/>
              <a:t>How often we would like to run the whole process?</a:t>
            </a:r>
          </a:p>
          <a:p>
            <a:pPr lvl="2"/>
            <a:r>
              <a:rPr lang="en-US" sz="2800" b="1" dirty="0" smtClean="0"/>
              <a:t>where</a:t>
            </a:r>
            <a:r>
              <a:rPr lang="en-US" sz="2800" dirty="0" smtClean="0"/>
              <a:t> the scheduled task is running (as external vs. site context),</a:t>
            </a:r>
          </a:p>
          <a:p>
            <a:pPr lvl="3"/>
            <a:r>
              <a:rPr lang="en-US" sz="2500" dirty="0" smtClean="0"/>
              <a:t>Use separate thread</a:t>
            </a:r>
          </a:p>
          <a:p>
            <a:pPr lvl="2"/>
            <a:r>
              <a:rPr lang="en-US" sz="2800" dirty="0"/>
              <a:t>s</a:t>
            </a:r>
            <a:r>
              <a:rPr lang="en-US" sz="2800" dirty="0" smtClean="0"/>
              <a:t>cheduled task </a:t>
            </a:r>
            <a:r>
              <a:rPr lang="en-US" sz="2800" b="1" dirty="0" smtClean="0"/>
              <a:t>code</a:t>
            </a:r>
            <a:r>
              <a:rPr lang="en-US" sz="2800" dirty="0" smtClean="0"/>
              <a:t>,</a:t>
            </a:r>
          </a:p>
          <a:p>
            <a:pPr lvl="3"/>
            <a:r>
              <a:rPr lang="en-US" sz="2500" dirty="0" smtClean="0"/>
              <a:t>Optimize the code to load most of the data from SQL at once or in bulks,</a:t>
            </a:r>
          </a:p>
          <a:p>
            <a:pPr lvl="2"/>
            <a:r>
              <a:rPr lang="en-US" sz="2800" b="1" dirty="0" smtClean="0"/>
              <a:t>number of subscribers </a:t>
            </a:r>
            <a:r>
              <a:rPr lang="en-US" sz="2800" dirty="0" smtClean="0"/>
              <a:t>and number of different ‘training’ products,</a:t>
            </a:r>
          </a:p>
          <a:p>
            <a:pPr lvl="3"/>
            <a:r>
              <a:rPr lang="en-US" sz="2500" dirty="0" smtClean="0"/>
              <a:t>Always perform a load test!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bug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Debugs</Template>
  <TotalTime>6430</TotalTime>
  <Words>868</Words>
  <Application>Microsoft Office PowerPoint</Application>
  <PresentationFormat>On-screen Show (4:3)</PresentationFormat>
  <Paragraphs>216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Debugs</vt:lpstr>
      <vt:lpstr>Real World Examples – Part I</vt:lpstr>
      <vt:lpstr>Agenda</vt:lpstr>
      <vt:lpstr>PowerPoint Presentation</vt:lpstr>
      <vt:lpstr>‘Training’ program - subscription mechanism</vt:lpstr>
      <vt:lpstr>Let’s prepare the “food” …</vt:lpstr>
      <vt:lpstr>Let’s prepare the “food” - Ingredients</vt:lpstr>
      <vt:lpstr>NEWSLETTER Module</vt:lpstr>
      <vt:lpstr>Let’s prepare the “food” – Recipe with CMS</vt:lpstr>
      <vt:lpstr>Let’s prepare the “food” – CMS RESULT</vt:lpstr>
      <vt:lpstr>Let’s prepare the “food” – LIVE EXAMPLE</vt:lpstr>
      <vt:lpstr>Let’s prepare the “food” - Ingredients</vt:lpstr>
      <vt:lpstr>Let’s prepare the “food” – Recipe with EMS</vt:lpstr>
      <vt:lpstr>Let’s prepare the “food” – EMS RESULT</vt:lpstr>
      <vt:lpstr>PowerPoint Presentation</vt:lpstr>
      <vt:lpstr>jQuery Repeater</vt:lpstr>
      <vt:lpstr>jQuery Repeater – COMMON scenario(s) with PAGING</vt:lpstr>
      <vt:lpstr>jQuery Repeater – WHAT DO WE NEED?</vt:lpstr>
      <vt:lpstr>jQuery Repeater – Implementation (HOW?)</vt:lpstr>
      <vt:lpstr>jQuery Repeater – ISSUES?</vt:lpstr>
      <vt:lpstr>The NEXT scenario? </vt:lpstr>
      <vt:lpstr>Contact</vt:lpstr>
    </vt:vector>
  </TitlesOfParts>
  <Company>Kentico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Kentico CMS Debugs</dc:title>
  <dc:creator>Stepan Kozak</dc:creator>
  <cp:lastModifiedBy>Miro Remias</cp:lastModifiedBy>
  <cp:revision>496</cp:revision>
  <dcterms:created xsi:type="dcterms:W3CDTF">2011-03-25T12:32:48Z</dcterms:created>
  <dcterms:modified xsi:type="dcterms:W3CDTF">2013-05-24T08:13:58Z</dcterms:modified>
</cp:coreProperties>
</file>