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9" r:id="rId4"/>
    <p:sldId id="286" r:id="rId5"/>
    <p:sldId id="285" r:id="rId6"/>
    <p:sldId id="284" r:id="rId7"/>
    <p:sldId id="271" r:id="rId8"/>
    <p:sldId id="288" r:id="rId9"/>
    <p:sldId id="289" r:id="rId10"/>
    <p:sldId id="292" r:id="rId11"/>
    <p:sldId id="293" r:id="rId12"/>
    <p:sldId id="294" r:id="rId13"/>
    <p:sldId id="272" r:id="rId14"/>
    <p:sldId id="295" r:id="rId15"/>
    <p:sldId id="266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5" autoAdjust="0"/>
    <p:restoredTop sz="89660" autoAdjust="0"/>
  </p:normalViewPr>
  <p:slideViewPr>
    <p:cSldViewPr>
      <p:cViewPr varScale="1">
        <p:scale>
          <a:sx n="83" d="100"/>
          <a:sy n="83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8614-86F8-405B-9D21-56870FCD4072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584E3-88AA-4A29-B5C1-1ABB3CF7AE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D00E-31F6-428A-96D6-579CAA6CD33F}" type="datetimeFigureOut">
              <a:rPr lang="cs-CZ" smtClean="0"/>
              <a:pPr/>
              <a:t>16.6.2011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Blogs/Karol-Jarkovsky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rolj@kentico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ttp://www.dnaservices.nl/Home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net.kentico.com/docs/devguide/caching_options.htm" TargetMode="External"/><Relationship Id="rId5" Type="http://schemas.openxmlformats.org/officeDocument/2006/relationships/hyperlink" Target="http://devnet.kentico.com/Marketplace/Web-parts/FullCacheDependencies.aspx" TargetMode="External"/><Relationship Id="rId4" Type="http://schemas.openxmlformats.org/officeDocument/2006/relationships/hyperlink" Target="mailto:hagoort@dnaservices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ress.com/author/author/view/id/189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apress.com/978143022383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en/details.aspx?familyid=56fc92ee-a71a-4c73-b628-ade629c89499&amp;displaylang=e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ta-server.us/index.php/WCA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ddler2.com/fiddler2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344816" cy="1008112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tx2"/>
                </a:solidFill>
              </a:rPr>
              <a:t>(Full-client)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 Cache </a:t>
            </a:r>
            <a:r>
              <a:rPr lang="en-US" sz="3000" b="1" dirty="0" smtClean="0">
                <a:solidFill>
                  <a:schemeClr val="tx2"/>
                </a:solidFill>
              </a:rPr>
              <a:t/>
            </a:r>
            <a:br>
              <a:rPr lang="en-US" sz="3000" b="1" dirty="0" smtClean="0">
                <a:solidFill>
                  <a:schemeClr val="tx2"/>
                </a:solidFill>
              </a:rPr>
            </a:br>
            <a:r>
              <a:rPr lang="en-US" sz="2800" dirty="0" smtClean="0"/>
              <a:t>in Kentico CMS</a:t>
            </a:r>
            <a:endParaRPr lang="cs-CZ" sz="3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5184576" cy="2016224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sz="1800" b="1" dirty="0" smtClean="0"/>
              <a:t>Karol Jarkovsky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Sr. Solution Architect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Kentico Software</a:t>
            </a:r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r>
              <a:rPr lang="en-US" sz="1600" dirty="0" smtClean="0">
                <a:hlinkClick r:id="rId3"/>
              </a:rPr>
              <a:t>http://devnet.kentico.com/Blogs/Karol-Jarkovsky.aspx</a:t>
            </a:r>
            <a:r>
              <a:rPr lang="en-US" sz="1600" dirty="0" smtClean="0"/>
              <a:t> 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>
                <a:hlinkClick r:id="rId4"/>
              </a:rPr>
              <a:t>karolj@kentico.com</a:t>
            </a: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6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57290" y="2428868"/>
            <a:ext cx="657229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6768752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/>
              <a:t>Custom Expiration Mechanism for 5.5 R2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13844" y="908720"/>
            <a:ext cx="126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18088" y="2452353"/>
            <a:ext cx="3254112" cy="738664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~/</a:t>
            </a:r>
            <a:r>
              <a:rPr lang="en-US" sz="1400" i="1" dirty="0" err="1" smtClean="0"/>
              <a:t>GetCSS</a:t>
            </a:r>
            <a:r>
              <a:rPr lang="en-US" sz="1400" i="1" dirty="0" smtClean="0"/>
              <a:t>/&lt;</a:t>
            </a:r>
            <a:r>
              <a:rPr lang="en-US" sz="1400" i="1" dirty="0" err="1" smtClean="0"/>
              <a:t>time_stamp</a:t>
            </a:r>
            <a:r>
              <a:rPr lang="en-US" sz="1400" i="1" dirty="0" smtClean="0"/>
              <a:t>&gt;/Stylesheet.css</a:t>
            </a:r>
          </a:p>
          <a:p>
            <a:r>
              <a:rPr lang="en-US" sz="1400" i="1" dirty="0" smtClean="0"/>
              <a:t>~/</a:t>
            </a:r>
            <a:r>
              <a:rPr lang="en-US" sz="1400" i="1" dirty="0" err="1" smtClean="0"/>
              <a:t>GetFile</a:t>
            </a:r>
            <a:r>
              <a:rPr lang="en-US" sz="1400" i="1" dirty="0" smtClean="0"/>
              <a:t>/&lt;</a:t>
            </a:r>
            <a:r>
              <a:rPr lang="en-US" sz="1400" i="1" dirty="0" err="1" smtClean="0"/>
              <a:t>time_stamp</a:t>
            </a:r>
            <a:r>
              <a:rPr lang="en-US" sz="1400" i="1" dirty="0" smtClean="0"/>
              <a:t>&gt;/Image.png</a:t>
            </a:r>
          </a:p>
          <a:p>
            <a:r>
              <a:rPr lang="en-US" sz="1400" i="1" dirty="0" smtClean="0"/>
              <a:t>~/</a:t>
            </a:r>
            <a:r>
              <a:rPr lang="en-US" sz="1400" i="1" dirty="0" err="1" smtClean="0"/>
              <a:t>GetScript</a:t>
            </a:r>
            <a:r>
              <a:rPr lang="en-US" sz="1400" i="1" dirty="0" smtClean="0"/>
              <a:t>/&lt;</a:t>
            </a:r>
            <a:r>
              <a:rPr lang="en-US" sz="1400" i="1" dirty="0" err="1" smtClean="0"/>
              <a:t>time_stamp</a:t>
            </a:r>
            <a:r>
              <a:rPr lang="en-US" sz="1400" i="1" dirty="0" smtClean="0"/>
              <a:t>&gt;/FancyMenu.js</a:t>
            </a:r>
          </a:p>
        </p:txBody>
      </p:sp>
      <p:sp>
        <p:nvSpPr>
          <p:cNvPr id="5" name="Arc 4"/>
          <p:cNvSpPr/>
          <p:nvPr/>
        </p:nvSpPr>
        <p:spPr>
          <a:xfrm rot="15940171">
            <a:off x="2461993" y="2749824"/>
            <a:ext cx="1296144" cy="1534234"/>
          </a:xfrm>
          <a:prstGeom prst="arc">
            <a:avLst/>
          </a:prstGeom>
          <a:ln w="25400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713384" y="3717032"/>
            <a:ext cx="566241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Rewrite internally to URL Kentico understand</a:t>
            </a:r>
          </a:p>
          <a:p>
            <a:pPr algn="ctr"/>
            <a:endParaRPr lang="en-US" dirty="0"/>
          </a:p>
          <a:p>
            <a:pPr algn="ctr"/>
            <a:r>
              <a:rPr lang="en-US" sz="1600" i="1" dirty="0" smtClean="0"/>
              <a:t>~/CMSPages/</a:t>
            </a:r>
            <a:r>
              <a:rPr lang="en-US" sz="1600" i="1" dirty="0" err="1" smtClean="0"/>
              <a:t>GetCSS.aspx?stylesheetname</a:t>
            </a:r>
            <a:r>
              <a:rPr lang="en-US" sz="1600" i="1" dirty="0" smtClean="0"/>
              <a:t>=</a:t>
            </a:r>
            <a:r>
              <a:rPr lang="en-US" sz="1600" i="1" dirty="0" err="1" smtClean="0"/>
              <a:t>CorporateSite</a:t>
            </a:r>
            <a:endParaRPr lang="en-US" sz="1600" i="1" dirty="0"/>
          </a:p>
        </p:txBody>
      </p:sp>
      <p:sp>
        <p:nvSpPr>
          <p:cNvPr id="8" name="Arc 7"/>
          <p:cNvSpPr/>
          <p:nvPr/>
        </p:nvSpPr>
        <p:spPr>
          <a:xfrm rot="15052395">
            <a:off x="1065312" y="4174051"/>
            <a:ext cx="1296144" cy="1534234"/>
          </a:xfrm>
          <a:prstGeom prst="arc">
            <a:avLst/>
          </a:prstGeom>
          <a:ln w="25400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54319" y="5305344"/>
            <a:ext cx="4265731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output object as requested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053162" y="1024330"/>
            <a:ext cx="376731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resource URLs so it contains last-modified date</a:t>
            </a:r>
            <a:endParaRPr lang="en-US" dirty="0"/>
          </a:p>
        </p:txBody>
      </p:sp>
      <p:sp>
        <p:nvSpPr>
          <p:cNvPr id="12" name="Arc 11"/>
          <p:cNvSpPr/>
          <p:nvPr/>
        </p:nvSpPr>
        <p:spPr>
          <a:xfrm rot="15940171">
            <a:off x="4405089" y="1481348"/>
            <a:ext cx="1296144" cy="1534234"/>
          </a:xfrm>
          <a:prstGeom prst="arc">
            <a:avLst/>
          </a:prstGeom>
          <a:ln w="25400"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187624" y="40374"/>
            <a:ext cx="5857884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smtClean="0"/>
              <a:t>Full-client Cache in Kentico 6.0</a:t>
            </a:r>
            <a:endParaRPr lang="cs-CZ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586809" y="2674947"/>
            <a:ext cx="3970382" cy="150810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342900" indent="-342900" algn="ctr"/>
            <a:r>
              <a:rPr lang="en-US" sz="4400" b="1" dirty="0" smtClean="0"/>
              <a:t>Kentico CMS 6.0</a:t>
            </a:r>
          </a:p>
          <a:p>
            <a:pPr marL="342900" indent="-342900" algn="ctr"/>
            <a:r>
              <a:rPr lang="en-US" sz="4800" dirty="0" smtClean="0"/>
              <a:t>Cache Settings</a:t>
            </a:r>
          </a:p>
        </p:txBody>
      </p:sp>
    </p:spTree>
    <p:extLst>
      <p:ext uri="{BB962C8B-B14F-4D97-AF65-F5344CB8AC3E}">
        <p14:creationId xmlns:p14="http://schemas.microsoft.com/office/powerpoint/2010/main" val="40457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187624" y="40374"/>
            <a:ext cx="5857884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smtClean="0"/>
              <a:t>Full-client Cache in Kentico 6.0</a:t>
            </a:r>
            <a:endParaRPr lang="cs-CZ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804690" y="2674947"/>
            <a:ext cx="7534620" cy="15081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n-US" sz="4400" b="1" dirty="0"/>
              <a:t>Fiddler Log – Kentico </a:t>
            </a:r>
            <a:r>
              <a:rPr lang="en-US" sz="4400" b="1" dirty="0" smtClean="0"/>
              <a:t>CMS 6.0</a:t>
            </a:r>
          </a:p>
          <a:p>
            <a:pPr marL="342900" indent="-342900" algn="ctr"/>
            <a:r>
              <a:rPr lang="en-US" sz="4800" dirty="0" smtClean="0"/>
              <a:t>Full-client cache enabled</a:t>
            </a:r>
          </a:p>
        </p:txBody>
      </p:sp>
    </p:spTree>
    <p:extLst>
      <p:ext uri="{BB962C8B-B14F-4D97-AF65-F5344CB8AC3E}">
        <p14:creationId xmlns:p14="http://schemas.microsoft.com/office/powerpoint/2010/main" val="3580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70567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Full-page Cache Dependencies Web part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99004" y="1048192"/>
            <a:ext cx="741682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Developed by our solution partner – </a:t>
            </a:r>
            <a:r>
              <a:rPr lang="en-US" dirty="0" smtClean="0">
                <a:hlinkClick r:id="rId3"/>
              </a:rPr>
              <a:t>DNA Services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>
                <a:hlinkClick r:id="rId4"/>
              </a:rPr>
              <a:t>Wietse </a:t>
            </a:r>
            <a:r>
              <a:rPr lang="en-US" dirty="0" smtClean="0">
                <a:hlinkClick r:id="rId4"/>
              </a:rPr>
              <a:t>Hagoort</a:t>
            </a:r>
            <a:r>
              <a:rPr lang="en-US" dirty="0" smtClean="0"/>
              <a:t>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Download from </a:t>
            </a:r>
            <a:r>
              <a:rPr lang="en-US" dirty="0"/>
              <a:t>Kentico Marketplace -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devnet.kentico.com/Marketplace/Web-parts/FullCacheDependencies.aspx</a:t>
            </a:r>
            <a:r>
              <a:rPr lang="en-US" dirty="0" smtClean="0"/>
              <a:t>,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Default </a:t>
            </a:r>
            <a:r>
              <a:rPr lang="en-US" dirty="0" smtClean="0"/>
              <a:t>cache dependencies added only for current page,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Problem with full-page cache enabled for pages displaying list of standalone documents,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Saving changes for page invokes cache update,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Updating documents displayed on the page NOT,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Need to add custom full-page cache dependencies in order to extend default functionality,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CacheHelper.AddOutputCacheDependencies(keys)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Standard cache dependency keys allowed - </a:t>
            </a:r>
            <a:r>
              <a:rPr lang="en-US" dirty="0">
                <a:hlinkClick r:id="rId6"/>
              </a:rPr>
              <a:t>http://devnet.kentico.com/docs/devguide/caching_options.htm</a:t>
            </a:r>
            <a:r>
              <a:rPr lang="en-US" dirty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70567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Great resource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85852" y="1052736"/>
            <a:ext cx="73185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book is ultimate resource on how to develop really fast and stable websites  from the ground: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Ultra-fast ASP.NET</a:t>
            </a:r>
            <a:r>
              <a:rPr lang="en-US" b="1" dirty="0" smtClean="0"/>
              <a:t> </a:t>
            </a:r>
          </a:p>
          <a:p>
            <a:endParaRPr lang="en-US" dirty="0"/>
          </a:p>
          <a:p>
            <a:r>
              <a:rPr lang="en-US" dirty="0"/>
              <a:t>Building Ultra-Fast and Ultra-Scalable </a:t>
            </a:r>
            <a:endParaRPr lang="en-US" dirty="0" smtClean="0"/>
          </a:p>
          <a:p>
            <a:r>
              <a:rPr lang="en-US" dirty="0" smtClean="0"/>
              <a:t>Websites </a:t>
            </a:r>
            <a:r>
              <a:rPr lang="en-US" dirty="0"/>
              <a:t>Using ASP.NET and SQL </a:t>
            </a:r>
            <a:r>
              <a:rPr lang="en-US" dirty="0" smtClean="0"/>
              <a:t>Server</a:t>
            </a:r>
          </a:p>
          <a:p>
            <a:endParaRPr lang="en-US" dirty="0"/>
          </a:p>
          <a:p>
            <a:r>
              <a:rPr lang="en-US" dirty="0"/>
              <a:t>By </a:t>
            </a:r>
            <a:r>
              <a:rPr lang="en-US" dirty="0">
                <a:hlinkClick r:id="rId3"/>
              </a:rPr>
              <a:t>Rick </a:t>
            </a:r>
            <a:r>
              <a:rPr lang="en-US" dirty="0" err="1" smtClean="0">
                <a:hlinkClick r:id="rId3"/>
              </a:rPr>
              <a:t>Kiessig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Review at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www.apress.com/9781430223832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033" y="2276872"/>
            <a:ext cx="1262223" cy="1594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1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1880" y="1459230"/>
            <a:ext cx="21602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Verdana" pitchFamily="34" charset="0"/>
              </a:rPr>
              <a:t>?</a:t>
            </a:r>
            <a:endParaRPr lang="en-US" sz="250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Questions &amp; Answers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3728" y="2921169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6000" b="1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Agenda</a:t>
            </a:r>
            <a:endParaRPr lang="cs-CZ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1351508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Response Caching in General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Full-client Cache in Kentico 5.5 </a:t>
            </a:r>
            <a:r>
              <a:rPr lang="en-US" b="1" dirty="0" smtClean="0"/>
              <a:t>R2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Custom Expiration Mechanism for 5.5 </a:t>
            </a:r>
            <a:r>
              <a:rPr lang="en-US" b="1" dirty="0" smtClean="0"/>
              <a:t>R2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Full-client Cache in Kentico </a:t>
            </a:r>
            <a:r>
              <a:rPr lang="en-US" b="1" dirty="0" smtClean="0"/>
              <a:t>6.0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r>
              <a:rPr lang="en-US" b="1" dirty="0" smtClean="0"/>
              <a:t>EXTRA: Full-page </a:t>
            </a:r>
            <a:r>
              <a:rPr lang="en-US" b="1" dirty="0"/>
              <a:t>Cache </a:t>
            </a:r>
            <a:r>
              <a:rPr lang="en-US" b="1" dirty="0" smtClean="0"/>
              <a:t>Dependencies Web part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Q </a:t>
            </a:r>
            <a:r>
              <a:rPr lang="en-US" b="1" dirty="0"/>
              <a:t>&amp; 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Response Caching in </a:t>
            </a:r>
            <a:r>
              <a:rPr lang="en-US" sz="3200" b="1" dirty="0"/>
              <a:t>General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1524000" y="4456187"/>
            <a:ext cx="6096000" cy="1004093"/>
          </a:xfrm>
          <a:custGeom>
            <a:avLst/>
            <a:gdLst>
              <a:gd name="connsiteX0" fmla="*/ 0 w 6096000"/>
              <a:gd name="connsiteY0" fmla="*/ 0 h 1004093"/>
              <a:gd name="connsiteX1" fmla="*/ 6096000 w 6096000"/>
              <a:gd name="connsiteY1" fmla="*/ 0 h 1004093"/>
              <a:gd name="connsiteX2" fmla="*/ 6096000 w 6096000"/>
              <a:gd name="connsiteY2" fmla="*/ 1004093 h 1004093"/>
              <a:gd name="connsiteX3" fmla="*/ 0 w 6096000"/>
              <a:gd name="connsiteY3" fmla="*/ 1004093 h 1004093"/>
              <a:gd name="connsiteX4" fmla="*/ 0 w 6096000"/>
              <a:gd name="connsiteY4" fmla="*/ 0 h 100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1004093">
                <a:moveTo>
                  <a:pt x="0" y="0"/>
                </a:moveTo>
                <a:lnTo>
                  <a:pt x="6096000" y="0"/>
                </a:lnTo>
                <a:lnTo>
                  <a:pt x="6096000" y="1004093"/>
                </a:lnTo>
                <a:lnTo>
                  <a:pt x="0" y="100409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35128" rIns="135128" bIns="597011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 smtClean="0"/>
              <a:t>Web Server</a:t>
            </a:r>
            <a:endParaRPr lang="en-US" sz="1900" b="1" kern="1200" dirty="0"/>
          </a:p>
        </p:txBody>
      </p:sp>
      <p:sp>
        <p:nvSpPr>
          <p:cNvPr id="8" name="Freeform 7"/>
          <p:cNvSpPr/>
          <p:nvPr/>
        </p:nvSpPr>
        <p:spPr>
          <a:xfrm>
            <a:off x="1526976" y="4978316"/>
            <a:ext cx="2030015" cy="461883"/>
          </a:xfrm>
          <a:custGeom>
            <a:avLst/>
            <a:gdLst>
              <a:gd name="connsiteX0" fmla="*/ 0 w 2030015"/>
              <a:gd name="connsiteY0" fmla="*/ 0 h 461883"/>
              <a:gd name="connsiteX1" fmla="*/ 2030015 w 2030015"/>
              <a:gd name="connsiteY1" fmla="*/ 0 h 461883"/>
              <a:gd name="connsiteX2" fmla="*/ 2030015 w 2030015"/>
              <a:gd name="connsiteY2" fmla="*/ 461883 h 461883"/>
              <a:gd name="connsiteX3" fmla="*/ 0 w 2030015"/>
              <a:gd name="connsiteY3" fmla="*/ 461883 h 461883"/>
              <a:gd name="connsiteX4" fmla="*/ 0 w 2030015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461883">
                <a:moveTo>
                  <a:pt x="0" y="0"/>
                </a:moveTo>
                <a:lnTo>
                  <a:pt x="2030015" y="0"/>
                </a:lnTo>
                <a:lnTo>
                  <a:pt x="2030015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i="1" kern="1200" dirty="0" smtClean="0"/>
              <a:t>http.sys</a:t>
            </a:r>
            <a:endParaRPr lang="en-US" sz="1500" i="1" kern="1200" dirty="0"/>
          </a:p>
        </p:txBody>
      </p:sp>
      <p:sp>
        <p:nvSpPr>
          <p:cNvPr id="9" name="Freeform 8"/>
          <p:cNvSpPr/>
          <p:nvPr/>
        </p:nvSpPr>
        <p:spPr>
          <a:xfrm>
            <a:off x="3556992" y="4978316"/>
            <a:ext cx="2030015" cy="461883"/>
          </a:xfrm>
          <a:custGeom>
            <a:avLst/>
            <a:gdLst>
              <a:gd name="connsiteX0" fmla="*/ 0 w 2030015"/>
              <a:gd name="connsiteY0" fmla="*/ 0 h 461883"/>
              <a:gd name="connsiteX1" fmla="*/ 2030015 w 2030015"/>
              <a:gd name="connsiteY1" fmla="*/ 0 h 461883"/>
              <a:gd name="connsiteX2" fmla="*/ 2030015 w 2030015"/>
              <a:gd name="connsiteY2" fmla="*/ 461883 h 461883"/>
              <a:gd name="connsiteX3" fmla="*/ 0 w 2030015"/>
              <a:gd name="connsiteY3" fmla="*/ 461883 h 461883"/>
              <a:gd name="connsiteX4" fmla="*/ 0 w 2030015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461883">
                <a:moveTo>
                  <a:pt x="0" y="0"/>
                </a:moveTo>
                <a:lnTo>
                  <a:pt x="2030015" y="0"/>
                </a:lnTo>
                <a:lnTo>
                  <a:pt x="2030015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i="1" kern="1200" dirty="0" smtClean="0"/>
              <a:t>IIS Output Cache</a:t>
            </a:r>
            <a:endParaRPr lang="en-US" sz="1500" i="1" kern="1200" dirty="0"/>
          </a:p>
        </p:txBody>
      </p:sp>
      <p:sp>
        <p:nvSpPr>
          <p:cNvPr id="10" name="Freeform 9"/>
          <p:cNvSpPr/>
          <p:nvPr/>
        </p:nvSpPr>
        <p:spPr>
          <a:xfrm>
            <a:off x="5587007" y="4978316"/>
            <a:ext cx="2030015" cy="461883"/>
          </a:xfrm>
          <a:custGeom>
            <a:avLst/>
            <a:gdLst>
              <a:gd name="connsiteX0" fmla="*/ 0 w 2030015"/>
              <a:gd name="connsiteY0" fmla="*/ 0 h 461883"/>
              <a:gd name="connsiteX1" fmla="*/ 2030015 w 2030015"/>
              <a:gd name="connsiteY1" fmla="*/ 0 h 461883"/>
              <a:gd name="connsiteX2" fmla="*/ 2030015 w 2030015"/>
              <a:gd name="connsiteY2" fmla="*/ 461883 h 461883"/>
              <a:gd name="connsiteX3" fmla="*/ 0 w 2030015"/>
              <a:gd name="connsiteY3" fmla="*/ 461883 h 461883"/>
              <a:gd name="connsiteX4" fmla="*/ 0 w 2030015"/>
              <a:gd name="connsiteY4" fmla="*/ 0 h 46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0015" h="461883">
                <a:moveTo>
                  <a:pt x="0" y="0"/>
                </a:moveTo>
                <a:lnTo>
                  <a:pt x="2030015" y="0"/>
                </a:lnTo>
                <a:lnTo>
                  <a:pt x="2030015" y="461883"/>
                </a:lnTo>
                <a:lnTo>
                  <a:pt x="0" y="46188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i="1" kern="1200" dirty="0" smtClean="0"/>
              <a:t>ASP .NET Output Cache</a:t>
            </a:r>
            <a:endParaRPr lang="en-US" sz="1500" i="1" kern="1200" dirty="0"/>
          </a:p>
        </p:txBody>
      </p:sp>
      <p:sp>
        <p:nvSpPr>
          <p:cNvPr id="12" name="Freeform 11"/>
          <p:cNvSpPr/>
          <p:nvPr/>
        </p:nvSpPr>
        <p:spPr>
          <a:xfrm>
            <a:off x="1524000" y="2924944"/>
            <a:ext cx="6096000" cy="1544297"/>
          </a:xfrm>
          <a:custGeom>
            <a:avLst/>
            <a:gdLst>
              <a:gd name="connsiteX0" fmla="*/ 0 w 6096000"/>
              <a:gd name="connsiteY0" fmla="*/ 540859 h 1544296"/>
              <a:gd name="connsiteX1" fmla="*/ 2854963 w 6096000"/>
              <a:gd name="connsiteY1" fmla="*/ 540859 h 1544296"/>
              <a:gd name="connsiteX2" fmla="*/ 2854963 w 6096000"/>
              <a:gd name="connsiteY2" fmla="*/ 386074 h 1544296"/>
              <a:gd name="connsiteX3" fmla="*/ 2661926 w 6096000"/>
              <a:gd name="connsiteY3" fmla="*/ 386074 h 1544296"/>
              <a:gd name="connsiteX4" fmla="*/ 3048000 w 6096000"/>
              <a:gd name="connsiteY4" fmla="*/ 0 h 1544296"/>
              <a:gd name="connsiteX5" fmla="*/ 3434074 w 6096000"/>
              <a:gd name="connsiteY5" fmla="*/ 386074 h 1544296"/>
              <a:gd name="connsiteX6" fmla="*/ 3241037 w 6096000"/>
              <a:gd name="connsiteY6" fmla="*/ 386074 h 1544296"/>
              <a:gd name="connsiteX7" fmla="*/ 3241037 w 6096000"/>
              <a:gd name="connsiteY7" fmla="*/ 540859 h 1544296"/>
              <a:gd name="connsiteX8" fmla="*/ 6096000 w 6096000"/>
              <a:gd name="connsiteY8" fmla="*/ 540859 h 1544296"/>
              <a:gd name="connsiteX9" fmla="*/ 6096000 w 6096000"/>
              <a:gd name="connsiteY9" fmla="*/ 1544296 h 1544296"/>
              <a:gd name="connsiteX10" fmla="*/ 0 w 6096000"/>
              <a:gd name="connsiteY10" fmla="*/ 1544296 h 1544296"/>
              <a:gd name="connsiteX11" fmla="*/ 0 w 6096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0" h="1544296">
                <a:moveTo>
                  <a:pt x="6096000" y="1003437"/>
                </a:moveTo>
                <a:lnTo>
                  <a:pt x="3241037" y="1003437"/>
                </a:lnTo>
                <a:lnTo>
                  <a:pt x="3241037" y="1158222"/>
                </a:lnTo>
                <a:lnTo>
                  <a:pt x="3434074" y="1158222"/>
                </a:lnTo>
                <a:lnTo>
                  <a:pt x="3048000" y="1544295"/>
                </a:lnTo>
                <a:lnTo>
                  <a:pt x="2661926" y="1158222"/>
                </a:lnTo>
                <a:lnTo>
                  <a:pt x="2854963" y="1158222"/>
                </a:lnTo>
                <a:lnTo>
                  <a:pt x="2854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6096000" y="1"/>
                </a:lnTo>
                <a:lnTo>
                  <a:pt x="6096000" y="1003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7" tIns="135128" rIns="135128" bIns="675987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 smtClean="0"/>
              <a:t>Local Proxy / ISP Proxy</a:t>
            </a:r>
            <a:endParaRPr lang="en-US" sz="1900" b="1" kern="1200" dirty="0"/>
          </a:p>
        </p:txBody>
      </p:sp>
      <p:sp>
        <p:nvSpPr>
          <p:cNvPr id="13" name="Freeform 12"/>
          <p:cNvSpPr/>
          <p:nvPr/>
        </p:nvSpPr>
        <p:spPr>
          <a:xfrm>
            <a:off x="1524000" y="1397717"/>
            <a:ext cx="6096000" cy="1544298"/>
          </a:xfrm>
          <a:custGeom>
            <a:avLst/>
            <a:gdLst>
              <a:gd name="connsiteX0" fmla="*/ 0 w 6096000"/>
              <a:gd name="connsiteY0" fmla="*/ 540859 h 1544296"/>
              <a:gd name="connsiteX1" fmla="*/ 2854963 w 6096000"/>
              <a:gd name="connsiteY1" fmla="*/ 540859 h 1544296"/>
              <a:gd name="connsiteX2" fmla="*/ 2854963 w 6096000"/>
              <a:gd name="connsiteY2" fmla="*/ 386074 h 1544296"/>
              <a:gd name="connsiteX3" fmla="*/ 2661926 w 6096000"/>
              <a:gd name="connsiteY3" fmla="*/ 386074 h 1544296"/>
              <a:gd name="connsiteX4" fmla="*/ 3048000 w 6096000"/>
              <a:gd name="connsiteY4" fmla="*/ 0 h 1544296"/>
              <a:gd name="connsiteX5" fmla="*/ 3434074 w 6096000"/>
              <a:gd name="connsiteY5" fmla="*/ 386074 h 1544296"/>
              <a:gd name="connsiteX6" fmla="*/ 3241037 w 6096000"/>
              <a:gd name="connsiteY6" fmla="*/ 386074 h 1544296"/>
              <a:gd name="connsiteX7" fmla="*/ 3241037 w 6096000"/>
              <a:gd name="connsiteY7" fmla="*/ 540859 h 1544296"/>
              <a:gd name="connsiteX8" fmla="*/ 6096000 w 6096000"/>
              <a:gd name="connsiteY8" fmla="*/ 540859 h 1544296"/>
              <a:gd name="connsiteX9" fmla="*/ 6096000 w 6096000"/>
              <a:gd name="connsiteY9" fmla="*/ 1544296 h 1544296"/>
              <a:gd name="connsiteX10" fmla="*/ 0 w 6096000"/>
              <a:gd name="connsiteY10" fmla="*/ 1544296 h 1544296"/>
              <a:gd name="connsiteX11" fmla="*/ 0 w 6096000"/>
              <a:gd name="connsiteY11" fmla="*/ 540859 h 154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0" h="1544296">
                <a:moveTo>
                  <a:pt x="6096000" y="1003437"/>
                </a:moveTo>
                <a:lnTo>
                  <a:pt x="3241037" y="1003437"/>
                </a:lnTo>
                <a:lnTo>
                  <a:pt x="3241037" y="1158222"/>
                </a:lnTo>
                <a:lnTo>
                  <a:pt x="3434074" y="1158222"/>
                </a:lnTo>
                <a:lnTo>
                  <a:pt x="3048000" y="1544295"/>
                </a:lnTo>
                <a:lnTo>
                  <a:pt x="2661926" y="1158222"/>
                </a:lnTo>
                <a:lnTo>
                  <a:pt x="2854963" y="1158222"/>
                </a:lnTo>
                <a:lnTo>
                  <a:pt x="2854963" y="1003437"/>
                </a:lnTo>
                <a:lnTo>
                  <a:pt x="0" y="1003437"/>
                </a:lnTo>
                <a:lnTo>
                  <a:pt x="0" y="1"/>
                </a:lnTo>
                <a:lnTo>
                  <a:pt x="6096000" y="1"/>
                </a:lnTo>
                <a:lnTo>
                  <a:pt x="6096000" y="100343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135129" rIns="135128" bIns="1137378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 smtClean="0"/>
              <a:t>Web Browser</a:t>
            </a:r>
            <a:endParaRPr lang="en-US" sz="1900" b="1" kern="1200" dirty="0"/>
          </a:p>
        </p:txBody>
      </p:sp>
      <p:sp>
        <p:nvSpPr>
          <p:cNvPr id="14" name="Freeform 13"/>
          <p:cNvSpPr/>
          <p:nvPr/>
        </p:nvSpPr>
        <p:spPr>
          <a:xfrm>
            <a:off x="1524000" y="1939766"/>
            <a:ext cx="6096000" cy="461744"/>
          </a:xfrm>
          <a:custGeom>
            <a:avLst/>
            <a:gdLst>
              <a:gd name="connsiteX0" fmla="*/ 0 w 6096000"/>
              <a:gd name="connsiteY0" fmla="*/ 0 h 461744"/>
              <a:gd name="connsiteX1" fmla="*/ 6096000 w 6096000"/>
              <a:gd name="connsiteY1" fmla="*/ 0 h 461744"/>
              <a:gd name="connsiteX2" fmla="*/ 6096000 w 6096000"/>
              <a:gd name="connsiteY2" fmla="*/ 461744 h 461744"/>
              <a:gd name="connsiteX3" fmla="*/ 0 w 6096000"/>
              <a:gd name="connsiteY3" fmla="*/ 461744 h 461744"/>
              <a:gd name="connsiteX4" fmla="*/ 0 w 6096000"/>
              <a:gd name="connsiteY4" fmla="*/ 0 h 46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461744">
                <a:moveTo>
                  <a:pt x="0" y="0"/>
                </a:moveTo>
                <a:lnTo>
                  <a:pt x="6096000" y="0"/>
                </a:lnTo>
                <a:lnTo>
                  <a:pt x="6096000" y="461744"/>
                </a:lnTo>
                <a:lnTo>
                  <a:pt x="0" y="46174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9050" rIns="106680" bIns="19050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i="1" kern="1200" dirty="0" smtClean="0"/>
              <a:t>Files</a:t>
            </a:r>
            <a:endParaRPr lang="en-US" sz="1500" i="1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B32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B32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Response Caching in General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85852" y="1052736"/>
            <a:ext cx="73185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IIS7 Output Cache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Kernel-mode,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User-mode,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IIS6 </a:t>
            </a:r>
            <a:r>
              <a:rPr lang="en-US" b="1" dirty="0"/>
              <a:t>Resource Kit </a:t>
            </a:r>
            <a:endParaRPr lang="en-US" b="1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Download -  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www.microsoft.com/downloads/en/details.aspx?familyid=56fc92ee-a71a-4c73-b628-ade629c89499&amp;displaylang=en</a:t>
            </a:r>
            <a:r>
              <a:rPr lang="en-US" dirty="0" smtClean="0"/>
              <a:t>,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WCAT Controller – act as web server instance serving requests coming from </a:t>
            </a:r>
            <a:r>
              <a:rPr lang="en-US" dirty="0"/>
              <a:t>the client - </a:t>
            </a: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www.data-server.us/index.php/WCAT</a:t>
            </a:r>
            <a:r>
              <a:rPr lang="en-US" dirty="0" smtClean="0"/>
              <a:t>, 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WCAT Client  - client firing requests to the WCAT controller,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IIS7 Output Cache is very powerful for static websites and physical files,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Results with Kentico CMS 5.5 R2 (no caching enabled):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Without IIS7 OC:		  7000+ req./30 sec.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With IIS7 OC (K+U mode) :	20000+ req./30 sec.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83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Caching Options in General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87624" y="1124744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HTTP/1.1 200 OK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Cache-Control: public, must-revalidate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Content-Length: 2378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Content-Type: image/jpeg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Expires: Thu, 16 Jun 2011 08:02:02 GMT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Accept-Ranges: bytes</a:t>
            </a: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ETag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8a783d0a-d0ca-4746-932c-0f8fd502d912</a:t>
            </a:r>
            <a:endParaRPr lang="en-US" dirty="0"/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Last-Modified: Tue, 03 Aug 2010 12:06:48 GMT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Server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Microsoft-IIS/7.5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Content-Disposition: inline; filename=CELL_SAMSUNG_SGH_E250.jpg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X-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AspNet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-Version: 2.0.50727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X-Powered-By: ASP.NET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Date: Thu, 16 Jun 2011 08:02:01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GMT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i="1" dirty="0"/>
              <a:t>Sample response header</a:t>
            </a:r>
          </a:p>
        </p:txBody>
      </p:sp>
    </p:spTree>
    <p:extLst>
      <p:ext uri="{BB962C8B-B14F-4D97-AF65-F5344CB8AC3E}">
        <p14:creationId xmlns:p14="http://schemas.microsoft.com/office/powerpoint/2010/main" val="421564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Caching Options in General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87624" y="908720"/>
            <a:ext cx="7200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Response returning status code HTTP/200 is </a:t>
            </a:r>
            <a:r>
              <a:rPr lang="en-US" sz="1600" dirty="0"/>
              <a:t>cacheable by default</a:t>
            </a:r>
            <a:r>
              <a:rPr lang="en-US" sz="1600" dirty="0" smtClean="0"/>
              <a:t>,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Unless ‘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Cache-Control</a:t>
            </a:r>
            <a:r>
              <a:rPr lang="en-US" sz="1600" dirty="0" smtClean="0"/>
              <a:t>’ header doesn’t force cache to process response differently: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/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dirty="0" smtClean="0"/>
              <a:t>  |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private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no-cache |</a:t>
            </a:r>
            <a:r>
              <a:rPr lang="en-US" sz="1400" dirty="0" smtClean="0"/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no-store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max-age=&lt;seconds&gt; | s-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maxage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=&lt;seconds&gt;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1200150" lvl="2" indent="-285750">
              <a:buFont typeface="Wingdings" pitchFamily="2" charset="2"/>
              <a:buChar char="§"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must-revalidate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If the ‘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Vary Header</a:t>
            </a:r>
            <a:r>
              <a:rPr lang="en-US" sz="1600" dirty="0" smtClean="0"/>
              <a:t>’ </a:t>
            </a:r>
            <a:r>
              <a:rPr lang="en-US" sz="1600" dirty="0"/>
              <a:t>is </a:t>
            </a:r>
            <a:r>
              <a:rPr lang="en-US" sz="1600" dirty="0" smtClean="0"/>
              <a:t>present the cache must verify validity of cached response with origin server unless </a:t>
            </a:r>
            <a:r>
              <a:rPr lang="en-US" sz="1600" dirty="0"/>
              <a:t>the value </a:t>
            </a:r>
            <a:r>
              <a:rPr lang="en-US" sz="1600" dirty="0" smtClean="0"/>
              <a:t>of header match,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No </a:t>
            </a:r>
            <a:r>
              <a:rPr lang="en-US" sz="1600" dirty="0"/>
              <a:t>explicit </a:t>
            </a:r>
            <a:r>
              <a:rPr lang="en-US" sz="1600" dirty="0" smtClean="0"/>
              <a:t>‘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Expires</a:t>
            </a:r>
            <a:r>
              <a:rPr lang="en-US" sz="1600" dirty="0" smtClean="0"/>
              <a:t>’ header + no ‘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Last-Modified</a:t>
            </a:r>
            <a:r>
              <a:rPr lang="en-US" sz="1600" dirty="0" smtClean="0"/>
              <a:t>’ header = forced revalidation of cached response by most browsers with every request,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If </a:t>
            </a:r>
            <a:r>
              <a:rPr lang="en-US" sz="1600" dirty="0"/>
              <a:t>response </a:t>
            </a:r>
            <a:r>
              <a:rPr lang="en-US" sz="1600" dirty="0" smtClean="0"/>
              <a:t>does </a:t>
            </a:r>
            <a:r>
              <a:rPr lang="en-US" sz="1600" b="1" dirty="0" smtClean="0"/>
              <a:t>NOT</a:t>
            </a:r>
            <a:r>
              <a:rPr lang="en-US" sz="1600" dirty="0" smtClean="0"/>
              <a:t> contain </a:t>
            </a:r>
            <a:r>
              <a:rPr lang="en-US" sz="1600" dirty="0"/>
              <a:t>an </a:t>
            </a:r>
            <a:r>
              <a:rPr lang="en-US" sz="1600" dirty="0" smtClean="0"/>
              <a:t>‘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ETag</a:t>
            </a:r>
            <a:r>
              <a:rPr lang="en-US" sz="1600" dirty="0" smtClean="0"/>
              <a:t>’ header or the ‘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Last-Modified</a:t>
            </a:r>
            <a:r>
              <a:rPr lang="en-US" sz="1600" dirty="0" smtClean="0"/>
              <a:t>’ header no re-validation will be invoked,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If neither validators nor expiration information exists content is not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cached at all.</a:t>
            </a:r>
          </a:p>
        </p:txBody>
      </p:sp>
    </p:spTree>
    <p:extLst>
      <p:ext uri="{BB962C8B-B14F-4D97-AF65-F5344CB8AC3E}">
        <p14:creationId xmlns:p14="http://schemas.microsoft.com/office/powerpoint/2010/main" val="3134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Full-client Cache in Kentico 5.5 R2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4690" y="2705725"/>
            <a:ext cx="7534620" cy="14465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n-US" sz="4000" b="1" dirty="0" smtClean="0"/>
              <a:t>Fiddler Log – Kentico CMS 5.5 R2</a:t>
            </a:r>
          </a:p>
          <a:p>
            <a:pPr marL="342900" indent="-342900" algn="ctr"/>
            <a:r>
              <a:rPr lang="en-US" sz="4800" dirty="0" smtClean="0"/>
              <a:t>No-caching enabled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9840" y="5157192"/>
            <a:ext cx="572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Fiddler Web Debugger - </a:t>
            </a:r>
            <a:r>
              <a:rPr lang="en-US" dirty="0">
                <a:hlinkClick r:id="rId3"/>
              </a:rPr>
              <a:t>http://www.fiddler2.com/fiddler2/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5857884" cy="86834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Full-client Cache in Kentico 5.5 R2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4690" y="2705725"/>
            <a:ext cx="7534620" cy="144655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algn="ctr"/>
            <a:r>
              <a:rPr lang="en-US" sz="4000" b="1" dirty="0" smtClean="0"/>
              <a:t>Fiddler Log – Kentico CMS 5.5 R2</a:t>
            </a:r>
          </a:p>
          <a:p>
            <a:pPr marL="342900" indent="-342900" algn="ctr"/>
            <a:r>
              <a:rPr lang="en-US" sz="4800" dirty="0" smtClean="0"/>
              <a:t>Full-client cache enabled</a:t>
            </a:r>
          </a:p>
        </p:txBody>
      </p:sp>
    </p:spTree>
    <p:extLst>
      <p:ext uri="{BB962C8B-B14F-4D97-AF65-F5344CB8AC3E}">
        <p14:creationId xmlns:p14="http://schemas.microsoft.com/office/powerpoint/2010/main" val="119074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40374"/>
            <a:ext cx="6768752" cy="86834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/>
              <a:t>Custom Expiration Mechanism for 5.5 R2</a:t>
            </a:r>
            <a:endParaRPr lang="cs-CZ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5852" y="764704"/>
            <a:ext cx="75346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n 2"/>
          <p:cNvSpPr/>
          <p:nvPr/>
        </p:nvSpPr>
        <p:spPr>
          <a:xfrm>
            <a:off x="2195736" y="5013176"/>
            <a:ext cx="1224136" cy="158417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4644008" y="1412776"/>
            <a:ext cx="3312368" cy="16201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2.</a:t>
            </a:r>
          </a:p>
          <a:p>
            <a:pPr algn="ctr"/>
            <a:r>
              <a:rPr lang="en-US" dirty="0" smtClean="0"/>
              <a:t>Cached response</a:t>
            </a:r>
          </a:p>
          <a:p>
            <a:pPr algn="ctr"/>
            <a:r>
              <a:rPr lang="en-US" dirty="0" smtClean="0"/>
              <a:t>(Proxy | Client)</a:t>
            </a:r>
            <a:endParaRPr lang="en-US" dirty="0"/>
          </a:p>
        </p:txBody>
      </p:sp>
      <p:sp>
        <p:nvSpPr>
          <p:cNvPr id="7" name="Lightning Bolt 6"/>
          <p:cNvSpPr/>
          <p:nvPr/>
        </p:nvSpPr>
        <p:spPr>
          <a:xfrm rot="3399176">
            <a:off x="4596446" y="2707927"/>
            <a:ext cx="1121489" cy="320692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364502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3.</a:t>
            </a:r>
          </a:p>
          <a:p>
            <a:pPr algn="ctr"/>
            <a:r>
              <a:rPr lang="en-US" dirty="0" smtClean="0"/>
              <a:t>Freshness period expired</a:t>
            </a:r>
          </a:p>
          <a:p>
            <a:pPr algn="ctr"/>
            <a:r>
              <a:rPr lang="en-US" dirty="0" smtClean="0"/>
              <a:t>(Expires | Last-modified)</a:t>
            </a:r>
          </a:p>
          <a:p>
            <a:pPr algn="ctr"/>
            <a:r>
              <a:rPr lang="en-US" dirty="0" smtClean="0"/>
              <a:t>=</a:t>
            </a:r>
            <a:endParaRPr lang="en-US" dirty="0"/>
          </a:p>
          <a:p>
            <a:pPr algn="ctr"/>
            <a:r>
              <a:rPr lang="en-US" dirty="0" smtClean="0"/>
              <a:t>304 Not Modified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5967062">
            <a:off x="2034905" y="2453066"/>
            <a:ext cx="4680520" cy="4013037"/>
          </a:xfrm>
          <a:prstGeom prst="arc">
            <a:avLst/>
          </a:prstGeom>
          <a:ln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91680" y="1761201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1.</a:t>
            </a:r>
            <a:endParaRPr lang="en-US" u="sng" dirty="0" smtClean="0"/>
          </a:p>
          <a:p>
            <a:r>
              <a:rPr lang="en-US" dirty="0" smtClean="0"/>
              <a:t>Response</a:t>
            </a:r>
          </a:p>
          <a:p>
            <a:pPr algn="ctr"/>
            <a:r>
              <a:rPr lang="en-US" dirty="0" smtClean="0"/>
              <a:t>=</a:t>
            </a:r>
          </a:p>
          <a:p>
            <a:r>
              <a:rPr lang="en-US" dirty="0" smtClean="0"/>
              <a:t>HTTP/200</a:t>
            </a:r>
            <a:endParaRPr lang="en-US" dirty="0"/>
          </a:p>
        </p:txBody>
      </p:sp>
      <p:sp>
        <p:nvSpPr>
          <p:cNvPr id="11" name="&quot;No&quot; Symbol 10"/>
          <p:cNvSpPr/>
          <p:nvPr/>
        </p:nvSpPr>
        <p:spPr>
          <a:xfrm>
            <a:off x="3131840" y="3770456"/>
            <a:ext cx="972108" cy="95468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03848" y="2852936"/>
            <a:ext cx="1584176" cy="1873304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71800" y="2998693"/>
            <a:ext cx="153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notification 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13844" y="908720"/>
            <a:ext cx="126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PROBLEM</a:t>
            </a:r>
            <a:endParaRPr lang="en-US" b="1" dirty="0"/>
          </a:p>
        </p:txBody>
      </p:sp>
      <p:sp>
        <p:nvSpPr>
          <p:cNvPr id="16" name="Arc 15"/>
          <p:cNvSpPr/>
          <p:nvPr/>
        </p:nvSpPr>
        <p:spPr>
          <a:xfrm rot="11532430">
            <a:off x="565960" y="2120806"/>
            <a:ext cx="3403565" cy="3960441"/>
          </a:xfrm>
          <a:prstGeom prst="arc">
            <a:avLst/>
          </a:prstGeom>
          <a:ln w="34925">
            <a:headEnd type="stealth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3568" y="445958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0.</a:t>
            </a:r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 animBg="1"/>
      <p:bldP spid="10" grpId="0"/>
      <p:bldP spid="11" grpId="0" animBg="1"/>
      <p:bldP spid="14" grpId="0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2129</TotalTime>
  <Words>637</Words>
  <Application>Microsoft Office PowerPoint</Application>
  <PresentationFormat>On-screen Show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(Full-client) Cache  in Kentico CMS</vt:lpstr>
      <vt:lpstr>Agenda</vt:lpstr>
      <vt:lpstr>Response Caching in General</vt:lpstr>
      <vt:lpstr>Response Caching in General</vt:lpstr>
      <vt:lpstr>Caching Options in General</vt:lpstr>
      <vt:lpstr>Caching Options in General</vt:lpstr>
      <vt:lpstr>Full-client Cache in Kentico 5.5 R2</vt:lpstr>
      <vt:lpstr>Full-client Cache in Kentico 5.5 R2</vt:lpstr>
      <vt:lpstr>Custom Expiration Mechanism for 5.5 R2</vt:lpstr>
      <vt:lpstr>Custom Expiration Mechanism for 5.5 R2</vt:lpstr>
      <vt:lpstr>PowerPoint Presentation</vt:lpstr>
      <vt:lpstr>PowerPoint Presentation</vt:lpstr>
      <vt:lpstr>Full-page Cache Dependencies Web part</vt:lpstr>
      <vt:lpstr>Great resource</vt:lpstr>
      <vt:lpstr>Questions &amp; Answers</vt:lpstr>
      <vt:lpstr>PowerPoint Presentation</vt:lpstr>
    </vt:vector>
  </TitlesOfParts>
  <Company>Kentico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</dc:title>
  <dc:creator>DrahosP</dc:creator>
  <cp:lastModifiedBy>Karol Jarkovsky</cp:lastModifiedBy>
  <cp:revision>223</cp:revision>
  <dcterms:created xsi:type="dcterms:W3CDTF">2010-05-13T15:27:13Z</dcterms:created>
  <dcterms:modified xsi:type="dcterms:W3CDTF">2011-06-16T16:59:02Z</dcterms:modified>
</cp:coreProperties>
</file>