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60" r:id="rId4"/>
    <p:sldId id="261"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63" r:id="rId19"/>
    <p:sldId id="274"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5BBD"/>
    <a:srgbClr val="404691"/>
    <a:srgbClr val="3E4BC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00" autoAdjust="0"/>
  </p:normalViewPr>
  <p:slideViewPr>
    <p:cSldViewPr>
      <p:cViewPr varScale="1">
        <p:scale>
          <a:sx n="70" d="100"/>
          <a:sy n="70" d="100"/>
        </p:scale>
        <p:origin x="-1290"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40AA8D-1BE7-4EE4-9E7B-C2E30F098759}"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92DB02CE-915E-484A-9F5B-C9650ABB837E}">
      <dgm:prSet phldrT="[Text]" custT="1"/>
      <dgm:spPr/>
      <dgm:t>
        <a:bodyPr/>
        <a:lstStyle/>
        <a:p>
          <a:pPr algn="ctr"/>
          <a:r>
            <a:rPr lang="en-US" sz="2400" dirty="0" smtClean="0">
              <a:latin typeface="Courier New" pitchFamily="49" charset="0"/>
              <a:cs typeface="Courier New" pitchFamily="49" charset="0"/>
            </a:rPr>
            <a:t>cms:UniGrid</a:t>
          </a:r>
          <a:r>
            <a:rPr lang="en-US" sz="2400" dirty="0" smtClean="0"/>
            <a:t> </a:t>
          </a:r>
          <a:r>
            <a:rPr lang="en-US" sz="2200" dirty="0" smtClean="0"/>
            <a:t>/ </a:t>
          </a:r>
          <a:r>
            <a:rPr lang="en-US" sz="2400" dirty="0" smtClean="0">
              <a:latin typeface="Courier New" pitchFamily="49" charset="0"/>
              <a:cs typeface="Courier New" pitchFamily="49" charset="0"/>
            </a:rPr>
            <a:t>asp:TextBox</a:t>
          </a:r>
          <a:r>
            <a:rPr lang="en-US" sz="2400" dirty="0" smtClean="0"/>
            <a:t> </a:t>
          </a:r>
          <a:r>
            <a:rPr lang="en-US" sz="2200" dirty="0" smtClean="0"/>
            <a:t>/ </a:t>
          </a:r>
          <a:r>
            <a:rPr lang="en-US" sz="2400" dirty="0" smtClean="0">
              <a:latin typeface="Courier New" pitchFamily="49" charset="0"/>
              <a:cs typeface="Courier New" pitchFamily="49" charset="0"/>
            </a:rPr>
            <a:t>cms:LocalizedButton</a:t>
          </a:r>
          <a:r>
            <a:rPr lang="en-US" sz="2400" dirty="0" smtClean="0"/>
            <a:t> </a:t>
          </a:r>
          <a:r>
            <a:rPr lang="en-US" sz="2200" dirty="0" smtClean="0"/>
            <a:t>/ </a:t>
          </a:r>
          <a:r>
            <a:rPr lang="en-US" sz="2400" dirty="0" smtClean="0">
              <a:latin typeface="Courier New" pitchFamily="49" charset="0"/>
              <a:cs typeface="Courier New" pitchFamily="49" charset="0"/>
            </a:rPr>
            <a:t>asp:DropDownList</a:t>
          </a:r>
          <a:endParaRPr lang="en-US" sz="2200" dirty="0" smtClean="0">
            <a:latin typeface="Courier New" pitchFamily="49" charset="0"/>
            <a:cs typeface="Courier New" pitchFamily="49" charset="0"/>
          </a:endParaRPr>
        </a:p>
      </dgm:t>
    </dgm:pt>
    <dgm:pt modelId="{4A6FA5F5-C1E3-4936-B573-352FBBDCCFD9}" type="parTrans" cxnId="{63DEBC1E-5C20-4393-A79D-AD5ADD595D1E}">
      <dgm:prSet/>
      <dgm:spPr/>
      <dgm:t>
        <a:bodyPr/>
        <a:lstStyle/>
        <a:p>
          <a:pPr algn="ctr"/>
          <a:endParaRPr lang="en-US"/>
        </a:p>
      </dgm:t>
    </dgm:pt>
    <dgm:pt modelId="{F4CFF9D3-DCFA-48A2-BD11-5D169D72720D}" type="sibTrans" cxnId="{63DEBC1E-5C20-4393-A79D-AD5ADD595D1E}">
      <dgm:prSet/>
      <dgm:spPr/>
      <dgm:t>
        <a:bodyPr/>
        <a:lstStyle/>
        <a:p>
          <a:pPr algn="ctr"/>
          <a:endParaRPr lang="en-US"/>
        </a:p>
      </dgm:t>
    </dgm:pt>
    <dgm:pt modelId="{431FEA25-0340-462E-8CF1-6CB31F0DDF71}">
      <dgm:prSet phldrT="[Text]" custT="1"/>
      <dgm:spPr/>
      <dgm:t>
        <a:bodyPr/>
        <a:lstStyle/>
        <a:p>
          <a:pPr algn="ctr"/>
          <a:r>
            <a:rPr lang="en-US" sz="2200" dirty="0" smtClean="0"/>
            <a:t>Selection</a:t>
          </a:r>
          <a:r>
            <a:rPr lang="en-US" sz="2800" dirty="0" smtClean="0"/>
            <a:t> </a:t>
          </a:r>
          <a:r>
            <a:rPr lang="en-US" sz="2200" dirty="0" smtClean="0"/>
            <a:t>dialog</a:t>
          </a:r>
        </a:p>
      </dgm:t>
    </dgm:pt>
    <dgm:pt modelId="{1A91F34E-8589-4525-9C5B-D15610E88E2E}" type="parTrans" cxnId="{C0B93EDC-EF15-412E-9AB0-089259A6A4E7}">
      <dgm:prSet/>
      <dgm:spPr/>
      <dgm:t>
        <a:bodyPr/>
        <a:lstStyle/>
        <a:p>
          <a:pPr algn="ctr"/>
          <a:endParaRPr lang="en-US"/>
        </a:p>
      </dgm:t>
    </dgm:pt>
    <dgm:pt modelId="{98EDB0FD-97CD-4D9B-AD51-5C86B6E3F9FA}" type="sibTrans" cxnId="{C0B93EDC-EF15-412E-9AB0-089259A6A4E7}">
      <dgm:prSet/>
      <dgm:spPr/>
      <dgm:t>
        <a:bodyPr/>
        <a:lstStyle/>
        <a:p>
          <a:pPr algn="ctr"/>
          <a:endParaRPr lang="en-US"/>
        </a:p>
      </dgm:t>
    </dgm:pt>
    <dgm:pt modelId="{BED58824-B61D-41F4-B950-160B6830BBF7}">
      <dgm:prSet phldrT="[Text]" custT="1"/>
      <dgm:spPr/>
      <dgm:t>
        <a:bodyPr/>
        <a:lstStyle/>
        <a:p>
          <a:pPr algn="ctr"/>
          <a:r>
            <a:rPr lang="en-US" sz="2200" dirty="0" smtClean="0"/>
            <a:t>Grid XML Def</a:t>
          </a:r>
        </a:p>
      </dgm:t>
    </dgm:pt>
    <dgm:pt modelId="{4A1AF197-98D1-460B-95D5-65AD19D58739}" type="parTrans" cxnId="{160E1046-BDE4-47D5-AFE2-30DFC5B916B7}">
      <dgm:prSet/>
      <dgm:spPr/>
      <dgm:t>
        <a:bodyPr/>
        <a:lstStyle/>
        <a:p>
          <a:pPr algn="ctr"/>
          <a:endParaRPr lang="en-US"/>
        </a:p>
      </dgm:t>
    </dgm:pt>
    <dgm:pt modelId="{EE75E963-6777-4BED-ABB6-927A33DE3B83}" type="sibTrans" cxnId="{160E1046-BDE4-47D5-AFE2-30DFC5B916B7}">
      <dgm:prSet/>
      <dgm:spPr/>
      <dgm:t>
        <a:bodyPr/>
        <a:lstStyle/>
        <a:p>
          <a:pPr algn="ctr"/>
          <a:endParaRPr lang="en-US"/>
        </a:p>
      </dgm:t>
    </dgm:pt>
    <dgm:pt modelId="{FFD1E818-D9CC-4E1F-A714-39745E00F6B6}">
      <dgm:prSet phldrT="[Text]" custT="1"/>
      <dgm:spPr/>
      <dgm:t>
        <a:bodyPr/>
        <a:lstStyle/>
        <a:p>
          <a:pPr algn="ctr"/>
          <a:r>
            <a:rPr lang="en-US" sz="1600" dirty="0" smtClean="0">
              <a:latin typeface="Courier New" pitchFamily="49" charset="0"/>
              <a:cs typeface="Courier New" pitchFamily="49" charset="0"/>
            </a:rPr>
            <a:t>OnItemsSelected</a:t>
          </a:r>
          <a:endParaRPr lang="en-US" sz="1500" dirty="0">
            <a:latin typeface="Courier New" pitchFamily="49" charset="0"/>
            <a:cs typeface="Courier New" pitchFamily="49" charset="0"/>
          </a:endParaRPr>
        </a:p>
      </dgm:t>
    </dgm:pt>
    <dgm:pt modelId="{720235B7-833A-4B1F-8402-9D42DC8AEB67}" type="parTrans" cxnId="{3524BADC-1216-45B4-A910-9526BE447125}">
      <dgm:prSet/>
      <dgm:spPr/>
      <dgm:t>
        <a:bodyPr/>
        <a:lstStyle/>
        <a:p>
          <a:pPr algn="ctr"/>
          <a:endParaRPr lang="en-US"/>
        </a:p>
      </dgm:t>
    </dgm:pt>
    <dgm:pt modelId="{8D9FA7AA-5286-4E56-A8B1-ADDC5020B05C}" type="sibTrans" cxnId="{3524BADC-1216-45B4-A910-9526BE447125}">
      <dgm:prSet/>
      <dgm:spPr/>
      <dgm:t>
        <a:bodyPr/>
        <a:lstStyle/>
        <a:p>
          <a:pPr algn="ctr"/>
          <a:endParaRPr lang="en-US"/>
        </a:p>
      </dgm:t>
    </dgm:pt>
    <dgm:pt modelId="{9A2FF17D-7C94-42AE-B358-8AC0624BB42C}">
      <dgm:prSet phldrT="[Text]" custT="1"/>
      <dgm:spPr/>
      <dgm:t>
        <a:bodyPr/>
        <a:lstStyle/>
        <a:p>
          <a:pPr algn="ctr"/>
          <a:r>
            <a:rPr lang="en-US" sz="2200" dirty="0" smtClean="0"/>
            <a:t>ObjectType</a:t>
          </a:r>
          <a:endParaRPr lang="en-US" sz="2200" dirty="0"/>
        </a:p>
      </dgm:t>
    </dgm:pt>
    <dgm:pt modelId="{1A56CB9A-8156-4C99-B752-4350E668299A}" type="parTrans" cxnId="{C04475A0-0B86-4ED0-876B-C4088876E40C}">
      <dgm:prSet/>
      <dgm:spPr/>
      <dgm:t>
        <a:bodyPr/>
        <a:lstStyle/>
        <a:p>
          <a:pPr algn="ctr"/>
          <a:endParaRPr lang="en-US"/>
        </a:p>
      </dgm:t>
    </dgm:pt>
    <dgm:pt modelId="{C39162FD-B3BE-4A6C-B220-0C12D5D791B1}" type="sibTrans" cxnId="{C04475A0-0B86-4ED0-876B-C4088876E40C}">
      <dgm:prSet/>
      <dgm:spPr/>
      <dgm:t>
        <a:bodyPr/>
        <a:lstStyle/>
        <a:p>
          <a:pPr algn="ctr"/>
          <a:endParaRPr lang="en-US"/>
        </a:p>
      </dgm:t>
    </dgm:pt>
    <dgm:pt modelId="{F0E934C3-E822-4825-9C63-5E6A777981D3}">
      <dgm:prSet phldrT="[Text]" custT="1"/>
      <dgm:spPr/>
      <dgm:t>
        <a:bodyPr/>
        <a:lstStyle/>
        <a:p>
          <a:pPr algn="ctr"/>
          <a:r>
            <a:rPr lang="en-US" sz="1600" dirty="0" smtClean="0">
              <a:latin typeface="Courier New" pitchFamily="49" charset="0"/>
              <a:cs typeface="Courier New" pitchFamily="49" charset="0"/>
            </a:rPr>
            <a:t>OnSelectionChanged</a:t>
          </a:r>
          <a:endParaRPr lang="en-US" sz="1500" dirty="0">
            <a:latin typeface="Courier New" pitchFamily="49" charset="0"/>
            <a:cs typeface="Courier New" pitchFamily="49" charset="0"/>
          </a:endParaRPr>
        </a:p>
      </dgm:t>
    </dgm:pt>
    <dgm:pt modelId="{22DA836A-41B0-44F0-8D50-8C7942BB5913}" type="parTrans" cxnId="{09EE0253-0068-438F-8D2A-1FCCA022DF9C}">
      <dgm:prSet/>
      <dgm:spPr/>
      <dgm:t>
        <a:bodyPr/>
        <a:lstStyle/>
        <a:p>
          <a:pPr algn="ctr"/>
          <a:endParaRPr lang="en-US"/>
        </a:p>
      </dgm:t>
    </dgm:pt>
    <dgm:pt modelId="{A41B2C75-5ABD-46FD-89C2-ECB2E8073FFD}" type="sibTrans" cxnId="{09EE0253-0068-438F-8D2A-1FCCA022DF9C}">
      <dgm:prSet/>
      <dgm:spPr/>
      <dgm:t>
        <a:bodyPr/>
        <a:lstStyle/>
        <a:p>
          <a:pPr algn="ctr"/>
          <a:endParaRPr lang="en-US"/>
        </a:p>
      </dgm:t>
    </dgm:pt>
    <dgm:pt modelId="{3806B7AA-6BB7-468F-872D-06365A8251A8}">
      <dgm:prSet phldrT="[Text]" custT="1"/>
      <dgm:spPr/>
      <dgm:t>
        <a:bodyPr/>
        <a:lstStyle/>
        <a:p>
          <a:pPr algn="ctr"/>
          <a:r>
            <a:rPr lang="en-US" sz="2200" dirty="0" smtClean="0"/>
            <a:t>Filter</a:t>
          </a:r>
        </a:p>
      </dgm:t>
    </dgm:pt>
    <dgm:pt modelId="{3F8B723B-6765-4219-A016-8BD44409DE4A}" type="parTrans" cxnId="{2FD6FB40-8606-48E4-8B6A-8958F1BF228E}">
      <dgm:prSet/>
      <dgm:spPr/>
      <dgm:t>
        <a:bodyPr/>
        <a:lstStyle/>
        <a:p>
          <a:pPr algn="ctr"/>
          <a:endParaRPr lang="en-US"/>
        </a:p>
      </dgm:t>
    </dgm:pt>
    <dgm:pt modelId="{577C5309-3263-4967-9C14-67C52C547B38}" type="sibTrans" cxnId="{2FD6FB40-8606-48E4-8B6A-8958F1BF228E}">
      <dgm:prSet/>
      <dgm:spPr/>
      <dgm:t>
        <a:bodyPr/>
        <a:lstStyle/>
        <a:p>
          <a:pPr algn="ctr"/>
          <a:endParaRPr lang="en-US"/>
        </a:p>
      </dgm:t>
    </dgm:pt>
    <dgm:pt modelId="{1443ADC6-28F5-467D-8C97-F04398FB8552}" type="pres">
      <dgm:prSet presAssocID="{FA40AA8D-1BE7-4EE4-9E7B-C2E30F098759}" presName="Name0" presStyleCnt="0">
        <dgm:presLayoutVars>
          <dgm:chPref val="1"/>
          <dgm:dir/>
          <dgm:animOne val="branch"/>
          <dgm:animLvl val="lvl"/>
          <dgm:resizeHandles/>
        </dgm:presLayoutVars>
      </dgm:prSet>
      <dgm:spPr/>
      <dgm:t>
        <a:bodyPr/>
        <a:lstStyle/>
        <a:p>
          <a:endParaRPr lang="en-US"/>
        </a:p>
      </dgm:t>
    </dgm:pt>
    <dgm:pt modelId="{E53DD7D3-E908-4088-8F80-0B58CF64CFAD}" type="pres">
      <dgm:prSet presAssocID="{92DB02CE-915E-484A-9F5B-C9650ABB837E}" presName="vertOne" presStyleCnt="0"/>
      <dgm:spPr/>
    </dgm:pt>
    <dgm:pt modelId="{D51CB8B7-7DA0-4E0D-9CD2-B57840214043}" type="pres">
      <dgm:prSet presAssocID="{92DB02CE-915E-484A-9F5B-C9650ABB837E}" presName="txOne" presStyleLbl="node0" presStyleIdx="0" presStyleCnt="2">
        <dgm:presLayoutVars>
          <dgm:chPref val="3"/>
        </dgm:presLayoutVars>
      </dgm:prSet>
      <dgm:spPr/>
      <dgm:t>
        <a:bodyPr/>
        <a:lstStyle/>
        <a:p>
          <a:endParaRPr lang="en-US"/>
        </a:p>
      </dgm:t>
    </dgm:pt>
    <dgm:pt modelId="{AB3A53F8-8C00-4508-ACAB-6746DC2272BA}" type="pres">
      <dgm:prSet presAssocID="{92DB02CE-915E-484A-9F5B-C9650ABB837E}" presName="parTransOne" presStyleCnt="0"/>
      <dgm:spPr/>
    </dgm:pt>
    <dgm:pt modelId="{1E50D63C-1075-4FBD-A99A-19126A563099}" type="pres">
      <dgm:prSet presAssocID="{92DB02CE-915E-484A-9F5B-C9650ABB837E}" presName="horzOne" presStyleCnt="0"/>
      <dgm:spPr/>
    </dgm:pt>
    <dgm:pt modelId="{96FBB2EC-970F-49D4-AE84-67095177CA93}" type="pres">
      <dgm:prSet presAssocID="{BED58824-B61D-41F4-B950-160B6830BBF7}" presName="vertTwo" presStyleCnt="0"/>
      <dgm:spPr/>
    </dgm:pt>
    <dgm:pt modelId="{141794BA-3943-41C5-9D65-38BD16138217}" type="pres">
      <dgm:prSet presAssocID="{BED58824-B61D-41F4-B950-160B6830BBF7}" presName="txTwo" presStyleLbl="node2" presStyleIdx="0" presStyleCnt="3">
        <dgm:presLayoutVars>
          <dgm:chPref val="3"/>
        </dgm:presLayoutVars>
      </dgm:prSet>
      <dgm:spPr/>
      <dgm:t>
        <a:bodyPr/>
        <a:lstStyle/>
        <a:p>
          <a:endParaRPr lang="en-US"/>
        </a:p>
      </dgm:t>
    </dgm:pt>
    <dgm:pt modelId="{5F744320-DB36-49A1-B1A0-69E699DADC18}" type="pres">
      <dgm:prSet presAssocID="{BED58824-B61D-41F4-B950-160B6830BBF7}" presName="parTransTwo" presStyleCnt="0"/>
      <dgm:spPr/>
    </dgm:pt>
    <dgm:pt modelId="{A220E6B6-CD85-4345-B3CB-28A707142EA8}" type="pres">
      <dgm:prSet presAssocID="{BED58824-B61D-41F4-B950-160B6830BBF7}" presName="horzTwo" presStyleCnt="0"/>
      <dgm:spPr/>
    </dgm:pt>
    <dgm:pt modelId="{2D0D1006-B372-4516-9CA1-897A19F9141F}" type="pres">
      <dgm:prSet presAssocID="{FFD1E818-D9CC-4E1F-A714-39745E00F6B6}" presName="vertThree" presStyleCnt="0"/>
      <dgm:spPr/>
    </dgm:pt>
    <dgm:pt modelId="{EEF78D64-1E6C-4445-B68E-CF8B1FB85736}" type="pres">
      <dgm:prSet presAssocID="{FFD1E818-D9CC-4E1F-A714-39745E00F6B6}" presName="txThree" presStyleLbl="node3" presStyleIdx="0" presStyleCnt="2">
        <dgm:presLayoutVars>
          <dgm:chPref val="3"/>
        </dgm:presLayoutVars>
      </dgm:prSet>
      <dgm:spPr/>
      <dgm:t>
        <a:bodyPr/>
        <a:lstStyle/>
        <a:p>
          <a:endParaRPr lang="en-US"/>
        </a:p>
      </dgm:t>
    </dgm:pt>
    <dgm:pt modelId="{8BF5FFB1-381D-4F9D-9C2D-947AC4D6DFDA}" type="pres">
      <dgm:prSet presAssocID="{FFD1E818-D9CC-4E1F-A714-39745E00F6B6}" presName="horzThree" presStyleCnt="0"/>
      <dgm:spPr/>
    </dgm:pt>
    <dgm:pt modelId="{764F67F8-2143-4E19-83B7-6EE62E87AF4C}" type="pres">
      <dgm:prSet presAssocID="{EE75E963-6777-4BED-ABB6-927A33DE3B83}" presName="sibSpaceTwo" presStyleCnt="0"/>
      <dgm:spPr/>
    </dgm:pt>
    <dgm:pt modelId="{CE6070D0-8B10-483D-A78F-79499EB053B7}" type="pres">
      <dgm:prSet presAssocID="{9A2FF17D-7C94-42AE-B358-8AC0624BB42C}" presName="vertTwo" presStyleCnt="0"/>
      <dgm:spPr/>
    </dgm:pt>
    <dgm:pt modelId="{A421C289-DCED-45A9-8FF3-DE3212B5E76B}" type="pres">
      <dgm:prSet presAssocID="{9A2FF17D-7C94-42AE-B358-8AC0624BB42C}" presName="txTwo" presStyleLbl="node2" presStyleIdx="1" presStyleCnt="3">
        <dgm:presLayoutVars>
          <dgm:chPref val="3"/>
        </dgm:presLayoutVars>
      </dgm:prSet>
      <dgm:spPr/>
      <dgm:t>
        <a:bodyPr/>
        <a:lstStyle/>
        <a:p>
          <a:endParaRPr lang="en-US"/>
        </a:p>
      </dgm:t>
    </dgm:pt>
    <dgm:pt modelId="{3CB30880-1087-4DBF-B683-4FB4BF426FB7}" type="pres">
      <dgm:prSet presAssocID="{9A2FF17D-7C94-42AE-B358-8AC0624BB42C}" presName="parTransTwo" presStyleCnt="0"/>
      <dgm:spPr/>
    </dgm:pt>
    <dgm:pt modelId="{FCD50408-F561-445D-BD06-2D35BFD31CA3}" type="pres">
      <dgm:prSet presAssocID="{9A2FF17D-7C94-42AE-B358-8AC0624BB42C}" presName="horzTwo" presStyleCnt="0"/>
      <dgm:spPr/>
    </dgm:pt>
    <dgm:pt modelId="{F888BD0E-6971-4422-A61E-E9E3D47666B6}" type="pres">
      <dgm:prSet presAssocID="{F0E934C3-E822-4825-9C63-5E6A777981D3}" presName="vertThree" presStyleCnt="0"/>
      <dgm:spPr/>
    </dgm:pt>
    <dgm:pt modelId="{17FBAC38-8AE7-4D2D-8A97-8ABAEFABFB8B}" type="pres">
      <dgm:prSet presAssocID="{F0E934C3-E822-4825-9C63-5E6A777981D3}" presName="txThree" presStyleLbl="node3" presStyleIdx="1" presStyleCnt="2">
        <dgm:presLayoutVars>
          <dgm:chPref val="3"/>
        </dgm:presLayoutVars>
      </dgm:prSet>
      <dgm:spPr/>
      <dgm:t>
        <a:bodyPr/>
        <a:lstStyle/>
        <a:p>
          <a:endParaRPr lang="en-US"/>
        </a:p>
      </dgm:t>
    </dgm:pt>
    <dgm:pt modelId="{B9D886D7-815C-4424-B0A6-4989CBB399A5}" type="pres">
      <dgm:prSet presAssocID="{F0E934C3-E822-4825-9C63-5E6A777981D3}" presName="horzThree" presStyleCnt="0"/>
      <dgm:spPr/>
    </dgm:pt>
    <dgm:pt modelId="{28BC03A5-9886-40AB-8EE2-7A9D7936C227}" type="pres">
      <dgm:prSet presAssocID="{F4CFF9D3-DCFA-48A2-BD11-5D169D72720D}" presName="sibSpaceOne" presStyleCnt="0"/>
      <dgm:spPr/>
    </dgm:pt>
    <dgm:pt modelId="{C3D7D242-2F5B-4768-8917-07863C72ABAE}" type="pres">
      <dgm:prSet presAssocID="{431FEA25-0340-462E-8CF1-6CB31F0DDF71}" presName="vertOne" presStyleCnt="0"/>
      <dgm:spPr/>
    </dgm:pt>
    <dgm:pt modelId="{F1878994-1538-42C9-BB4E-871846157F0C}" type="pres">
      <dgm:prSet presAssocID="{431FEA25-0340-462E-8CF1-6CB31F0DDF71}" presName="txOne" presStyleLbl="node0" presStyleIdx="1" presStyleCnt="2">
        <dgm:presLayoutVars>
          <dgm:chPref val="3"/>
        </dgm:presLayoutVars>
      </dgm:prSet>
      <dgm:spPr/>
      <dgm:t>
        <a:bodyPr/>
        <a:lstStyle/>
        <a:p>
          <a:endParaRPr lang="en-US"/>
        </a:p>
      </dgm:t>
    </dgm:pt>
    <dgm:pt modelId="{E4A6EB88-53BC-4851-A2B4-6C64D0978396}" type="pres">
      <dgm:prSet presAssocID="{431FEA25-0340-462E-8CF1-6CB31F0DDF71}" presName="parTransOne" presStyleCnt="0"/>
      <dgm:spPr/>
    </dgm:pt>
    <dgm:pt modelId="{8D300DF5-B98C-48E5-A04D-57DC9B6018CD}" type="pres">
      <dgm:prSet presAssocID="{431FEA25-0340-462E-8CF1-6CB31F0DDF71}" presName="horzOne" presStyleCnt="0"/>
      <dgm:spPr/>
    </dgm:pt>
    <dgm:pt modelId="{DAF6249E-8A11-4EC5-8B14-5B53C72CC447}" type="pres">
      <dgm:prSet presAssocID="{3806B7AA-6BB7-468F-872D-06365A8251A8}" presName="vertTwo" presStyleCnt="0"/>
      <dgm:spPr/>
    </dgm:pt>
    <dgm:pt modelId="{624D133A-F403-465F-8973-26AF57595485}" type="pres">
      <dgm:prSet presAssocID="{3806B7AA-6BB7-468F-872D-06365A8251A8}" presName="txTwo" presStyleLbl="node2" presStyleIdx="2" presStyleCnt="3">
        <dgm:presLayoutVars>
          <dgm:chPref val="3"/>
        </dgm:presLayoutVars>
      </dgm:prSet>
      <dgm:spPr/>
      <dgm:t>
        <a:bodyPr/>
        <a:lstStyle/>
        <a:p>
          <a:endParaRPr lang="en-US"/>
        </a:p>
      </dgm:t>
    </dgm:pt>
    <dgm:pt modelId="{2FD96C43-A88C-4EAD-9566-E38D732A952B}" type="pres">
      <dgm:prSet presAssocID="{3806B7AA-6BB7-468F-872D-06365A8251A8}" presName="horzTwo" presStyleCnt="0"/>
      <dgm:spPr/>
    </dgm:pt>
  </dgm:ptLst>
  <dgm:cxnLst>
    <dgm:cxn modelId="{2FD6FB40-8606-48E4-8B6A-8958F1BF228E}" srcId="{431FEA25-0340-462E-8CF1-6CB31F0DDF71}" destId="{3806B7AA-6BB7-468F-872D-06365A8251A8}" srcOrd="0" destOrd="0" parTransId="{3F8B723B-6765-4219-A016-8BD44409DE4A}" sibTransId="{577C5309-3263-4967-9C14-67C52C547B38}"/>
    <dgm:cxn modelId="{3524BADC-1216-45B4-A910-9526BE447125}" srcId="{BED58824-B61D-41F4-B950-160B6830BBF7}" destId="{FFD1E818-D9CC-4E1F-A714-39745E00F6B6}" srcOrd="0" destOrd="0" parTransId="{720235B7-833A-4B1F-8402-9D42DC8AEB67}" sibTransId="{8D9FA7AA-5286-4E56-A8B1-ADDC5020B05C}"/>
    <dgm:cxn modelId="{C04475A0-0B86-4ED0-876B-C4088876E40C}" srcId="{92DB02CE-915E-484A-9F5B-C9650ABB837E}" destId="{9A2FF17D-7C94-42AE-B358-8AC0624BB42C}" srcOrd="1" destOrd="0" parTransId="{1A56CB9A-8156-4C99-B752-4350E668299A}" sibTransId="{C39162FD-B3BE-4A6C-B220-0C12D5D791B1}"/>
    <dgm:cxn modelId="{555C6F6E-8106-4EB5-B3A4-776F74ACBA36}" type="presOf" srcId="{F0E934C3-E822-4825-9C63-5E6A777981D3}" destId="{17FBAC38-8AE7-4D2D-8A97-8ABAEFABFB8B}" srcOrd="0" destOrd="0" presId="urn:microsoft.com/office/officeart/2005/8/layout/hierarchy4"/>
    <dgm:cxn modelId="{160E1046-BDE4-47D5-AFE2-30DFC5B916B7}" srcId="{92DB02CE-915E-484A-9F5B-C9650ABB837E}" destId="{BED58824-B61D-41F4-B950-160B6830BBF7}" srcOrd="0" destOrd="0" parTransId="{4A1AF197-98D1-460B-95D5-65AD19D58739}" sibTransId="{EE75E963-6777-4BED-ABB6-927A33DE3B83}"/>
    <dgm:cxn modelId="{0B99798C-B2C5-48D4-B42D-FB432268D9CD}" type="presOf" srcId="{FA40AA8D-1BE7-4EE4-9E7B-C2E30F098759}" destId="{1443ADC6-28F5-467D-8C97-F04398FB8552}" srcOrd="0" destOrd="0" presId="urn:microsoft.com/office/officeart/2005/8/layout/hierarchy4"/>
    <dgm:cxn modelId="{F8FCF867-AC3C-4475-AEAE-9597BE6FBF00}" type="presOf" srcId="{BED58824-B61D-41F4-B950-160B6830BBF7}" destId="{141794BA-3943-41C5-9D65-38BD16138217}" srcOrd="0" destOrd="0" presId="urn:microsoft.com/office/officeart/2005/8/layout/hierarchy4"/>
    <dgm:cxn modelId="{09EE0253-0068-438F-8D2A-1FCCA022DF9C}" srcId="{9A2FF17D-7C94-42AE-B358-8AC0624BB42C}" destId="{F0E934C3-E822-4825-9C63-5E6A777981D3}" srcOrd="0" destOrd="0" parTransId="{22DA836A-41B0-44F0-8D50-8C7942BB5913}" sibTransId="{A41B2C75-5ABD-46FD-89C2-ECB2E8073FFD}"/>
    <dgm:cxn modelId="{BCE35B8B-7825-428B-AAC9-641C80E4FCBA}" type="presOf" srcId="{9A2FF17D-7C94-42AE-B358-8AC0624BB42C}" destId="{A421C289-DCED-45A9-8FF3-DE3212B5E76B}" srcOrd="0" destOrd="0" presId="urn:microsoft.com/office/officeart/2005/8/layout/hierarchy4"/>
    <dgm:cxn modelId="{3071A888-9C62-4851-85DA-5AEA30FFC9B8}" type="presOf" srcId="{92DB02CE-915E-484A-9F5B-C9650ABB837E}" destId="{D51CB8B7-7DA0-4E0D-9CD2-B57840214043}" srcOrd="0" destOrd="0" presId="urn:microsoft.com/office/officeart/2005/8/layout/hierarchy4"/>
    <dgm:cxn modelId="{C0B93EDC-EF15-412E-9AB0-089259A6A4E7}" srcId="{FA40AA8D-1BE7-4EE4-9E7B-C2E30F098759}" destId="{431FEA25-0340-462E-8CF1-6CB31F0DDF71}" srcOrd="1" destOrd="0" parTransId="{1A91F34E-8589-4525-9C5B-D15610E88E2E}" sibTransId="{98EDB0FD-97CD-4D9B-AD51-5C86B6E3F9FA}"/>
    <dgm:cxn modelId="{63DEBC1E-5C20-4393-A79D-AD5ADD595D1E}" srcId="{FA40AA8D-1BE7-4EE4-9E7B-C2E30F098759}" destId="{92DB02CE-915E-484A-9F5B-C9650ABB837E}" srcOrd="0" destOrd="0" parTransId="{4A6FA5F5-C1E3-4936-B573-352FBBDCCFD9}" sibTransId="{F4CFF9D3-DCFA-48A2-BD11-5D169D72720D}"/>
    <dgm:cxn modelId="{43A1EA4C-88FF-4649-B5BB-FB6D409BD25B}" type="presOf" srcId="{FFD1E818-D9CC-4E1F-A714-39745E00F6B6}" destId="{EEF78D64-1E6C-4445-B68E-CF8B1FB85736}" srcOrd="0" destOrd="0" presId="urn:microsoft.com/office/officeart/2005/8/layout/hierarchy4"/>
    <dgm:cxn modelId="{47DB956A-897F-4A13-B8D4-35EA050D6A02}" type="presOf" srcId="{3806B7AA-6BB7-468F-872D-06365A8251A8}" destId="{624D133A-F403-465F-8973-26AF57595485}" srcOrd="0" destOrd="0" presId="urn:microsoft.com/office/officeart/2005/8/layout/hierarchy4"/>
    <dgm:cxn modelId="{6D977DE1-BB09-427B-A08A-B43C5484D226}" type="presOf" srcId="{431FEA25-0340-462E-8CF1-6CB31F0DDF71}" destId="{F1878994-1538-42C9-BB4E-871846157F0C}" srcOrd="0" destOrd="0" presId="urn:microsoft.com/office/officeart/2005/8/layout/hierarchy4"/>
    <dgm:cxn modelId="{28AC56DE-5200-444C-AAA1-C880A9B04BAF}" type="presParOf" srcId="{1443ADC6-28F5-467D-8C97-F04398FB8552}" destId="{E53DD7D3-E908-4088-8F80-0B58CF64CFAD}" srcOrd="0" destOrd="0" presId="urn:microsoft.com/office/officeart/2005/8/layout/hierarchy4"/>
    <dgm:cxn modelId="{3CD6B7AC-14D5-40F8-80BE-1FD8ADB2D5E1}" type="presParOf" srcId="{E53DD7D3-E908-4088-8F80-0B58CF64CFAD}" destId="{D51CB8B7-7DA0-4E0D-9CD2-B57840214043}" srcOrd="0" destOrd="0" presId="urn:microsoft.com/office/officeart/2005/8/layout/hierarchy4"/>
    <dgm:cxn modelId="{50B48A65-F6E3-4008-A9AE-91116D84DD29}" type="presParOf" srcId="{E53DD7D3-E908-4088-8F80-0B58CF64CFAD}" destId="{AB3A53F8-8C00-4508-ACAB-6746DC2272BA}" srcOrd="1" destOrd="0" presId="urn:microsoft.com/office/officeart/2005/8/layout/hierarchy4"/>
    <dgm:cxn modelId="{9F9F640E-D25E-4EF0-A382-1D05DEA693D9}" type="presParOf" srcId="{E53DD7D3-E908-4088-8F80-0B58CF64CFAD}" destId="{1E50D63C-1075-4FBD-A99A-19126A563099}" srcOrd="2" destOrd="0" presId="urn:microsoft.com/office/officeart/2005/8/layout/hierarchy4"/>
    <dgm:cxn modelId="{87CAC3A8-29D4-4B26-95CA-BABBDEB44616}" type="presParOf" srcId="{1E50D63C-1075-4FBD-A99A-19126A563099}" destId="{96FBB2EC-970F-49D4-AE84-67095177CA93}" srcOrd="0" destOrd="0" presId="urn:microsoft.com/office/officeart/2005/8/layout/hierarchy4"/>
    <dgm:cxn modelId="{CCA13D86-1814-4F57-A263-5FF75AC51797}" type="presParOf" srcId="{96FBB2EC-970F-49D4-AE84-67095177CA93}" destId="{141794BA-3943-41C5-9D65-38BD16138217}" srcOrd="0" destOrd="0" presId="urn:microsoft.com/office/officeart/2005/8/layout/hierarchy4"/>
    <dgm:cxn modelId="{A159EE82-0990-4E09-BCB1-05F6CF996275}" type="presParOf" srcId="{96FBB2EC-970F-49D4-AE84-67095177CA93}" destId="{5F744320-DB36-49A1-B1A0-69E699DADC18}" srcOrd="1" destOrd="0" presId="urn:microsoft.com/office/officeart/2005/8/layout/hierarchy4"/>
    <dgm:cxn modelId="{1B03373C-CDD2-49DA-9C97-A437D7D77F51}" type="presParOf" srcId="{96FBB2EC-970F-49D4-AE84-67095177CA93}" destId="{A220E6B6-CD85-4345-B3CB-28A707142EA8}" srcOrd="2" destOrd="0" presId="urn:microsoft.com/office/officeart/2005/8/layout/hierarchy4"/>
    <dgm:cxn modelId="{FA79DB0D-81E6-4244-ADA7-B8B6BA4CF61D}" type="presParOf" srcId="{A220E6B6-CD85-4345-B3CB-28A707142EA8}" destId="{2D0D1006-B372-4516-9CA1-897A19F9141F}" srcOrd="0" destOrd="0" presId="urn:microsoft.com/office/officeart/2005/8/layout/hierarchy4"/>
    <dgm:cxn modelId="{C6DEC131-0A00-4FE1-B801-FE73844171E4}" type="presParOf" srcId="{2D0D1006-B372-4516-9CA1-897A19F9141F}" destId="{EEF78D64-1E6C-4445-B68E-CF8B1FB85736}" srcOrd="0" destOrd="0" presId="urn:microsoft.com/office/officeart/2005/8/layout/hierarchy4"/>
    <dgm:cxn modelId="{7B89D4E5-BC51-449F-AF97-91A28F6206C6}" type="presParOf" srcId="{2D0D1006-B372-4516-9CA1-897A19F9141F}" destId="{8BF5FFB1-381D-4F9D-9C2D-947AC4D6DFDA}" srcOrd="1" destOrd="0" presId="urn:microsoft.com/office/officeart/2005/8/layout/hierarchy4"/>
    <dgm:cxn modelId="{AC6B5539-5EAC-4C4F-9026-90C472CAEEED}" type="presParOf" srcId="{1E50D63C-1075-4FBD-A99A-19126A563099}" destId="{764F67F8-2143-4E19-83B7-6EE62E87AF4C}" srcOrd="1" destOrd="0" presId="urn:microsoft.com/office/officeart/2005/8/layout/hierarchy4"/>
    <dgm:cxn modelId="{45B83D14-EFFF-4172-9E2F-381FA6E8EB44}" type="presParOf" srcId="{1E50D63C-1075-4FBD-A99A-19126A563099}" destId="{CE6070D0-8B10-483D-A78F-79499EB053B7}" srcOrd="2" destOrd="0" presId="urn:microsoft.com/office/officeart/2005/8/layout/hierarchy4"/>
    <dgm:cxn modelId="{10FAF434-1306-4A2F-BBC1-D5BCA555525C}" type="presParOf" srcId="{CE6070D0-8B10-483D-A78F-79499EB053B7}" destId="{A421C289-DCED-45A9-8FF3-DE3212B5E76B}" srcOrd="0" destOrd="0" presId="urn:microsoft.com/office/officeart/2005/8/layout/hierarchy4"/>
    <dgm:cxn modelId="{0A975285-C84A-4B85-AF58-EA67AA30CDB6}" type="presParOf" srcId="{CE6070D0-8B10-483D-A78F-79499EB053B7}" destId="{3CB30880-1087-4DBF-B683-4FB4BF426FB7}" srcOrd="1" destOrd="0" presId="urn:microsoft.com/office/officeart/2005/8/layout/hierarchy4"/>
    <dgm:cxn modelId="{25202E0F-9B50-4CAF-838E-A8625B83A431}" type="presParOf" srcId="{CE6070D0-8B10-483D-A78F-79499EB053B7}" destId="{FCD50408-F561-445D-BD06-2D35BFD31CA3}" srcOrd="2" destOrd="0" presId="urn:microsoft.com/office/officeart/2005/8/layout/hierarchy4"/>
    <dgm:cxn modelId="{BC1A1C4B-5F84-4DC2-9D05-CC040650CF2F}" type="presParOf" srcId="{FCD50408-F561-445D-BD06-2D35BFD31CA3}" destId="{F888BD0E-6971-4422-A61E-E9E3D47666B6}" srcOrd="0" destOrd="0" presId="urn:microsoft.com/office/officeart/2005/8/layout/hierarchy4"/>
    <dgm:cxn modelId="{2C11B2EF-0918-4817-8315-65A7FB28AC00}" type="presParOf" srcId="{F888BD0E-6971-4422-A61E-E9E3D47666B6}" destId="{17FBAC38-8AE7-4D2D-8A97-8ABAEFABFB8B}" srcOrd="0" destOrd="0" presId="urn:microsoft.com/office/officeart/2005/8/layout/hierarchy4"/>
    <dgm:cxn modelId="{9298736C-CA5C-4FB8-9125-5264E019C542}" type="presParOf" srcId="{F888BD0E-6971-4422-A61E-E9E3D47666B6}" destId="{B9D886D7-815C-4424-B0A6-4989CBB399A5}" srcOrd="1" destOrd="0" presId="urn:microsoft.com/office/officeart/2005/8/layout/hierarchy4"/>
    <dgm:cxn modelId="{3976A389-DA4C-40B2-AA43-5CB542F17872}" type="presParOf" srcId="{1443ADC6-28F5-467D-8C97-F04398FB8552}" destId="{28BC03A5-9886-40AB-8EE2-7A9D7936C227}" srcOrd="1" destOrd="0" presId="urn:microsoft.com/office/officeart/2005/8/layout/hierarchy4"/>
    <dgm:cxn modelId="{76D6567C-B89E-4EF4-A234-94C689B1E762}" type="presParOf" srcId="{1443ADC6-28F5-467D-8C97-F04398FB8552}" destId="{C3D7D242-2F5B-4768-8917-07863C72ABAE}" srcOrd="2" destOrd="0" presId="urn:microsoft.com/office/officeart/2005/8/layout/hierarchy4"/>
    <dgm:cxn modelId="{62E5A551-8CB1-457D-A43C-EB26BCDF46DC}" type="presParOf" srcId="{C3D7D242-2F5B-4768-8917-07863C72ABAE}" destId="{F1878994-1538-42C9-BB4E-871846157F0C}" srcOrd="0" destOrd="0" presId="urn:microsoft.com/office/officeart/2005/8/layout/hierarchy4"/>
    <dgm:cxn modelId="{F9169B97-A448-40A9-9F78-81CA3F101799}" type="presParOf" srcId="{C3D7D242-2F5B-4768-8917-07863C72ABAE}" destId="{E4A6EB88-53BC-4851-A2B4-6C64D0978396}" srcOrd="1" destOrd="0" presId="urn:microsoft.com/office/officeart/2005/8/layout/hierarchy4"/>
    <dgm:cxn modelId="{BF1131C9-0FAF-44AC-AF8F-F346800CCD77}" type="presParOf" srcId="{C3D7D242-2F5B-4768-8917-07863C72ABAE}" destId="{8D300DF5-B98C-48E5-A04D-57DC9B6018CD}" srcOrd="2" destOrd="0" presId="urn:microsoft.com/office/officeart/2005/8/layout/hierarchy4"/>
    <dgm:cxn modelId="{C778077D-5F13-4CB5-9723-AE3DB074DBF2}" type="presParOf" srcId="{8D300DF5-B98C-48E5-A04D-57DC9B6018CD}" destId="{DAF6249E-8A11-4EC5-8B14-5B53C72CC447}" srcOrd="0" destOrd="0" presId="urn:microsoft.com/office/officeart/2005/8/layout/hierarchy4"/>
    <dgm:cxn modelId="{96BD52D6-AD42-4685-958E-BE0819A43591}" type="presParOf" srcId="{DAF6249E-8A11-4EC5-8B14-5B53C72CC447}" destId="{624D133A-F403-465F-8973-26AF57595485}" srcOrd="0" destOrd="0" presId="urn:microsoft.com/office/officeart/2005/8/layout/hierarchy4"/>
    <dgm:cxn modelId="{5FDA76D2-AC8C-493E-B6B4-58480F8E0152}" type="presParOf" srcId="{DAF6249E-8A11-4EC5-8B14-5B53C72CC447}" destId="{2FD96C43-A88C-4EAD-9566-E38D732A952B}" srcOrd="1" destOrd="0" presId="urn:microsoft.com/office/officeart/2005/8/layout/hierarchy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1CB8B7-7DA0-4E0D-9CD2-B57840214043}">
      <dsp:nvSpPr>
        <dsp:cNvPr id="0" name=""/>
        <dsp:cNvSpPr/>
      </dsp:nvSpPr>
      <dsp:spPr>
        <a:xfrm>
          <a:off x="4819" y="1730"/>
          <a:ext cx="5069811" cy="1179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Courier New" pitchFamily="49" charset="0"/>
              <a:cs typeface="Courier New" pitchFamily="49" charset="0"/>
            </a:rPr>
            <a:t>cms:UniGrid</a:t>
          </a:r>
          <a:r>
            <a:rPr lang="en-US" sz="2400" kern="1200" dirty="0" smtClean="0"/>
            <a:t> </a:t>
          </a:r>
          <a:r>
            <a:rPr lang="en-US" sz="2200" kern="1200" dirty="0" smtClean="0"/>
            <a:t>/ </a:t>
          </a:r>
          <a:r>
            <a:rPr lang="en-US" sz="2400" kern="1200" dirty="0" smtClean="0">
              <a:latin typeface="Courier New" pitchFamily="49" charset="0"/>
              <a:cs typeface="Courier New" pitchFamily="49" charset="0"/>
            </a:rPr>
            <a:t>asp:TextBox</a:t>
          </a:r>
          <a:r>
            <a:rPr lang="en-US" sz="2400" kern="1200" dirty="0" smtClean="0"/>
            <a:t> </a:t>
          </a:r>
          <a:r>
            <a:rPr lang="en-US" sz="2200" kern="1200" dirty="0" smtClean="0"/>
            <a:t>/ </a:t>
          </a:r>
          <a:r>
            <a:rPr lang="en-US" sz="2400" kern="1200" dirty="0" smtClean="0">
              <a:latin typeface="Courier New" pitchFamily="49" charset="0"/>
              <a:cs typeface="Courier New" pitchFamily="49" charset="0"/>
            </a:rPr>
            <a:t>cms:LocalizedButton</a:t>
          </a:r>
          <a:r>
            <a:rPr lang="en-US" sz="2400" kern="1200" dirty="0" smtClean="0"/>
            <a:t> </a:t>
          </a:r>
          <a:r>
            <a:rPr lang="en-US" sz="2200" kern="1200" dirty="0" smtClean="0"/>
            <a:t>/ </a:t>
          </a:r>
          <a:r>
            <a:rPr lang="en-US" sz="2400" kern="1200" dirty="0" smtClean="0">
              <a:latin typeface="Courier New" pitchFamily="49" charset="0"/>
              <a:cs typeface="Courier New" pitchFamily="49" charset="0"/>
            </a:rPr>
            <a:t>asp:DropDownList</a:t>
          </a:r>
          <a:endParaRPr lang="en-US" sz="2200" kern="1200" dirty="0" smtClean="0">
            <a:latin typeface="Courier New" pitchFamily="49" charset="0"/>
            <a:cs typeface="Courier New" pitchFamily="49" charset="0"/>
          </a:endParaRPr>
        </a:p>
      </dsp:txBody>
      <dsp:txXfrm>
        <a:off x="4819" y="1730"/>
        <a:ext cx="5069811" cy="1179588"/>
      </dsp:txXfrm>
    </dsp:sp>
    <dsp:sp modelId="{141794BA-3943-41C5-9D65-38BD16138217}">
      <dsp:nvSpPr>
        <dsp:cNvPr id="0" name=""/>
        <dsp:cNvSpPr/>
      </dsp:nvSpPr>
      <dsp:spPr>
        <a:xfrm>
          <a:off x="4819" y="1318417"/>
          <a:ext cx="2432731" cy="1179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Grid XML Def</a:t>
          </a:r>
        </a:p>
      </dsp:txBody>
      <dsp:txXfrm>
        <a:off x="4819" y="1318417"/>
        <a:ext cx="2432731" cy="1179588"/>
      </dsp:txXfrm>
    </dsp:sp>
    <dsp:sp modelId="{EEF78D64-1E6C-4445-B68E-CF8B1FB85736}">
      <dsp:nvSpPr>
        <dsp:cNvPr id="0" name=""/>
        <dsp:cNvSpPr/>
      </dsp:nvSpPr>
      <dsp:spPr>
        <a:xfrm>
          <a:off x="4819" y="2635105"/>
          <a:ext cx="2432731" cy="1179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Courier New" pitchFamily="49" charset="0"/>
              <a:cs typeface="Courier New" pitchFamily="49" charset="0"/>
            </a:rPr>
            <a:t>OnItemsSelected</a:t>
          </a:r>
          <a:endParaRPr lang="en-US" sz="1500" kern="1200" dirty="0">
            <a:latin typeface="Courier New" pitchFamily="49" charset="0"/>
            <a:cs typeface="Courier New" pitchFamily="49" charset="0"/>
          </a:endParaRPr>
        </a:p>
      </dsp:txBody>
      <dsp:txXfrm>
        <a:off x="4819" y="2635105"/>
        <a:ext cx="2432731" cy="1179588"/>
      </dsp:txXfrm>
    </dsp:sp>
    <dsp:sp modelId="{A421C289-DCED-45A9-8FF3-DE3212B5E76B}">
      <dsp:nvSpPr>
        <dsp:cNvPr id="0" name=""/>
        <dsp:cNvSpPr/>
      </dsp:nvSpPr>
      <dsp:spPr>
        <a:xfrm>
          <a:off x="2641899" y="1318417"/>
          <a:ext cx="2432731" cy="1179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ObjectType</a:t>
          </a:r>
          <a:endParaRPr lang="en-US" sz="2200" kern="1200" dirty="0"/>
        </a:p>
      </dsp:txBody>
      <dsp:txXfrm>
        <a:off x="2641899" y="1318417"/>
        <a:ext cx="2432731" cy="1179588"/>
      </dsp:txXfrm>
    </dsp:sp>
    <dsp:sp modelId="{17FBAC38-8AE7-4D2D-8A97-8ABAEFABFB8B}">
      <dsp:nvSpPr>
        <dsp:cNvPr id="0" name=""/>
        <dsp:cNvSpPr/>
      </dsp:nvSpPr>
      <dsp:spPr>
        <a:xfrm>
          <a:off x="2641899" y="2635105"/>
          <a:ext cx="2432731" cy="1179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Courier New" pitchFamily="49" charset="0"/>
              <a:cs typeface="Courier New" pitchFamily="49" charset="0"/>
            </a:rPr>
            <a:t>OnSelectionChanged</a:t>
          </a:r>
          <a:endParaRPr lang="en-US" sz="1500" kern="1200" dirty="0">
            <a:latin typeface="Courier New" pitchFamily="49" charset="0"/>
            <a:cs typeface="Courier New" pitchFamily="49" charset="0"/>
          </a:endParaRPr>
        </a:p>
      </dsp:txBody>
      <dsp:txXfrm>
        <a:off x="2641899" y="2635105"/>
        <a:ext cx="2432731" cy="1179588"/>
      </dsp:txXfrm>
    </dsp:sp>
    <dsp:sp modelId="{F1878994-1538-42C9-BB4E-871846157F0C}">
      <dsp:nvSpPr>
        <dsp:cNvPr id="0" name=""/>
        <dsp:cNvSpPr/>
      </dsp:nvSpPr>
      <dsp:spPr>
        <a:xfrm>
          <a:off x="5483329" y="1730"/>
          <a:ext cx="2432731" cy="1179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Selection</a:t>
          </a:r>
          <a:r>
            <a:rPr lang="en-US" sz="2800" kern="1200" dirty="0" smtClean="0"/>
            <a:t> </a:t>
          </a:r>
          <a:r>
            <a:rPr lang="en-US" sz="2200" kern="1200" dirty="0" smtClean="0"/>
            <a:t>dialog</a:t>
          </a:r>
        </a:p>
      </dsp:txBody>
      <dsp:txXfrm>
        <a:off x="5483329" y="1730"/>
        <a:ext cx="2432731" cy="1179588"/>
      </dsp:txXfrm>
    </dsp:sp>
    <dsp:sp modelId="{624D133A-F403-465F-8973-26AF57595485}">
      <dsp:nvSpPr>
        <dsp:cNvPr id="0" name=""/>
        <dsp:cNvSpPr/>
      </dsp:nvSpPr>
      <dsp:spPr>
        <a:xfrm>
          <a:off x="5483329" y="1318417"/>
          <a:ext cx="2432731" cy="1179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Filter</a:t>
          </a:r>
        </a:p>
      </dsp:txBody>
      <dsp:txXfrm>
        <a:off x="5483329" y="1318417"/>
        <a:ext cx="2432731" cy="11795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71C875-7483-4E0E-90CD-F2A07C46F07C}" type="datetimeFigureOut">
              <a:rPr lang="en-US" smtClean="0"/>
              <a:pPr/>
              <a:t>12/16/2010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591882-8F29-4ED6-A134-38CC1221060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591882-8F29-4ED6-A134-38CC12210609}"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A1F9D00E-31F6-428A-96D6-579CAA6CD33F}" type="datetimeFigureOut">
              <a:rPr lang="cs-CZ" smtClean="0"/>
              <a:pPr/>
              <a:t>16.12.2010</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F92B531D-74B7-4083-A5BD-4644518C6D34}"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1F9D00E-31F6-428A-96D6-579CAA6CD33F}" type="datetimeFigureOut">
              <a:rPr lang="cs-CZ" smtClean="0"/>
              <a:pPr/>
              <a:t>16.12.2010</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F92B531D-74B7-4083-A5BD-4644518C6D34}"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1F9D00E-31F6-428A-96D6-579CAA6CD33F}" type="datetimeFigureOut">
              <a:rPr lang="cs-CZ" smtClean="0"/>
              <a:pPr/>
              <a:t>16.12.2010</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F92B531D-74B7-4083-A5BD-4644518C6D34}"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1F9D00E-31F6-428A-96D6-579CAA6CD33F}" type="datetimeFigureOut">
              <a:rPr lang="cs-CZ" smtClean="0"/>
              <a:pPr/>
              <a:t>16.12.2010</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F92B531D-74B7-4083-A5BD-4644518C6D34}"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9D00E-31F6-428A-96D6-579CAA6CD33F}" type="datetimeFigureOut">
              <a:rPr lang="cs-CZ" smtClean="0"/>
              <a:pPr/>
              <a:t>16.12.2010</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F92B531D-74B7-4083-A5BD-4644518C6D34}"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A1F9D00E-31F6-428A-96D6-579CAA6CD33F}" type="datetimeFigureOut">
              <a:rPr lang="cs-CZ" smtClean="0"/>
              <a:pPr/>
              <a:t>16.12.2010</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F92B531D-74B7-4083-A5BD-4644518C6D34}"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A1F9D00E-31F6-428A-96D6-579CAA6CD33F}" type="datetimeFigureOut">
              <a:rPr lang="cs-CZ" smtClean="0"/>
              <a:pPr/>
              <a:t>16.12.2010</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F92B531D-74B7-4083-A5BD-4644518C6D34}"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A1F9D00E-31F6-428A-96D6-579CAA6CD33F}" type="datetimeFigureOut">
              <a:rPr lang="cs-CZ" smtClean="0"/>
              <a:pPr/>
              <a:t>16.12.2010</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F92B531D-74B7-4083-A5BD-4644518C6D34}"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9D00E-31F6-428A-96D6-579CAA6CD33F}" type="datetimeFigureOut">
              <a:rPr lang="cs-CZ" smtClean="0"/>
              <a:pPr/>
              <a:t>16.12.2010</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F92B531D-74B7-4083-A5BD-4644518C6D34}"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9D00E-31F6-428A-96D6-579CAA6CD33F}" type="datetimeFigureOut">
              <a:rPr lang="cs-CZ" smtClean="0"/>
              <a:pPr/>
              <a:t>16.12.2010</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F92B531D-74B7-4083-A5BD-4644518C6D34}"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cs-C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9D00E-31F6-428A-96D6-579CAA6CD33F}" type="datetimeFigureOut">
              <a:rPr lang="cs-CZ" smtClean="0"/>
              <a:pPr/>
              <a:t>16.12.2010</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F92B531D-74B7-4083-A5BD-4644518C6D34}"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9D00E-31F6-428A-96D6-579CAA6CD33F}" type="datetimeFigureOut">
              <a:rPr lang="cs-CZ" smtClean="0"/>
              <a:pPr/>
              <a:t>16.12.2010</a:t>
            </a:fld>
            <a:endParaRPr lang="cs-C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B531D-74B7-4083-A5BD-4644518C6D34}"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vnet.kentico.com/Blogs/Karol-Jarkovsky.aspx"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karolj@kentico.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itle 3"/>
          <p:cNvSpPr txBox="1">
            <a:spLocks/>
          </p:cNvSpPr>
          <p:nvPr/>
        </p:nvSpPr>
        <p:spPr>
          <a:xfrm>
            <a:off x="868528" y="1412776"/>
            <a:ext cx="7344816" cy="1368152"/>
          </a:xfrm>
          <a:prstGeom prst="rect">
            <a:avLst/>
          </a:prstGeom>
        </p:spPr>
        <p:txBody>
          <a:bodyPr vert="horz" lIns="91440" tIns="45720" rIns="91440" bIns="45720" rtlCol="0" anchor="ctr">
            <a:noAutofit/>
          </a:bodyPr>
          <a:lstStyle/>
          <a:p>
            <a:pPr lvl="0">
              <a:spcBef>
                <a:spcPct val="0"/>
              </a:spcBef>
              <a:defRPr/>
            </a:pPr>
            <a:r>
              <a:rPr lang="en-US" sz="4000" dirty="0" smtClean="0"/>
              <a:t>Built-in Kentico CMS</a:t>
            </a:r>
            <a:r>
              <a:rPr lang="en-US" sz="4000" b="1" dirty="0" smtClean="0"/>
              <a:t> UI Controls</a:t>
            </a:r>
          </a:p>
          <a:p>
            <a:pPr lvl="0">
              <a:spcBef>
                <a:spcPct val="0"/>
              </a:spcBef>
              <a:defRPr/>
            </a:pPr>
            <a:r>
              <a:rPr kumimoji="0" lang="en-US" sz="3500" b="1" i="0" u="none" strike="noStrike" kern="1200" cap="none" spc="0" normalizeH="0" baseline="0" noProof="0" dirty="0" smtClean="0">
                <a:ln>
                  <a:noFill/>
                </a:ln>
                <a:solidFill>
                  <a:schemeClr val="tx2">
                    <a:lumMod val="75000"/>
                  </a:schemeClr>
                </a:solidFill>
                <a:effectLst/>
                <a:uLnTx/>
                <a:uFillTx/>
                <a:latin typeface="+mj-lt"/>
                <a:ea typeface="+mj-ea"/>
                <a:cs typeface="+mj-cs"/>
              </a:rPr>
              <a:t>Part II - UniSelector</a:t>
            </a:r>
            <a:endParaRPr kumimoji="0" lang="cs-CZ" sz="3500" b="1"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4" name="Subtitle 4"/>
          <p:cNvSpPr txBox="1">
            <a:spLocks/>
          </p:cNvSpPr>
          <p:nvPr/>
        </p:nvSpPr>
        <p:spPr>
          <a:xfrm>
            <a:off x="913240" y="2708920"/>
            <a:ext cx="5184576" cy="288032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en-US" sz="1800" b="1" i="0" u="none" strike="noStrike" kern="1200" cap="none" spc="0" normalizeH="0" baseline="0" noProof="0" dirty="0" smtClean="0">
                <a:ln>
                  <a:noFill/>
                </a:ln>
                <a:solidFill>
                  <a:schemeClr val="tx1">
                    <a:tint val="75000"/>
                  </a:schemeClr>
                </a:solidFill>
                <a:effectLst/>
                <a:uLnTx/>
                <a:uFillTx/>
                <a:latin typeface="+mn-lt"/>
                <a:ea typeface="+mn-ea"/>
                <a:cs typeface="+mn-cs"/>
              </a:rPr>
              <a:t>Karol Jarkovsky</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rPr>
              <a:t>Sr. Solution Architect</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rPr>
              <a:t>Kentico Software</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hlinkClick r:id="rId3"/>
              </a:rPr>
              <a:t>http://devnet.kentico.com/Blogs/Karol-Jarkovsky.aspx</a:t>
            </a:r>
            <a:r>
              <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rPr>
              <a:t> </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hlinkClick r:id="rId4"/>
              </a:rPr>
              <a:t>karolj@kentico.com</a:t>
            </a: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899592" y="1052736"/>
          <a:ext cx="7488832" cy="4779542"/>
        </p:xfrm>
        <a:graphic>
          <a:graphicData uri="http://schemas.openxmlformats.org/drawingml/2006/table">
            <a:tbl>
              <a:tblPr firstRow="1" bandRow="1">
                <a:tableStyleId>{5C22544A-7EE6-4342-B048-85BDC9FD1C3A}</a:tableStyleId>
              </a:tblPr>
              <a:tblGrid>
                <a:gridCol w="2520280"/>
                <a:gridCol w="4968552"/>
              </a:tblGrid>
              <a:tr h="558062">
                <a:tc>
                  <a:txBody>
                    <a:bodyPr/>
                    <a:lstStyle/>
                    <a:p>
                      <a:r>
                        <a:rPr lang="en-US" dirty="0" smtClean="0"/>
                        <a:t>Name</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ResourcePrefix</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Prefix used in the full names of resource strings (keys) containing the labels of the various interface elements displayed by the UniSelector. This can be used to assign custom strings to the control.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Used format is </a:t>
                      </a:r>
                      <a:r>
                        <a:rPr lang="en-US" sz="1500" i="0" dirty="0" smtClean="0">
                          <a:latin typeface="Courier New" pitchFamily="49" charset="0"/>
                          <a:cs typeface="Courier New" pitchFamily="49" charset="0"/>
                        </a:rPr>
                        <a:t>&lt;res prefix&gt;.&lt;string name&gt;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i="0" dirty="0" smtClean="0">
                        <a:latin typeface="Courier New" pitchFamily="49" charset="0"/>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String names: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additems</a:t>
                      </a:r>
                      <a:r>
                        <a:rPr lang="en-US" sz="1600" dirty="0" smtClean="0"/>
                        <a:t> - text caption of the add items button used to open the selection window in </a:t>
                      </a:r>
                      <a:r>
                        <a:rPr lang="en-US" sz="1600" i="0" dirty="0" smtClean="0">
                          <a:latin typeface="Courier New" pitchFamily="49" charset="0"/>
                          <a:cs typeface="Courier New" pitchFamily="49" charset="0"/>
                        </a:rPr>
                        <a:t>Multiple</a:t>
                      </a:r>
                      <a:r>
                        <a:rPr lang="en-US" sz="1600" dirty="0" smtClean="0"/>
                        <a:t> mode,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all</a:t>
                      </a:r>
                      <a:r>
                        <a:rPr lang="en-US" sz="1600" dirty="0" smtClean="0"/>
                        <a:t> - name of the list item representing the selection of all available objects in </a:t>
                      </a:r>
                      <a:r>
                        <a:rPr lang="en-US" sz="1600" i="0" dirty="0" smtClean="0">
                          <a:latin typeface="Courier New" pitchFamily="49" charset="0"/>
                          <a:cs typeface="Courier New" pitchFamily="49" charset="0"/>
                        </a:rPr>
                        <a:t>SingleDropDownList</a:t>
                      </a:r>
                      <a:r>
                        <a:rPr lang="en-US" sz="1600" dirty="0" smtClean="0"/>
                        <a:t> mode,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clear</a:t>
                      </a:r>
                      <a:r>
                        <a:rPr lang="en-US" sz="1600" dirty="0" smtClean="0"/>
                        <a:t> - text caption of the clear button used in TextBox modes,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edit</a:t>
                      </a:r>
                      <a:r>
                        <a:rPr lang="en-US" sz="1600" dirty="0" smtClean="0"/>
                        <a:t> - text caption of the edit button used in </a:t>
                      </a:r>
                      <a:r>
                        <a:rPr lang="en-US" sz="1600" i="0" dirty="0" smtClean="0">
                          <a:latin typeface="Courier New" pitchFamily="49" charset="0"/>
                          <a:cs typeface="Courier New" pitchFamily="49" charset="0"/>
                        </a:rPr>
                        <a:t>SingleTextBox</a:t>
                      </a:r>
                      <a:r>
                        <a:rPr lang="en-US" sz="1600" dirty="0" smtClean="0"/>
                        <a:t> and </a:t>
                      </a:r>
                      <a:r>
                        <a:rPr lang="en-US" sz="1600" i="0" dirty="0" smtClean="0">
                          <a:latin typeface="Courier New" pitchFamily="49" charset="0"/>
                          <a:cs typeface="Courier New" pitchFamily="49" charset="0"/>
                        </a:rPr>
                        <a:t>SingleDropDownList</a:t>
                      </a:r>
                      <a:r>
                        <a:rPr lang="en-US" sz="1600" dirty="0" smtClean="0"/>
                        <a:t> mode,</a:t>
                      </a:r>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899592" y="1052736"/>
          <a:ext cx="7488832" cy="4794782"/>
        </p:xfrm>
        <a:graphic>
          <a:graphicData uri="http://schemas.openxmlformats.org/drawingml/2006/table">
            <a:tbl>
              <a:tblPr firstRow="1" bandRow="1">
                <a:tableStyleId>{5C22544A-7EE6-4342-B048-85BDC9FD1C3A}</a:tableStyleId>
              </a:tblPr>
              <a:tblGrid>
                <a:gridCol w="2520280"/>
                <a:gridCol w="4968552"/>
              </a:tblGrid>
              <a:tr h="558062">
                <a:tc>
                  <a:txBody>
                    <a:bodyPr/>
                    <a:lstStyle/>
                    <a:p>
                      <a:r>
                        <a:rPr lang="en-US" dirty="0" smtClean="0"/>
                        <a:t>Name</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Courier New" pitchFamily="49" charset="0"/>
                        <a:cs typeface="Courier New" pitchFamily="49"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empty</a:t>
                      </a:r>
                      <a:r>
                        <a:rPr lang="en-US" sz="1600" dirty="0" smtClean="0"/>
                        <a:t> - name of the list item representing an empty selection in </a:t>
                      </a:r>
                      <a:r>
                        <a:rPr lang="en-US" sz="1600" i="0" dirty="0" smtClean="0">
                          <a:latin typeface="Courier New" pitchFamily="49" charset="0"/>
                          <a:cs typeface="Courier New" pitchFamily="49" charset="0"/>
                        </a:rPr>
                        <a:t>SingleDropDownList</a:t>
                      </a:r>
                      <a:r>
                        <a:rPr lang="en-US" sz="1600" dirty="0" smtClean="0"/>
                        <a:t> mode,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itemname</a:t>
                      </a:r>
                      <a:r>
                        <a:rPr lang="en-US" sz="1600" dirty="0" smtClean="0"/>
                        <a:t> - header text of the column containing the names of objects in the selection window and the UniGrid displaying selected objects in </a:t>
                      </a:r>
                      <a:r>
                        <a:rPr lang="en-US" sz="1600" i="0" dirty="0" smtClean="0">
                          <a:latin typeface="Courier New" pitchFamily="49" charset="0"/>
                          <a:cs typeface="Courier New" pitchFamily="49" charset="0"/>
                        </a:rPr>
                        <a:t>Multiple</a:t>
                      </a:r>
                      <a:r>
                        <a:rPr lang="en-US" sz="1600" dirty="0" smtClean="0"/>
                        <a:t> mode,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moreitems</a:t>
                      </a:r>
                      <a:r>
                        <a:rPr lang="en-US" sz="1600" dirty="0" smtClean="0"/>
                        <a:t> - name of the list item that opens the selection window if the maximum amount of list items is exceeded in </a:t>
                      </a:r>
                      <a:r>
                        <a:rPr lang="en-US" sz="1600" i="0" dirty="0" smtClean="0">
                          <a:latin typeface="Courier New" pitchFamily="49" charset="0"/>
                          <a:cs typeface="Courier New" pitchFamily="49" charset="0"/>
                        </a:rPr>
                        <a:t>SingleDropDownList</a:t>
                      </a:r>
                      <a:r>
                        <a:rPr lang="en-US" sz="1600" dirty="0" smtClean="0"/>
                        <a:t> mode,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new</a:t>
                      </a:r>
                      <a:r>
                        <a:rPr lang="en-US" sz="1600" dirty="0" smtClean="0"/>
                        <a:t> - text caption of the new button used in </a:t>
                      </a:r>
                      <a:r>
                        <a:rPr lang="en-US" sz="1600" i="0" dirty="0" smtClean="0">
                          <a:latin typeface="Courier New" pitchFamily="49" charset="0"/>
                          <a:cs typeface="Courier New" pitchFamily="49" charset="0"/>
                        </a:rPr>
                        <a:t>SingleTextBox</a:t>
                      </a:r>
                      <a:r>
                        <a:rPr lang="en-US" sz="1600" dirty="0" smtClean="0"/>
                        <a:t> mode,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newitem</a:t>
                      </a:r>
                      <a:r>
                        <a:rPr lang="en-US" sz="1600" dirty="0" smtClean="0"/>
                        <a:t> - name of the list item that opens the new item page in </a:t>
                      </a:r>
                      <a:r>
                        <a:rPr lang="en-US" sz="1600" i="0" dirty="0" smtClean="0">
                          <a:latin typeface="Courier New" pitchFamily="49" charset="0"/>
                          <a:cs typeface="Courier New" pitchFamily="49" charset="0"/>
                        </a:rPr>
                        <a:t>SingleDropDownList</a:t>
                      </a:r>
                      <a:r>
                        <a:rPr lang="en-US" sz="1600" dirty="0" smtClean="0"/>
                        <a:t> mode,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nodata</a:t>
                      </a:r>
                      <a:r>
                        <a:rPr lang="en-US" sz="1600" dirty="0" smtClean="0"/>
                        <a:t> - text message displayed in </a:t>
                      </a:r>
                      <a:r>
                        <a:rPr lang="en-US" sz="1600" i="0" dirty="0" smtClean="0">
                          <a:latin typeface="Courier New" pitchFamily="49" charset="0"/>
                          <a:cs typeface="Courier New" pitchFamily="49" charset="0"/>
                        </a:rPr>
                        <a:t>Multiple</a:t>
                      </a:r>
                      <a:r>
                        <a:rPr lang="en-US" sz="1600" dirty="0" smtClean="0"/>
                        <a:t> mode if no objects are selected and the </a:t>
                      </a:r>
                      <a:r>
                        <a:rPr lang="en-US" sz="1600" b="1" dirty="0" smtClean="0"/>
                        <a:t>ZeroRowsText</a:t>
                      </a:r>
                      <a:r>
                        <a:rPr lang="en-US" sz="1600" dirty="0" smtClean="0"/>
                        <a:t> property is not defined,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pleaseselectitem</a:t>
                      </a:r>
                      <a:r>
                        <a:rPr lang="en-US" sz="1600" dirty="0" smtClean="0"/>
                        <a:t> - text of the JavaScript alert displayed when the edit button is used when no object is selected,</a:t>
                      </a:r>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899592" y="1052736"/>
          <a:ext cx="7488832" cy="4154702"/>
        </p:xfrm>
        <a:graphic>
          <a:graphicData uri="http://schemas.openxmlformats.org/drawingml/2006/table">
            <a:tbl>
              <a:tblPr firstRow="1" bandRow="1">
                <a:tableStyleId>{5C22544A-7EE6-4342-B048-85BDC9FD1C3A}</a:tableStyleId>
              </a:tblPr>
              <a:tblGrid>
                <a:gridCol w="2520280"/>
                <a:gridCol w="4968552"/>
              </a:tblGrid>
              <a:tr h="558062">
                <a:tc>
                  <a:txBody>
                    <a:bodyPr/>
                    <a:lstStyle/>
                    <a:p>
                      <a:r>
                        <a:rPr lang="en-US" dirty="0" smtClean="0"/>
                        <a:t>Name</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Courier New" pitchFamily="49" charset="0"/>
                        <a:cs typeface="Courier New" pitchFamily="49"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removeall</a:t>
                      </a:r>
                      <a:r>
                        <a:rPr lang="en-US" sz="1600" dirty="0" smtClean="0"/>
                        <a:t> - text caption of the button used to deselect all objects in </a:t>
                      </a:r>
                      <a:r>
                        <a:rPr lang="en-US" sz="1600" i="0" dirty="0" smtClean="0">
                          <a:latin typeface="Courier New" pitchFamily="49" charset="0"/>
                          <a:cs typeface="Courier New" pitchFamily="49" charset="0"/>
                        </a:rPr>
                        <a:t>Multiple</a:t>
                      </a:r>
                      <a:r>
                        <a:rPr lang="en-US" sz="1600" dirty="0" smtClean="0"/>
                        <a:t> mode,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removeselected</a:t>
                      </a:r>
                      <a:r>
                        <a:rPr lang="en-US" sz="1600" dirty="0" smtClean="0"/>
                        <a:t> - text caption of the button used to deselect the specified objects in </a:t>
                      </a:r>
                      <a:r>
                        <a:rPr lang="en-US" sz="1600" i="0" dirty="0" smtClean="0">
                          <a:latin typeface="Courier New" pitchFamily="49" charset="0"/>
                          <a:cs typeface="Courier New" pitchFamily="49" charset="0"/>
                        </a:rPr>
                        <a:t>Multiple</a:t>
                      </a:r>
                      <a:r>
                        <a:rPr lang="en-US" sz="1600" dirty="0" smtClean="0"/>
                        <a:t> mode,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select</a:t>
                      </a:r>
                      <a:r>
                        <a:rPr lang="en-US" sz="1600" dirty="0" smtClean="0"/>
                        <a:t> - text caption of the select button used to open the selection window in TextBox and Button modes,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selectitem</a:t>
                      </a:r>
                      <a:r>
                        <a:rPr lang="en-US" sz="1600" dirty="0" smtClean="0"/>
                        <a:t> - text of the labels associated with the action elements used by the UniSelector; this is also used to set the title of the selection window</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ReturnColumnName</a:t>
                      </a:r>
                    </a:p>
                  </a:txBody>
                  <a:tcPr anchor="ctr"/>
                </a:tc>
                <a:tc>
                  <a:txBody>
                    <a:bodyPr/>
                    <a:lstStyle/>
                    <a:p>
                      <a:r>
                        <a:rPr lang="en-US" sz="1600" dirty="0" smtClean="0"/>
                        <a:t>Name of the column used for the values of selected objects. If empty, the object ID column is used. </a:t>
                      </a:r>
                    </a:p>
                    <a:p>
                      <a:r>
                        <a:rPr lang="en-US" sz="1600" dirty="0" smtClean="0"/>
                        <a:t> </a:t>
                      </a:r>
                    </a:p>
                    <a:p>
                      <a:r>
                        <a:rPr lang="en-US" sz="1600" dirty="0" smtClean="0"/>
                        <a:t>The column must be a unique identifier for the given object type.</a:t>
                      </a:r>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899592" y="1052736"/>
          <a:ext cx="7488832" cy="4550942"/>
        </p:xfrm>
        <a:graphic>
          <a:graphicData uri="http://schemas.openxmlformats.org/drawingml/2006/table">
            <a:tbl>
              <a:tblPr firstRow="1" bandRow="1">
                <a:tableStyleId>{5C22544A-7EE6-4342-B048-85BDC9FD1C3A}</a:tableStyleId>
              </a:tblPr>
              <a:tblGrid>
                <a:gridCol w="2520280"/>
                <a:gridCol w="4968552"/>
              </a:tblGrid>
              <a:tr h="558062">
                <a:tc>
                  <a:txBody>
                    <a:bodyPr/>
                    <a:lstStyle/>
                    <a:p>
                      <a:r>
                        <a:rPr lang="en-US" dirty="0" smtClean="0"/>
                        <a:t>Name</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SelectionMode</a:t>
                      </a:r>
                    </a:p>
                  </a:txBody>
                  <a:tcPr anchor="ctr"/>
                </a:tc>
                <a:tc>
                  <a:txBody>
                    <a:bodyPr/>
                    <a:lstStyle/>
                    <a:p>
                      <a:r>
                        <a:rPr lang="en-US" sz="1600" dirty="0" smtClean="0"/>
                        <a:t>The following modes are available: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SingleTextBox</a:t>
                      </a:r>
                      <a:r>
                        <a:rPr lang="en-US" sz="1600" dirty="0" smtClean="0"/>
                        <a:t> - button that allows the selection of one object and a TextBox displaying the selected value,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MultipleTextBox</a:t>
                      </a:r>
                      <a:r>
                        <a:rPr lang="en-US" sz="1600" dirty="0" smtClean="0"/>
                        <a:t> - button that allows the selection of multiple objects and a TextBox displaying the selected values,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SingleDropDownList</a:t>
                      </a:r>
                      <a:r>
                        <a:rPr lang="en-US" sz="1600" dirty="0" smtClean="0"/>
                        <a:t> - displays a drop‑down list containing objects. If necessary, the selection window can be opened by selecting ‘</a:t>
                      </a:r>
                      <a:r>
                        <a:rPr lang="en-US" sz="1600" i="0" dirty="0" smtClean="0"/>
                        <a:t>(more items ...)’</a:t>
                      </a:r>
                      <a:r>
                        <a:rPr lang="en-US" sz="1600" dirty="0" smtClean="0"/>
                        <a:t> from the list,</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Multiple</a:t>
                      </a:r>
                      <a:r>
                        <a:rPr lang="en-US" sz="1600" dirty="0" smtClean="0"/>
                        <a:t> - consists of a UniGrid control displaying the selected objects and buttons to add or remove them,</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SingleButton</a:t>
                      </a:r>
                      <a:r>
                        <a:rPr lang="en-US" sz="1600" dirty="0" smtClean="0"/>
                        <a:t> - button that allows the selection of one object,</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MultipleButton</a:t>
                      </a:r>
                      <a:r>
                        <a:rPr lang="en-US" sz="1600" dirty="0" smtClean="0"/>
                        <a:t> - button that allows the selection of multiple objects</a:t>
                      </a:r>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899592" y="1052736"/>
          <a:ext cx="7718420" cy="5312942"/>
        </p:xfrm>
        <a:graphic>
          <a:graphicData uri="http://schemas.openxmlformats.org/drawingml/2006/table">
            <a:tbl>
              <a:tblPr firstRow="1" bandRow="1">
                <a:tableStyleId>{5C22544A-7EE6-4342-B048-85BDC9FD1C3A}</a:tableStyleId>
              </a:tblPr>
              <a:tblGrid>
                <a:gridCol w="2749868"/>
                <a:gridCol w="4968552"/>
              </a:tblGrid>
              <a:tr h="558062">
                <a:tc>
                  <a:txBody>
                    <a:bodyPr/>
                    <a:lstStyle/>
                    <a:p>
                      <a:r>
                        <a:rPr lang="en-US" dirty="0" smtClean="0"/>
                        <a:t>Name</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SpecialFields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Used to specify two dimensional string array that contains custom items to be displayed in </a:t>
                      </a:r>
                      <a:r>
                        <a:rPr lang="en-US" sz="1600" i="0" dirty="0" smtClean="0">
                          <a:latin typeface="Courier New" pitchFamily="49" charset="0"/>
                          <a:cs typeface="Courier New" pitchFamily="49" charset="0"/>
                        </a:rPr>
                        <a:t>SingleDropDownList </a:t>
                      </a:r>
                      <a:r>
                        <a:rPr lang="en-US" sz="1600" b="1" dirty="0" smtClean="0"/>
                        <a:t>SelectionMode</a:t>
                      </a:r>
                      <a:r>
                        <a:rPr lang="en-US" sz="16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The first value is the name of the item, the second represents the value of that item when it is selected.</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UseDefaultNameFilter</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Indicates whether the default name filter should be used in the selection dialog.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Default</a:t>
                      </a:r>
                      <a:r>
                        <a:rPr lang="en-US" sz="1600" baseline="0" dirty="0" smtClean="0"/>
                        <a:t> filter is using </a:t>
                      </a:r>
                      <a:r>
                        <a:rPr lang="en-US" sz="1600" baseline="0" dirty="0" smtClean="0">
                          <a:latin typeface="Courier New" pitchFamily="49" charset="0"/>
                          <a:cs typeface="Courier New" pitchFamily="49" charset="0"/>
                        </a:rPr>
                        <a:t>DisplayNameColumn </a:t>
                      </a:r>
                      <a:r>
                        <a:rPr lang="en-US" sz="1600" baseline="0" dirty="0" smtClean="0"/>
                        <a:t>information of info object.</a:t>
                      </a:r>
                      <a:r>
                        <a:rPr lang="en-US" sz="1600" dirty="0" smtClean="0"/>
                        <a:t> </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Value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Used to get or set the selected value of the control. Return column specified by the </a:t>
                      </a:r>
                      <a:r>
                        <a:rPr lang="en-US" sz="1600" b="1" dirty="0" smtClean="0"/>
                        <a:t>ReturnColumnName</a:t>
                      </a:r>
                      <a:r>
                        <a:rPr lang="en-US" sz="1600" dirty="0" smtClean="0"/>
                        <a:t> property.</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ValuesSeparator</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The character used to separate selected values in the case of multiple selection.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 semicolon (" ; ") is used by default.</a:t>
                      </a:r>
                    </a:p>
                  </a:txBody>
                  <a:tcPr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899592" y="1052736"/>
          <a:ext cx="7718420" cy="1716302"/>
        </p:xfrm>
        <a:graphic>
          <a:graphicData uri="http://schemas.openxmlformats.org/drawingml/2006/table">
            <a:tbl>
              <a:tblPr firstRow="1" bandRow="1">
                <a:tableStyleId>{5C22544A-7EE6-4342-B048-85BDC9FD1C3A}</a:tableStyleId>
              </a:tblPr>
              <a:tblGrid>
                <a:gridCol w="2749868"/>
                <a:gridCol w="4968552"/>
              </a:tblGrid>
              <a:tr h="558062">
                <a:tc>
                  <a:txBody>
                    <a:bodyPr/>
                    <a:lstStyle/>
                    <a:p>
                      <a:r>
                        <a:rPr lang="en-US" dirty="0" smtClean="0"/>
                        <a:t>Name</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WhereCondition</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You can</a:t>
                      </a:r>
                      <a:r>
                        <a:rPr lang="en-US" sz="1600" baseline="0" dirty="0" smtClean="0"/>
                        <a:t> explicitly filter out </a:t>
                      </a:r>
                      <a:r>
                        <a:rPr lang="en-US" sz="1600" dirty="0" smtClean="0"/>
                        <a:t>items from the list of objects available for selection.</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ZeroRowsText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Can be used to specify the text displayed when no objects are selected in </a:t>
                      </a:r>
                      <a:r>
                        <a:rPr lang="en-US" sz="1600" i="0" dirty="0" smtClean="0">
                          <a:latin typeface="Courier New" pitchFamily="49" charset="0"/>
                          <a:cs typeface="Courier New" pitchFamily="49" charset="0"/>
                        </a:rPr>
                        <a:t>Multiple</a:t>
                      </a:r>
                      <a:r>
                        <a:rPr lang="en-US" sz="1600" dirty="0" smtClean="0"/>
                        <a:t> </a:t>
                      </a:r>
                      <a:r>
                        <a:rPr lang="en-US" sz="1600" b="1" dirty="0" smtClean="0"/>
                        <a:t>SelectionMode</a:t>
                      </a:r>
                      <a:r>
                        <a:rPr lang="en-US" sz="1600" dirty="0" smtClean="0"/>
                        <a:t>.</a:t>
                      </a:r>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nvGraphicFramePr>
        <p:xfrm>
          <a:off x="899592" y="1052736"/>
          <a:ext cx="7718420" cy="3670832"/>
        </p:xfrm>
        <a:graphic>
          <a:graphicData uri="http://schemas.openxmlformats.org/drawingml/2006/table">
            <a:tbl>
              <a:tblPr firstRow="1" bandRow="1">
                <a:tableStyleId>{5C22544A-7EE6-4342-B048-85BDC9FD1C3A}</a:tableStyleId>
              </a:tblPr>
              <a:tblGrid>
                <a:gridCol w="2749868"/>
                <a:gridCol w="4968552"/>
              </a:tblGrid>
              <a:tr h="558062">
                <a:tc>
                  <a:txBody>
                    <a:bodyPr/>
                    <a:lstStyle/>
                    <a:p>
                      <a:r>
                        <a:rPr lang="en-US" dirty="0" smtClean="0"/>
                        <a:t>Event</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OnItemsSelected</a:t>
                      </a:r>
                    </a:p>
                  </a:txBody>
                  <a:tcPr anchor="ctr"/>
                </a:tc>
                <a:tc>
                  <a:txBody>
                    <a:bodyPr/>
                    <a:lstStyle/>
                    <a:p>
                      <a:r>
                        <a:rPr lang="en-US" sz="1600" dirty="0" smtClean="0"/>
                        <a:t>Occurs when an object or objects are selected in </a:t>
                      </a:r>
                      <a:r>
                        <a:rPr lang="en-US" sz="1600" i="0" dirty="0" smtClean="0">
                          <a:latin typeface="Courier New" pitchFamily="49" charset="0"/>
                          <a:cs typeface="Courier New" pitchFamily="49" charset="0"/>
                        </a:rPr>
                        <a:t>SingleButton</a:t>
                      </a:r>
                      <a:r>
                        <a:rPr lang="en-US" sz="1600" dirty="0" smtClean="0"/>
                        <a:t> and </a:t>
                      </a:r>
                      <a:r>
                        <a:rPr lang="en-US" sz="1600" i="0" dirty="0" smtClean="0">
                          <a:latin typeface="Courier New" pitchFamily="49" charset="0"/>
                          <a:cs typeface="Courier New" pitchFamily="49" charset="0"/>
                        </a:rPr>
                        <a:t>MultipleButton</a:t>
                      </a:r>
                      <a:r>
                        <a:rPr lang="en-US" sz="1600" dirty="0" smtClean="0"/>
                        <a:t> </a:t>
                      </a:r>
                      <a:r>
                        <a:rPr lang="en-US" sz="1600" b="1" dirty="0" smtClean="0"/>
                        <a:t>Selection Mode</a:t>
                      </a:r>
                      <a:r>
                        <a:rPr lang="en-US" sz="1600" dirty="0" smtClean="0"/>
                        <a:t>. </a:t>
                      </a:r>
                    </a:p>
                    <a:p>
                      <a:endParaRPr lang="en-US" sz="1600" dirty="0" smtClean="0"/>
                    </a:p>
                    <a:p>
                      <a:r>
                        <a:rPr lang="en-US" sz="1600" dirty="0" smtClean="0"/>
                        <a:t>This event is </a:t>
                      </a:r>
                      <a:r>
                        <a:rPr lang="en-US" sz="1600" b="1" dirty="0" smtClean="0"/>
                        <a:t>not</a:t>
                      </a:r>
                      <a:r>
                        <a:rPr lang="en-US" sz="1600" dirty="0" smtClean="0"/>
                        <a:t> raised in other modes.</a:t>
                      </a:r>
                      <a:endParaRPr lang="en-US" sz="1600"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OnSelectionChanged</a:t>
                      </a:r>
                    </a:p>
                  </a:txBody>
                  <a:tcPr anchor="ctr"/>
                </a:tc>
                <a:tc>
                  <a:txBody>
                    <a:bodyPr/>
                    <a:lstStyle/>
                    <a:p>
                      <a:r>
                        <a:rPr lang="en-US" sz="1600" dirty="0" smtClean="0"/>
                        <a:t>Fired when </a:t>
                      </a:r>
                      <a:r>
                        <a:rPr lang="en-US" sz="1600" dirty="0"/>
                        <a:t>the set of selected objects is changed. </a:t>
                      </a:r>
                      <a:r>
                        <a:rPr lang="en-US" sz="1600" dirty="0" smtClean="0"/>
                        <a:t> The </a:t>
                      </a:r>
                      <a:r>
                        <a:rPr lang="en-US" sz="1600" dirty="0"/>
                        <a:t>event is not raised in </a:t>
                      </a:r>
                      <a:r>
                        <a:rPr lang="en-US" sz="1600" i="0" dirty="0">
                          <a:latin typeface="Courier New" pitchFamily="49" charset="0"/>
                          <a:cs typeface="Courier New" pitchFamily="49" charset="0"/>
                        </a:rPr>
                        <a:t>SingleButton</a:t>
                      </a:r>
                      <a:r>
                        <a:rPr lang="en-US" sz="1600" dirty="0"/>
                        <a:t> or </a:t>
                      </a:r>
                      <a:r>
                        <a:rPr lang="en-US" sz="1600" i="0" dirty="0">
                          <a:latin typeface="Courier New" pitchFamily="49" charset="0"/>
                          <a:cs typeface="Courier New" pitchFamily="49" charset="0"/>
                        </a:rPr>
                        <a:t>MultipleButton</a:t>
                      </a:r>
                      <a:r>
                        <a:rPr lang="en-US" sz="1600" dirty="0"/>
                        <a:t> </a:t>
                      </a:r>
                      <a:r>
                        <a:rPr lang="en-US" sz="1600" b="1" dirty="0" smtClean="0"/>
                        <a:t>SelectionMode.</a:t>
                      </a:r>
                      <a:endParaRPr lang="en-US" sz="1600" dirty="0"/>
                    </a:p>
                    <a:p>
                      <a:r>
                        <a:rPr lang="en-US" sz="1600" dirty="0"/>
                        <a:t> </a:t>
                      </a:r>
                    </a:p>
                    <a:p>
                      <a:r>
                        <a:rPr lang="en-US" sz="1600" dirty="0"/>
                        <a:t>This event is usually used to perform tasks with selected objects in </a:t>
                      </a:r>
                      <a:r>
                        <a:rPr lang="en-US" sz="1600" i="0" dirty="0">
                          <a:latin typeface="Courier New" pitchFamily="49" charset="0"/>
                          <a:cs typeface="Courier New" pitchFamily="49" charset="0"/>
                        </a:rPr>
                        <a:t>Multiple</a:t>
                      </a:r>
                      <a:r>
                        <a:rPr lang="en-US" sz="1600" dirty="0"/>
                        <a:t> mode without the need for a confirmation button.</a:t>
                      </a:r>
                    </a:p>
                  </a:txBody>
                  <a:tcPr marL="47625" marR="47625" marT="47625" marB="47625"/>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Custom filter development</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5576" y="980728"/>
            <a:ext cx="7632848" cy="2831544"/>
          </a:xfrm>
          <a:prstGeom prst="rect">
            <a:avLst/>
          </a:prstGeom>
          <a:noFill/>
        </p:spPr>
        <p:txBody>
          <a:bodyPr wrap="square" rtlCol="0">
            <a:spAutoFit/>
          </a:bodyPr>
          <a:lstStyle/>
          <a:p>
            <a:pPr marL="342900" indent="-342900">
              <a:buFont typeface="+mj-lt"/>
              <a:buAutoNum type="arabicParenR"/>
            </a:pPr>
            <a:r>
              <a:rPr lang="en-US" sz="1600" dirty="0" smtClean="0"/>
              <a:t>  Create custom ASCX control with all server controls you need,</a:t>
            </a:r>
          </a:p>
          <a:p>
            <a:pPr marL="342900" indent="-342900">
              <a:buFont typeface="+mj-lt"/>
              <a:buAutoNum type="arabicParenR"/>
            </a:pPr>
            <a:endParaRPr lang="en-US" sz="1600" dirty="0" smtClean="0"/>
          </a:p>
          <a:p>
            <a:pPr marL="342900" indent="-342900">
              <a:buFont typeface="+mj-lt"/>
              <a:buAutoNum type="arabicParenR"/>
            </a:pPr>
            <a:r>
              <a:rPr lang="en-US" sz="1600" dirty="0" smtClean="0"/>
              <a:t> Let the control inherit from </a:t>
            </a:r>
            <a:r>
              <a:rPr lang="en-US" sz="1600" dirty="0" smtClean="0">
                <a:latin typeface="Courier New" pitchFamily="49" charset="0"/>
                <a:cs typeface="Courier New" pitchFamily="49" charset="0"/>
              </a:rPr>
              <a:t>CMSAbstractBaseFilterControl</a:t>
            </a:r>
            <a:r>
              <a:rPr lang="en-US" sz="1600" dirty="0" smtClean="0"/>
              <a:t>,</a:t>
            </a:r>
          </a:p>
          <a:p>
            <a:pPr marL="342900" indent="-342900">
              <a:buFont typeface="+mj-lt"/>
              <a:buAutoNum type="arabicParenR"/>
            </a:pPr>
            <a:endParaRPr lang="en-US" sz="1600" dirty="0" smtClean="0"/>
          </a:p>
          <a:p>
            <a:pPr marL="342900" indent="-342900">
              <a:buFont typeface="+mj-lt"/>
              <a:buAutoNum type="arabicParenR"/>
            </a:pPr>
            <a:r>
              <a:rPr lang="en-US" sz="1600" dirty="0" smtClean="0"/>
              <a:t> Override </a:t>
            </a:r>
            <a:r>
              <a:rPr lang="en-US" sz="1600" dirty="0" smtClean="0">
                <a:latin typeface="Courier New" pitchFamily="49" charset="0"/>
                <a:cs typeface="Courier New" pitchFamily="49" charset="0"/>
              </a:rPr>
              <a:t>WhereCondition</a:t>
            </a:r>
            <a:r>
              <a:rPr lang="en-US" sz="1600" dirty="0" smtClean="0"/>
              <a:t> property of the base class,</a:t>
            </a:r>
          </a:p>
          <a:p>
            <a:pPr marL="342900" indent="-342900">
              <a:buFont typeface="+mj-lt"/>
              <a:buAutoNum type="arabicParenR"/>
            </a:pPr>
            <a:endParaRPr lang="en-US" sz="1600" dirty="0" smtClean="0"/>
          </a:p>
          <a:p>
            <a:pPr marL="800100" lvl="1" indent="-342900">
              <a:buFont typeface="Arial" pitchFamily="34" charset="0"/>
              <a:buChar char="•"/>
            </a:pPr>
            <a:r>
              <a:rPr lang="en-US" sz="1600" dirty="0" smtClean="0"/>
              <a:t>Implement generating </a:t>
            </a:r>
            <a:r>
              <a:rPr lang="en-US" sz="1600" dirty="0" smtClean="0">
                <a:latin typeface="Courier New" pitchFamily="49" charset="0"/>
                <a:cs typeface="Courier New" pitchFamily="49" charset="0"/>
              </a:rPr>
              <a:t>WHERE</a:t>
            </a:r>
            <a:r>
              <a:rPr lang="en-US" sz="1600" dirty="0" smtClean="0"/>
              <a:t> condition in this property- UniSelector will access this value before selection dialog loads content,</a:t>
            </a:r>
          </a:p>
          <a:p>
            <a:pPr marL="800100" lvl="1" indent="-342900">
              <a:buFont typeface="+mj-lt"/>
              <a:buAutoNum type="arabicParenR"/>
            </a:pPr>
            <a:endParaRPr lang="en-US" sz="1600" dirty="0" smtClean="0"/>
          </a:p>
          <a:p>
            <a:pPr marL="342900" indent="-342900">
              <a:buFont typeface="+mj-lt"/>
              <a:buAutoNum type="arabicParenR"/>
            </a:pPr>
            <a:r>
              <a:rPr lang="en-US" sz="1600" dirty="0" smtClean="0"/>
              <a:t> </a:t>
            </a:r>
            <a:r>
              <a:rPr lang="en-US" sz="1600" dirty="0" smtClean="0"/>
              <a:t>Set </a:t>
            </a:r>
            <a:r>
              <a:rPr lang="en-US" sz="1600" dirty="0" smtClean="0">
                <a:latin typeface="Courier New" pitchFamily="49" charset="0"/>
                <a:cs typeface="Courier New" pitchFamily="49" charset="0"/>
              </a:rPr>
              <a:t>FilterControl</a:t>
            </a:r>
            <a:r>
              <a:rPr lang="en-US" sz="1600" dirty="0" smtClean="0"/>
              <a:t> property for UniSelector to point to your custom filter ASCX</a:t>
            </a:r>
            <a:endParaRPr lang="en-US" sz="1600"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Questions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491880" y="1459230"/>
            <a:ext cx="2160240" cy="3939540"/>
          </a:xfrm>
          <a:prstGeom prst="rect">
            <a:avLst/>
          </a:prstGeom>
        </p:spPr>
        <p:txBody>
          <a:bodyPr wrap="square">
            <a:spAutoFit/>
          </a:bodyPr>
          <a:lstStyle/>
          <a:p>
            <a:r>
              <a:rPr lang="en-US" sz="25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rPr>
              <a:t>?</a:t>
            </a:r>
            <a:endParaRPr lang="en-US" sz="25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1560" y="3113529"/>
            <a:ext cx="7920880" cy="630942"/>
          </a:xfrm>
          <a:prstGeom prst="rect">
            <a:avLst/>
          </a:prstGeom>
          <a:noFill/>
        </p:spPr>
        <p:txBody>
          <a:bodyPr wrap="square" rtlCol="0">
            <a:spAutoFit/>
          </a:bodyPr>
          <a:lstStyle/>
          <a:p>
            <a:pPr algn="ctr"/>
            <a:r>
              <a:rPr lang="en-US" sz="3500" b="1" dirty="0" smtClean="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323528" y="188640"/>
            <a:ext cx="7200800" cy="432048"/>
          </a:xfrm>
        </p:spPr>
        <p:txBody>
          <a:bodyPr>
            <a:noAutofit/>
          </a:bodyPr>
          <a:lstStyle/>
          <a:p>
            <a:pPr algn="l"/>
            <a:r>
              <a:rPr lang="en-US" sz="2500" b="1" dirty="0" smtClean="0">
                <a:solidFill>
                  <a:schemeClr val="tx2">
                    <a:lumMod val="75000"/>
                  </a:schemeClr>
                </a:solidFill>
              </a:rPr>
              <a:t>Agenda</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Content Placeholder 20"/>
          <p:cNvSpPr>
            <a:spLocks noGrp="1"/>
          </p:cNvSpPr>
          <p:nvPr>
            <p:ph idx="1"/>
          </p:nvPr>
        </p:nvSpPr>
        <p:spPr>
          <a:xfrm>
            <a:off x="539552" y="692696"/>
            <a:ext cx="8229600" cy="4824536"/>
          </a:xfrm>
        </p:spPr>
        <p:txBody>
          <a:bodyPr>
            <a:normAutofit/>
          </a:bodyPr>
          <a:lstStyle/>
          <a:p>
            <a:pPr lvl="0" indent="180975">
              <a:defRPr/>
            </a:pPr>
            <a:endParaRPr lang="en-US" sz="2000" b="1" dirty="0" smtClean="0"/>
          </a:p>
          <a:p>
            <a:pPr lvl="0" indent="180975">
              <a:defRPr/>
            </a:pPr>
            <a:r>
              <a:rPr lang="en-US" sz="2000" b="1" dirty="0" smtClean="0"/>
              <a:t>Overview</a:t>
            </a:r>
          </a:p>
          <a:p>
            <a:pPr indent="180975">
              <a:defRPr/>
            </a:pPr>
            <a:r>
              <a:rPr lang="en-US" sz="2000" b="1" dirty="0" smtClean="0"/>
              <a:t>Hierarchy</a:t>
            </a:r>
          </a:p>
          <a:p>
            <a:pPr indent="180975">
              <a:defRPr/>
            </a:pPr>
            <a:r>
              <a:rPr lang="en-US" sz="2000" b="1" dirty="0" smtClean="0"/>
              <a:t>Members</a:t>
            </a:r>
          </a:p>
          <a:p>
            <a:pPr indent="180975">
              <a:defRPr/>
            </a:pPr>
            <a:r>
              <a:rPr lang="en-US" sz="2000" b="1" dirty="0" smtClean="0"/>
              <a:t>Custom filter development</a:t>
            </a:r>
            <a:endParaRPr lang="en-US" sz="1600" b="1" dirty="0" smtClean="0"/>
          </a:p>
          <a:p>
            <a:pPr indent="180975">
              <a:defRPr/>
            </a:pPr>
            <a:r>
              <a:rPr lang="en-US" sz="2000" b="1" dirty="0" smtClean="0"/>
              <a:t>Q &amp; 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Overview</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11560" y="764704"/>
            <a:ext cx="7848872" cy="923330"/>
          </a:xfrm>
          <a:prstGeom prst="rect">
            <a:avLst/>
          </a:prstGeom>
          <a:noFill/>
        </p:spPr>
        <p:txBody>
          <a:bodyPr wrap="square" rtlCol="0">
            <a:spAutoFit/>
          </a:bodyPr>
          <a:lstStyle/>
          <a:p>
            <a:r>
              <a:rPr lang="en-US" dirty="0" smtClean="0"/>
              <a:t>In Kentico CMS UI used to make a selection from a list of objects:</a:t>
            </a:r>
          </a:p>
          <a:p>
            <a:endParaRPr lang="en-US" dirty="0" smtClean="0"/>
          </a:p>
          <a:p>
            <a:pPr lvl="1">
              <a:buFont typeface="Arial" pitchFamily="34" charset="0"/>
              <a:buChar char="•"/>
            </a:pPr>
            <a:r>
              <a:rPr lang="en-US" dirty="0" smtClean="0"/>
              <a:t> Add roles, Add users, Add child types, etc.</a:t>
            </a:r>
          </a:p>
        </p:txBody>
      </p:sp>
      <p:pic>
        <p:nvPicPr>
          <p:cNvPr id="1026" name="Picture 2"/>
          <p:cNvPicPr>
            <a:picLocks noChangeAspect="1" noChangeArrowheads="1"/>
          </p:cNvPicPr>
          <p:nvPr/>
        </p:nvPicPr>
        <p:blipFill>
          <a:blip r:embed="rId3" cstate="print"/>
          <a:srcRect/>
          <a:stretch>
            <a:fillRect/>
          </a:stretch>
        </p:blipFill>
        <p:spPr bwMode="auto">
          <a:xfrm>
            <a:off x="539552" y="2780928"/>
            <a:ext cx="3531429" cy="3365714"/>
          </a:xfrm>
          <a:prstGeom prst="rect">
            <a:avLst/>
          </a:prstGeom>
          <a:noFill/>
          <a:ln w="9525">
            <a:noFill/>
            <a:miter lim="800000"/>
            <a:headEnd/>
            <a:tailEnd/>
          </a:ln>
        </p:spPr>
      </p:pic>
      <p:pic>
        <p:nvPicPr>
          <p:cNvPr id="2" name="Picture 3"/>
          <p:cNvPicPr>
            <a:picLocks noChangeAspect="1" noChangeArrowheads="1"/>
          </p:cNvPicPr>
          <p:nvPr/>
        </p:nvPicPr>
        <p:blipFill>
          <a:blip r:embed="rId4" cstate="print"/>
          <a:srcRect/>
          <a:stretch>
            <a:fillRect/>
          </a:stretch>
        </p:blipFill>
        <p:spPr bwMode="auto">
          <a:xfrm>
            <a:off x="3491880" y="2132856"/>
            <a:ext cx="3531429" cy="3354286"/>
          </a:xfrm>
          <a:prstGeom prst="rect">
            <a:avLst/>
          </a:prstGeom>
          <a:noFill/>
          <a:ln w="9525">
            <a:noFill/>
            <a:miter lim="800000"/>
            <a:headEnd/>
            <a:tailEnd/>
          </a:ln>
        </p:spPr>
      </p:pic>
      <p:pic>
        <p:nvPicPr>
          <p:cNvPr id="3" name="Picture 2"/>
          <p:cNvPicPr>
            <a:picLocks noChangeAspect="1" noChangeArrowheads="1"/>
          </p:cNvPicPr>
          <p:nvPr/>
        </p:nvPicPr>
        <p:blipFill>
          <a:blip r:embed="rId5" cstate="print"/>
          <a:srcRect/>
          <a:stretch>
            <a:fillRect/>
          </a:stretch>
        </p:blipFill>
        <p:spPr bwMode="auto">
          <a:xfrm>
            <a:off x="5940152" y="1700808"/>
            <a:ext cx="2851429" cy="14457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Hierarchy</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Diagram 5"/>
          <p:cNvGraphicFramePr/>
          <p:nvPr/>
        </p:nvGraphicFramePr>
        <p:xfrm>
          <a:off x="611560" y="1592226"/>
          <a:ext cx="7920880" cy="38164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683568" y="764704"/>
            <a:ext cx="7920880" cy="353943"/>
          </a:xfrm>
          <a:prstGeom prst="rect">
            <a:avLst/>
          </a:prstGeom>
          <a:noFill/>
        </p:spPr>
        <p:txBody>
          <a:bodyPr wrap="square" rtlCol="0">
            <a:spAutoFit/>
          </a:bodyPr>
          <a:lstStyle/>
          <a:p>
            <a:pPr>
              <a:buFont typeface="Arial" pitchFamily="34" charset="0"/>
              <a:buChar char="•"/>
            </a:pPr>
            <a:r>
              <a:rPr lang="en-US" sz="1700" i="1" dirty="0" smtClean="0"/>
              <a:t> UniSelector.ascx</a:t>
            </a:r>
            <a:r>
              <a:rPr lang="en-US" sz="1700" dirty="0" smtClean="0"/>
              <a:t> control located in </a:t>
            </a:r>
            <a:r>
              <a:rPr lang="en-US" sz="1700" i="1" dirty="0" smtClean="0"/>
              <a:t>~/CMSAdminControls/UI/UniSelector/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899592" y="1052736"/>
          <a:ext cx="7488832" cy="4947182"/>
        </p:xfrm>
        <a:graphic>
          <a:graphicData uri="http://schemas.openxmlformats.org/drawingml/2006/table">
            <a:tbl>
              <a:tblPr firstRow="1" bandRow="1">
                <a:tableStyleId>{5C22544A-7EE6-4342-B048-85BDC9FD1C3A}</a:tableStyleId>
              </a:tblPr>
              <a:tblGrid>
                <a:gridCol w="2520280"/>
                <a:gridCol w="4968552"/>
              </a:tblGrid>
              <a:tr h="558062">
                <a:tc>
                  <a:txBody>
                    <a:bodyPr/>
                    <a:lstStyle/>
                    <a:p>
                      <a:r>
                        <a:rPr lang="en-US" dirty="0" smtClean="0"/>
                        <a:t>Name</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Courier New" pitchFamily="49" charset="0"/>
                          <a:cs typeface="Courier New" pitchFamily="49" charset="0"/>
                        </a:rPr>
                        <a:t>AdditionalColumns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Names of columns that should be loaded with the objects of the specified data class.</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Courier New" pitchFamily="49" charset="0"/>
                          <a:cs typeface="Courier New" pitchFamily="49" charset="0"/>
                        </a:rPr>
                        <a:t>AllowAll</a:t>
                      </a:r>
                    </a:p>
                  </a:txBody>
                  <a:tcPr anchor="ctr"/>
                </a:tc>
                <a:tc>
                  <a:txBody>
                    <a:bodyPr/>
                    <a:lstStyle/>
                    <a:p>
                      <a:r>
                        <a:rPr lang="en-US" sz="1600" dirty="0" smtClean="0"/>
                        <a:t>If set</a:t>
                      </a:r>
                      <a:r>
                        <a:rPr lang="en-US" sz="1600" baseline="0" dirty="0" smtClean="0"/>
                        <a:t> ‘(all)’ is displayed as option in the drop-down list in the </a:t>
                      </a:r>
                      <a:r>
                        <a:rPr lang="en-US" sz="1600" i="0" dirty="0" smtClean="0">
                          <a:latin typeface="Courier New" pitchFamily="49" charset="0"/>
                          <a:cs typeface="Courier New" pitchFamily="49" charset="0"/>
                        </a:rPr>
                        <a:t>SingleDropDownList</a:t>
                      </a:r>
                      <a:r>
                        <a:rPr lang="en-US" sz="1600" i="1" baseline="0" dirty="0" smtClean="0"/>
                        <a:t> </a:t>
                      </a:r>
                      <a:r>
                        <a:rPr lang="en-US" sz="1600" b="1" i="0" baseline="0" dirty="0" smtClean="0"/>
                        <a:t>SelectionMode</a:t>
                      </a:r>
                      <a:r>
                        <a:rPr lang="en-US" sz="1600" baseline="0" dirty="0" smtClean="0"/>
                        <a:t>.</a:t>
                      </a:r>
                      <a:endParaRPr lang="en-US" sz="1600"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Courier New" pitchFamily="49" charset="0"/>
                          <a:cs typeface="Courier New" pitchFamily="49" charset="0"/>
                        </a:rPr>
                        <a:t>AllowEditTextBox</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Indicates whether the value of the TextBox displayed in the </a:t>
                      </a:r>
                      <a:r>
                        <a:rPr lang="en-US" sz="1600" i="0" dirty="0" smtClean="0">
                          <a:latin typeface="Courier New" pitchFamily="49" charset="0"/>
                          <a:cs typeface="Courier New" pitchFamily="49" charset="0"/>
                        </a:rPr>
                        <a:t>SingleTextBox</a:t>
                      </a:r>
                      <a:r>
                        <a:rPr lang="en-US" sz="1600" i="1" dirty="0" smtClean="0"/>
                        <a:t> </a:t>
                      </a:r>
                      <a:r>
                        <a:rPr lang="en-US" sz="1600" dirty="0" smtClean="0"/>
                        <a:t>or the </a:t>
                      </a:r>
                      <a:r>
                        <a:rPr lang="en-US" sz="1600" i="0" dirty="0" smtClean="0">
                          <a:latin typeface="Courier New" pitchFamily="49" charset="0"/>
                          <a:cs typeface="Courier New" pitchFamily="49" charset="0"/>
                        </a:rPr>
                        <a:t>MultipleTextBox</a:t>
                      </a:r>
                      <a:r>
                        <a:rPr lang="en-US" sz="1600" dirty="0" smtClean="0"/>
                        <a:t> </a:t>
                      </a:r>
                      <a:r>
                        <a:rPr lang="en-US" sz="1600" b="1" dirty="0" smtClean="0"/>
                        <a:t>SelectionMode</a:t>
                      </a:r>
                      <a:r>
                        <a:rPr lang="en-US" dirty="0" smtClean="0"/>
                        <a:t> </a:t>
                      </a:r>
                      <a:r>
                        <a:rPr lang="en-US" sz="1600" dirty="0" smtClean="0"/>
                        <a:t>can be manually edited.</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AllowEmpty</a:t>
                      </a:r>
                    </a:p>
                  </a:txBody>
                  <a:tcPr anchor="ctr"/>
                </a:tc>
                <a:tc>
                  <a:txBody>
                    <a:bodyPr/>
                    <a:lstStyle/>
                    <a:p>
                      <a:r>
                        <a:rPr lang="en-US" sz="1600" dirty="0" smtClean="0"/>
                        <a:t>If enabled, the ‘</a:t>
                      </a:r>
                      <a:r>
                        <a:rPr lang="en-US" sz="1600" i="0" dirty="0" smtClean="0"/>
                        <a:t>(none)’</a:t>
                      </a:r>
                      <a:r>
                        <a:rPr lang="en-US" sz="1600" dirty="0" smtClean="0"/>
                        <a:t> value is available in the </a:t>
                      </a:r>
                      <a:r>
                        <a:rPr lang="en-US" sz="1600" i="0" dirty="0" smtClean="0">
                          <a:latin typeface="Courier New" pitchFamily="49" charset="0"/>
                          <a:cs typeface="Courier New" pitchFamily="49" charset="0"/>
                        </a:rPr>
                        <a:t>SingleDropDownList</a:t>
                      </a:r>
                      <a:r>
                        <a:rPr lang="en-US" sz="1600" dirty="0" smtClean="0"/>
                        <a:t> </a:t>
                      </a:r>
                      <a:r>
                        <a:rPr lang="en-US" sz="1600" b="1" dirty="0" smtClean="0"/>
                        <a:t>SelectionMode</a:t>
                      </a:r>
                      <a:r>
                        <a:rPr lang="en-US" sz="1600" dirty="0" smtClean="0"/>
                        <a:t> and the </a:t>
                      </a:r>
                      <a:r>
                        <a:rPr lang="en-US" sz="1600" b="1" dirty="0" smtClean="0"/>
                        <a:t>Clear</a:t>
                      </a:r>
                      <a:r>
                        <a:rPr lang="en-US" sz="1600" dirty="0" smtClean="0"/>
                        <a:t> button is displayed in </a:t>
                      </a:r>
                      <a:r>
                        <a:rPr lang="en-US" sz="1600" i="0" dirty="0" smtClean="0">
                          <a:latin typeface="Courier New" pitchFamily="49" charset="0"/>
                          <a:cs typeface="Courier New" pitchFamily="49" charset="0"/>
                        </a:rPr>
                        <a:t>SingleTextBox</a:t>
                      </a:r>
                      <a:r>
                        <a:rPr lang="en-US" sz="1600" dirty="0" smtClean="0"/>
                        <a:t> and </a:t>
                      </a:r>
                      <a:r>
                        <a:rPr lang="en-US" sz="1600" i="0" dirty="0" smtClean="0">
                          <a:latin typeface="Courier New" pitchFamily="49" charset="0"/>
                          <a:cs typeface="Courier New" pitchFamily="49" charset="0"/>
                        </a:rPr>
                        <a:t>MultipleTextBox</a:t>
                      </a:r>
                      <a:r>
                        <a:rPr lang="en-US" sz="1600" dirty="0" smtClean="0"/>
                        <a:t> mode.</a:t>
                      </a:r>
                    </a:p>
                    <a:p>
                      <a:r>
                        <a:rPr lang="en-US" sz="1600" dirty="0" smtClean="0"/>
                        <a:t> </a:t>
                      </a:r>
                    </a:p>
                    <a:p>
                      <a:r>
                        <a:rPr lang="en-US" sz="1600" dirty="0" smtClean="0"/>
                        <a:t>When an empty value is used, the </a:t>
                      </a:r>
                      <a:r>
                        <a:rPr lang="en-US" sz="1600" b="1" dirty="0" smtClean="0"/>
                        <a:t>Value</a:t>
                      </a:r>
                      <a:r>
                        <a:rPr lang="en-US" sz="1600" dirty="0" smtClean="0"/>
                        <a:t> of the control is </a:t>
                      </a:r>
                      <a:r>
                        <a:rPr lang="en-US" sz="1600" i="1" dirty="0" smtClean="0"/>
                        <a:t>0</a:t>
                      </a:r>
                      <a:r>
                        <a:rPr lang="en-US" sz="1600" dirty="0" smtClean="0"/>
                        <a:t> or an empty string.</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NoneRecordValue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Value returned when the ‘</a:t>
                      </a:r>
                      <a:r>
                        <a:rPr lang="en-US" sz="1600" i="0" dirty="0" smtClean="0"/>
                        <a:t>(none)’ </a:t>
                      </a:r>
                      <a:r>
                        <a:rPr lang="en-US" sz="1600" dirty="0" smtClean="0"/>
                        <a:t>item is selected in </a:t>
                      </a:r>
                      <a:r>
                        <a:rPr lang="en-US" sz="1600" i="0" dirty="0" smtClean="0">
                          <a:latin typeface="Courier New" pitchFamily="49" charset="0"/>
                          <a:cs typeface="Courier New" pitchFamily="49" charset="0"/>
                        </a:rPr>
                        <a:t>SingleDropDownList </a:t>
                      </a:r>
                      <a:r>
                        <a:rPr lang="en-US" sz="1600" b="1" dirty="0" smtClean="0"/>
                        <a:t>SelectionMode</a:t>
                      </a:r>
                      <a:r>
                        <a:rPr lang="en-US" sz="1600" dirty="0" smtClean="0"/>
                        <a:t>. </a:t>
                      </a:r>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899592" y="1052736"/>
          <a:ext cx="7488832" cy="3270782"/>
        </p:xfrm>
        <a:graphic>
          <a:graphicData uri="http://schemas.openxmlformats.org/drawingml/2006/table">
            <a:tbl>
              <a:tblPr firstRow="1" bandRow="1">
                <a:tableStyleId>{5C22544A-7EE6-4342-B048-85BDC9FD1C3A}</a:tableStyleId>
              </a:tblPr>
              <a:tblGrid>
                <a:gridCol w="2520280"/>
                <a:gridCol w="4968552"/>
              </a:tblGrid>
              <a:tr h="558062">
                <a:tc>
                  <a:txBody>
                    <a:bodyPr/>
                    <a:lstStyle/>
                    <a:p>
                      <a:r>
                        <a:rPr lang="en-US" dirty="0" smtClean="0"/>
                        <a:t>Name</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AllRecordValue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Contains the value used when the ‘</a:t>
                      </a:r>
                      <a:r>
                        <a:rPr lang="en-US" sz="1600" i="0" dirty="0" smtClean="0"/>
                        <a:t>(all)’</a:t>
                      </a:r>
                      <a:r>
                        <a:rPr lang="en-US" sz="1600" dirty="0" smtClean="0"/>
                        <a:t> item is selected in </a:t>
                      </a:r>
                      <a:r>
                        <a:rPr lang="en-US" sz="1600" i="0" dirty="0" smtClean="0">
                          <a:latin typeface="Courier New" pitchFamily="49" charset="0"/>
                          <a:cs typeface="Courier New" pitchFamily="49" charset="0"/>
                        </a:rPr>
                        <a:t>SingleDropDownList</a:t>
                      </a:r>
                      <a:r>
                        <a:rPr lang="en-US" sz="1600" dirty="0" smtClean="0"/>
                        <a:t> </a:t>
                      </a:r>
                      <a:r>
                        <a:rPr lang="en-US" sz="1600" b="1" dirty="0" smtClean="0"/>
                        <a:t>SelectionMode</a:t>
                      </a:r>
                      <a:r>
                        <a:rPr lang="en-US" sz="16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The default value is -1.</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ButtonImage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If specified, the selection button is displayed as a LinkButton using this image</a:t>
                      </a:r>
                      <a:r>
                        <a:rPr lang="en-US" sz="1600" baseline="0" dirty="0" smtClean="0"/>
                        <a:t> </a:t>
                      </a:r>
                      <a:r>
                        <a:rPr lang="en-US" sz="1600" dirty="0" smtClean="0"/>
                        <a:t>if the </a:t>
                      </a:r>
                      <a:r>
                        <a:rPr lang="en-US" sz="1600" b="1" dirty="0" smtClean="0"/>
                        <a:t>SelectionMode</a:t>
                      </a:r>
                      <a:r>
                        <a:rPr lang="en-US" sz="1600" dirty="0" smtClean="0"/>
                        <a:t> is </a:t>
                      </a:r>
                      <a:r>
                        <a:rPr lang="en-US" sz="1600" i="0" dirty="0" smtClean="0">
                          <a:latin typeface="Courier New" pitchFamily="49" charset="0"/>
                          <a:cs typeface="Courier New" pitchFamily="49" charset="0"/>
                        </a:rPr>
                        <a:t>SingleButton</a:t>
                      </a:r>
                      <a:r>
                        <a:rPr lang="en-US" sz="1600" i="0" dirty="0" smtClean="0"/>
                        <a:t> </a:t>
                      </a:r>
                      <a:r>
                        <a:rPr lang="en-US" sz="1600" dirty="0" smtClean="0"/>
                        <a:t>or </a:t>
                      </a:r>
                      <a:r>
                        <a:rPr lang="en-US" sz="1600" i="0" dirty="0" smtClean="0">
                          <a:latin typeface="Courier New" pitchFamily="49" charset="0"/>
                          <a:cs typeface="Courier New" pitchFamily="49" charset="0"/>
                        </a:rPr>
                        <a:t>MultipleButton</a:t>
                      </a:r>
                      <a:r>
                        <a:rPr lang="en-US" sz="1600" dirty="0" smtClean="0"/>
                        <a:t>.</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DialogWindowHeight/Width/Name</a:t>
                      </a:r>
                    </a:p>
                  </a:txBody>
                  <a:tcPr anchor="ctr"/>
                </a:tc>
                <a:tc>
                  <a:txBody>
                    <a:bodyPr/>
                    <a:lstStyle/>
                    <a:p>
                      <a:r>
                        <a:rPr lang="en-US" sz="1600" dirty="0" smtClean="0"/>
                        <a:t>Used to set default height and width of modal selection dialog.</a:t>
                      </a:r>
                      <a:r>
                        <a:rPr lang="en-US" sz="1600" baseline="0" dirty="0" smtClean="0"/>
                        <a:t> You can assign unique name to the modal dialog in case multiple selectors are used on the same page.</a:t>
                      </a:r>
                      <a:endParaRPr lang="en-US" sz="1600" dirty="0" smtClean="0"/>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899592" y="1052736"/>
          <a:ext cx="7488832" cy="4804204"/>
        </p:xfrm>
        <a:graphic>
          <a:graphicData uri="http://schemas.openxmlformats.org/drawingml/2006/table">
            <a:tbl>
              <a:tblPr firstRow="1" bandRow="1">
                <a:tableStyleId>{5C22544A-7EE6-4342-B048-85BDC9FD1C3A}</a:tableStyleId>
              </a:tblPr>
              <a:tblGrid>
                <a:gridCol w="2520280"/>
                <a:gridCol w="4968552"/>
              </a:tblGrid>
              <a:tr h="558062">
                <a:tc>
                  <a:txBody>
                    <a:bodyPr/>
                    <a:lstStyle/>
                    <a:p>
                      <a:r>
                        <a:rPr lang="en-US" dirty="0" smtClean="0"/>
                        <a:t>Name</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DisplayNameFormat</a:t>
                      </a:r>
                    </a:p>
                  </a:txBody>
                  <a:tcPr anchor="ctr"/>
                </a:tc>
                <a:tc>
                  <a:txBody>
                    <a:bodyPr/>
                    <a:lstStyle/>
                    <a:p>
                      <a:r>
                        <a:rPr lang="en-US" sz="1600" dirty="0" smtClean="0"/>
                        <a:t>Used to modify display format</a:t>
                      </a:r>
                      <a:r>
                        <a:rPr lang="en-US" sz="1600" baseline="0" dirty="0" smtClean="0"/>
                        <a:t> of items in the selection dialog list. </a:t>
                      </a:r>
                      <a:r>
                        <a:rPr lang="en-US" sz="1600" dirty="0" smtClean="0"/>
                        <a:t>Macro expressions in format </a:t>
                      </a:r>
                      <a:r>
                        <a:rPr lang="en-US" sz="1600" i="0" dirty="0" smtClean="0">
                          <a:latin typeface="Courier New" pitchFamily="49" charset="0"/>
                          <a:cs typeface="Courier New" pitchFamily="49" charset="0"/>
                        </a:rPr>
                        <a:t>{%ColumnName%} </a:t>
                      </a:r>
                      <a:r>
                        <a:rPr lang="en-US" sz="1600" dirty="0" smtClean="0"/>
                        <a:t>must be used here. </a:t>
                      </a:r>
                    </a:p>
                    <a:p>
                      <a:endParaRPr lang="en-US" sz="1600" dirty="0" smtClean="0"/>
                    </a:p>
                    <a:p>
                      <a:r>
                        <a:rPr lang="en-US" sz="1600" dirty="0" smtClean="0"/>
                        <a:t>The columns required by the used macros are loaded automatically</a:t>
                      </a:r>
                      <a:r>
                        <a:rPr lang="en-US" sz="1600" baseline="0" dirty="0" smtClean="0"/>
                        <a:t> as long as they belong to the table accessed by executed query.</a:t>
                      </a:r>
                      <a:endParaRPr lang="en-US" sz="1600" dirty="0" smtClean="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EditItemPageUrl</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If URL specified an edit button that links to the specified URL is displayed. Only available for </a:t>
                      </a:r>
                      <a:r>
                        <a:rPr lang="en-US" sz="1600" i="0" u="none" dirty="0" smtClean="0">
                          <a:latin typeface="Courier New" pitchFamily="49" charset="0"/>
                          <a:cs typeface="Courier New" pitchFamily="49" charset="0"/>
                        </a:rPr>
                        <a:t>SingleTextBox</a:t>
                      </a:r>
                      <a:r>
                        <a:rPr lang="en-US" sz="1600" dirty="0" smtClean="0"/>
                        <a:t> and </a:t>
                      </a:r>
                      <a:r>
                        <a:rPr lang="en-US" sz="1600" i="0" dirty="0" smtClean="0">
                          <a:latin typeface="Courier New" pitchFamily="49" charset="0"/>
                          <a:cs typeface="Courier New" pitchFamily="49" charset="0"/>
                        </a:rPr>
                        <a:t>SingleDropDownList</a:t>
                      </a:r>
                      <a:r>
                        <a:rPr lang="en-US" sz="1600" dirty="0" smtClean="0"/>
                        <a:t> </a:t>
                      </a:r>
                      <a:r>
                        <a:rPr lang="en-US" sz="1600" b="1" dirty="0" smtClean="0"/>
                        <a:t>SelectionMode</a:t>
                      </a:r>
                      <a:r>
                        <a:rPr lang="en-US" sz="1600" dirty="0" smtClean="0"/>
                        <a:t>.</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EditWindowName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Used to specify unique name of the modal edit dialog.</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EnabledColumnName</a:t>
                      </a:r>
                    </a:p>
                  </a:txBody>
                  <a:tcPr anchor="ctr"/>
                </a:tc>
                <a:tc>
                  <a:txBody>
                    <a:bodyPr/>
                    <a:lstStyle/>
                    <a:p>
                      <a:r>
                        <a:rPr lang="en-US" sz="1600" dirty="0" smtClean="0"/>
                        <a:t>If</a:t>
                      </a:r>
                      <a:r>
                        <a:rPr lang="en-US" sz="1600" baseline="0" dirty="0" smtClean="0"/>
                        <a:t> set to column that is of BOOL type assigns </a:t>
                      </a:r>
                      <a:r>
                        <a:rPr lang="en-US" sz="1600" baseline="0" dirty="0" smtClean="0">
                          <a:latin typeface="Courier New" pitchFamily="49" charset="0"/>
                          <a:cs typeface="Courier New" pitchFamily="49" charset="0"/>
                        </a:rPr>
                        <a:t>DropDownItemDisabled</a:t>
                      </a:r>
                      <a:r>
                        <a:rPr lang="en-US" sz="1600" baseline="0" dirty="0" smtClean="0"/>
                        <a:t> CSS class to specific options. Works with  </a:t>
                      </a:r>
                      <a:r>
                        <a:rPr lang="en-US" sz="1600" i="0" dirty="0" smtClean="0">
                          <a:latin typeface="Courier New" pitchFamily="49" charset="0"/>
                          <a:cs typeface="Courier New" pitchFamily="49" charset="0"/>
                        </a:rPr>
                        <a:t>SingleDropDownList</a:t>
                      </a:r>
                      <a:r>
                        <a:rPr lang="en-US" sz="1600" dirty="0" smtClean="0"/>
                        <a:t> </a:t>
                      </a:r>
                      <a:r>
                        <a:rPr lang="en-US" sz="1600" b="1" dirty="0" smtClean="0"/>
                        <a:t>SelectionMode.</a:t>
                      </a:r>
                      <a:endParaRPr lang="en-US" sz="1600" dirty="0" smtClean="0"/>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899592" y="1052736"/>
          <a:ext cx="7488832" cy="4185182"/>
        </p:xfrm>
        <a:graphic>
          <a:graphicData uri="http://schemas.openxmlformats.org/drawingml/2006/table">
            <a:tbl>
              <a:tblPr firstRow="1" bandRow="1">
                <a:tableStyleId>{5C22544A-7EE6-4342-B048-85BDC9FD1C3A}</a:tableStyleId>
              </a:tblPr>
              <a:tblGrid>
                <a:gridCol w="2520280"/>
                <a:gridCol w="4968552"/>
              </a:tblGrid>
              <a:tr h="558062">
                <a:tc>
                  <a:txBody>
                    <a:bodyPr/>
                    <a:lstStyle/>
                    <a:p>
                      <a:r>
                        <a:rPr lang="en-US" dirty="0" smtClean="0"/>
                        <a:t>Name</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FilterControl</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Path to the filter control (inheriting from </a:t>
                      </a:r>
                      <a:r>
                        <a:rPr lang="en-US" sz="1600" dirty="0" smtClean="0">
                          <a:latin typeface="Courier New" pitchFamily="49" charset="0"/>
                          <a:cs typeface="Courier New" pitchFamily="49" charset="0"/>
                        </a:rPr>
                        <a:t>CMSAbstractBaseFilterControl</a:t>
                      </a:r>
                      <a:r>
                        <a:rPr lang="en-US" sz="1600" dirty="0" smtClean="0"/>
                        <a:t> class). It will be used for custom filtering of items displayed in the modal selection dialog.</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GridName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Path to the XML configuration file of the</a:t>
                      </a:r>
                      <a:r>
                        <a:rPr lang="en-US" sz="1600" baseline="0" dirty="0" smtClean="0"/>
                        <a:t> UniGrid </a:t>
                      </a:r>
                      <a:r>
                        <a:rPr lang="en-US" sz="1600" dirty="0" smtClean="0"/>
                        <a:t>control used to display  and select objects in </a:t>
                      </a:r>
                      <a:r>
                        <a:rPr lang="en-US" sz="1600" i="0" dirty="0" smtClean="0">
                          <a:latin typeface="Courier New" pitchFamily="49" charset="0"/>
                          <a:cs typeface="Courier New" pitchFamily="49" charset="0"/>
                        </a:rPr>
                        <a:t>Multiple</a:t>
                      </a:r>
                      <a:r>
                        <a:rPr lang="en-US" sz="1600" dirty="0" smtClean="0"/>
                        <a:t> </a:t>
                      </a:r>
                      <a:r>
                        <a:rPr lang="en-US" sz="1600" b="1" dirty="0" smtClean="0"/>
                        <a:t>SelectionMode</a:t>
                      </a:r>
                      <a:r>
                        <a:rPr lang="en-US" sz="1600" dirty="0" smtClean="0"/>
                        <a:t>.</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IconPath</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Path</a:t>
                      </a:r>
                      <a:r>
                        <a:rPr lang="en-US" sz="1600" baseline="0" dirty="0" smtClean="0"/>
                        <a:t> to icon displayed in the title of modal selection dialog.</a:t>
                      </a:r>
                      <a:endParaRPr lang="en-US" sz="1600" dirty="0" smtClean="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ItemsPerPage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Used to set the maximum amount of displayed selected items per page in </a:t>
                      </a:r>
                      <a:r>
                        <a:rPr lang="en-US" sz="1600" i="0" dirty="0" smtClean="0">
                          <a:latin typeface="Courier New" pitchFamily="49" charset="0"/>
                          <a:cs typeface="Courier New" pitchFamily="49" charset="0"/>
                        </a:rPr>
                        <a:t>Multiple</a:t>
                      </a:r>
                      <a:r>
                        <a:rPr lang="en-US" sz="1600" dirty="0" smtClean="0"/>
                        <a:t> </a:t>
                      </a:r>
                      <a:r>
                        <a:rPr lang="en-US" sz="1600" b="1" dirty="0" smtClean="0"/>
                        <a:t>SelectionMode</a:t>
                      </a:r>
                      <a:r>
                        <a:rPr lang="en-US" sz="1600" dirty="0" smtClean="0"/>
                        <a:t>.</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LocalizeItems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When enabled localization macros are</a:t>
                      </a:r>
                      <a:r>
                        <a:rPr lang="en-US" sz="1600" baseline="0" dirty="0" smtClean="0"/>
                        <a:t> </a:t>
                      </a:r>
                      <a:r>
                        <a:rPr lang="en-US" sz="1600" dirty="0" smtClean="0"/>
                        <a:t>resolved in</a:t>
                      </a:r>
                      <a:r>
                        <a:rPr lang="en-US" sz="1600" baseline="0" dirty="0" smtClean="0"/>
                        <a:t> the modal selection dialog</a:t>
                      </a:r>
                      <a:r>
                        <a:rPr lang="en-US" sz="1600" dirty="0" smtClean="0"/>
                        <a:t>.</a:t>
                      </a:r>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39552" y="188640"/>
            <a:ext cx="6984776" cy="432048"/>
          </a:xfrm>
        </p:spPr>
        <p:txBody>
          <a:bodyPr>
            <a:noAutofit/>
          </a:bodyPr>
          <a:lstStyle/>
          <a:p>
            <a:pPr algn="l"/>
            <a:r>
              <a:rPr lang="en-US" sz="2500" b="1" dirty="0" smtClean="0">
                <a:solidFill>
                  <a:schemeClr val="tx2">
                    <a:lumMod val="75000"/>
                  </a:schemeClr>
                </a:solidFill>
              </a:rPr>
              <a:t>Members</a:t>
            </a:r>
            <a:endParaRPr lang="cs-CZ" sz="2500" b="1" dirty="0">
              <a:solidFill>
                <a:schemeClr val="tx2">
                  <a:lumMod val="75000"/>
                </a:schemeClr>
              </a:solidFill>
            </a:endParaRPr>
          </a:p>
        </p:txBody>
      </p:sp>
      <p:cxnSp>
        <p:nvCxnSpPr>
          <p:cNvPr id="12" name="Straight Connector 11"/>
          <p:cNvCxnSpPr/>
          <p:nvPr/>
        </p:nvCxnSpPr>
        <p:spPr>
          <a:xfrm>
            <a:off x="539552" y="620688"/>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899592" y="1052736"/>
          <a:ext cx="7488832" cy="4916702"/>
        </p:xfrm>
        <a:graphic>
          <a:graphicData uri="http://schemas.openxmlformats.org/drawingml/2006/table">
            <a:tbl>
              <a:tblPr firstRow="1" bandRow="1">
                <a:tableStyleId>{5C22544A-7EE6-4342-B048-85BDC9FD1C3A}</a:tableStyleId>
              </a:tblPr>
              <a:tblGrid>
                <a:gridCol w="2520280"/>
                <a:gridCol w="4968552"/>
              </a:tblGrid>
              <a:tr h="558062">
                <a:tc>
                  <a:txBody>
                    <a:bodyPr/>
                    <a:lstStyle/>
                    <a:p>
                      <a:r>
                        <a:rPr lang="en-US" dirty="0" smtClean="0"/>
                        <a:t>Name</a:t>
                      </a:r>
                      <a:endParaRPr lang="en-US" dirty="0"/>
                    </a:p>
                  </a:txBody>
                  <a:tcPr anchor="ctr"/>
                </a:tc>
                <a:tc>
                  <a:txBody>
                    <a:bodyPr/>
                    <a:lstStyle/>
                    <a:p>
                      <a:r>
                        <a:rPr lang="en-US" dirty="0" smtClean="0"/>
                        <a:t>Description</a:t>
                      </a:r>
                      <a:endParaRPr lang="en-US" dirty="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MaxDisplayedItems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Maximum number of objects displayed by</a:t>
                      </a:r>
                      <a:r>
                        <a:rPr lang="en-US" sz="1600" baseline="0" dirty="0" smtClean="0"/>
                        <a:t> the drop-down </a:t>
                      </a:r>
                      <a:r>
                        <a:rPr lang="en-US" sz="1600" dirty="0" smtClean="0"/>
                        <a:t>list in </a:t>
                      </a:r>
                      <a:r>
                        <a:rPr lang="en-US" sz="1600" i="0" dirty="0" smtClean="0">
                          <a:latin typeface="Courier New" pitchFamily="49" charset="0"/>
                          <a:cs typeface="Courier New" pitchFamily="49" charset="0"/>
                        </a:rPr>
                        <a:t>SingleDropDownList</a:t>
                      </a:r>
                      <a:r>
                        <a:rPr lang="en-US" sz="1600" dirty="0" smtClean="0"/>
                        <a:t> </a:t>
                      </a:r>
                      <a:r>
                        <a:rPr lang="en-US" sz="1600" b="1" dirty="0" smtClean="0"/>
                        <a:t>SelectionMode</a:t>
                      </a:r>
                      <a:r>
                        <a:rPr lang="en-US" sz="16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Default value is 25.</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NewItemPageUrl</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Can be used to specify the URL of a custom page that handles the creation of new objects. If a value is entered, a new button that links to the specified URL is displayed. Only available for </a:t>
                      </a:r>
                      <a:r>
                        <a:rPr lang="en-US" sz="1600" i="0" dirty="0" smtClean="0">
                          <a:latin typeface="Courier New" pitchFamily="49" charset="0"/>
                          <a:cs typeface="Courier New" pitchFamily="49" charset="0"/>
                        </a:rPr>
                        <a:t>SingleTextBox</a:t>
                      </a:r>
                      <a:r>
                        <a:rPr lang="en-US" sz="1600" i="1" dirty="0" smtClean="0"/>
                        <a:t> </a:t>
                      </a:r>
                      <a:r>
                        <a:rPr lang="en-US" sz="1600" b="1" dirty="0" smtClean="0"/>
                        <a:t>SelectionMode</a:t>
                      </a:r>
                      <a:r>
                        <a:rPr lang="en-US" sz="1600" dirty="0" smtClean="0"/>
                        <a:t>.</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ourier New" pitchFamily="49" charset="0"/>
                          <a:cs typeface="Courier New" pitchFamily="49" charset="0"/>
                        </a:rPr>
                        <a:t>ObjectType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Specifies the data class of the objects to be selected</a:t>
                      </a:r>
                      <a:r>
                        <a:rPr lang="en-US" sz="1600" baseline="0" dirty="0" smtClean="0"/>
                        <a:t> using object class name (e.g. ‘cms.user’, ‘cms.role’, etc.)</a:t>
                      </a:r>
                      <a:endParaRPr lang="en-US" sz="1600" dirty="0" smtClean="0"/>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OrderBy</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Contains the </a:t>
                      </a:r>
                      <a:r>
                        <a:rPr lang="en-US" sz="1600" dirty="0" smtClean="0">
                          <a:latin typeface="Courier New" pitchFamily="49" charset="0"/>
                          <a:cs typeface="Courier New" pitchFamily="49" charset="0"/>
                        </a:rPr>
                        <a:t>ORDERBY</a:t>
                      </a:r>
                      <a:r>
                        <a:rPr lang="en-US" sz="1600" dirty="0" smtClean="0"/>
                        <a:t> clause used to determine the order of objects. It also affects the order in the modal selection dialog.</a:t>
                      </a:r>
                    </a:p>
                  </a:txBody>
                  <a:tcPr anchor="ctr"/>
                </a:tc>
              </a:tr>
              <a:tr h="558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RemoveConfirmation</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Used to specify the text displayed in the confirmation message when removing items from list. Entering an empty string disables the confirmation message.</a:t>
                      </a:r>
                    </a:p>
                  </a:txBody>
                  <a:tcPr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Template>
  <TotalTime>2881</TotalTime>
  <Words>1376</Words>
  <Application>Microsoft Office PowerPoint</Application>
  <PresentationFormat>On-screen Show (4:3)</PresentationFormat>
  <Paragraphs>205</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Blue</vt:lpstr>
      <vt:lpstr>Slide 1</vt:lpstr>
      <vt:lpstr>Agenda</vt:lpstr>
      <vt:lpstr>Overview</vt:lpstr>
      <vt:lpstr>Hierarchy</vt:lpstr>
      <vt:lpstr>Members</vt:lpstr>
      <vt:lpstr>Members</vt:lpstr>
      <vt:lpstr>Members</vt:lpstr>
      <vt:lpstr>Members</vt:lpstr>
      <vt:lpstr>Members</vt:lpstr>
      <vt:lpstr>Members</vt:lpstr>
      <vt:lpstr>Members</vt:lpstr>
      <vt:lpstr>Members</vt:lpstr>
      <vt:lpstr>Members</vt:lpstr>
      <vt:lpstr>Members</vt:lpstr>
      <vt:lpstr>Members</vt:lpstr>
      <vt:lpstr>Members</vt:lpstr>
      <vt:lpstr>Custom filter development</vt:lpstr>
      <vt:lpstr>Questions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petrp</dc:creator>
  <cp:lastModifiedBy>karolj</cp:lastModifiedBy>
  <cp:revision>243</cp:revision>
  <dcterms:created xsi:type="dcterms:W3CDTF">2010-08-13T11:01:32Z</dcterms:created>
  <dcterms:modified xsi:type="dcterms:W3CDTF">2010-12-16T17:19:36Z</dcterms:modified>
</cp:coreProperties>
</file>