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316" r:id="rId8"/>
    <p:sldId id="317" r:id="rId9"/>
    <p:sldId id="266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76" r:id="rId25"/>
    <p:sldId id="267" r:id="rId26"/>
    <p:sldId id="283" r:id="rId27"/>
    <p:sldId id="289" r:id="rId28"/>
    <p:sldId id="290" r:id="rId29"/>
    <p:sldId id="285" r:id="rId30"/>
    <p:sldId id="286" r:id="rId31"/>
    <p:sldId id="287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293" r:id="rId41"/>
    <p:sldId id="302" r:id="rId42"/>
    <p:sldId id="304" r:id="rId43"/>
    <p:sldId id="306" r:id="rId44"/>
    <p:sldId id="292" r:id="rId45"/>
    <p:sldId id="312" r:id="rId46"/>
    <p:sldId id="307" r:id="rId47"/>
    <p:sldId id="313" r:id="rId48"/>
    <p:sldId id="303" r:id="rId49"/>
    <p:sldId id="310" r:id="rId50"/>
    <p:sldId id="311" r:id="rId51"/>
    <p:sldId id="309" r:id="rId52"/>
    <p:sldId id="268" r:id="rId53"/>
    <p:sldId id="280" r:id="rId54"/>
    <p:sldId id="282" r:id="rId55"/>
    <p:sldId id="281" r:id="rId56"/>
    <p:sldId id="314" r:id="rId57"/>
    <p:sldId id="31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r Penicka" initials="P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384" y="5186380"/>
            <a:ext cx="8100000" cy="765175"/>
          </a:xfrm>
        </p:spPr>
        <p:txBody>
          <a:bodyPr>
            <a:normAutofit/>
          </a:bodyPr>
          <a:lstStyle>
            <a:lvl1pPr algn="r">
              <a:defRPr lang="en-US" sz="44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0996" y="5949280"/>
            <a:ext cx="6400800" cy="381000"/>
          </a:xfrm>
        </p:spPr>
        <p:txBody>
          <a:bodyPr>
            <a:normAutofit/>
          </a:bodyPr>
          <a:lstStyle>
            <a:lvl1pPr marL="0" indent="0" algn="r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F7D-B168-43FB-ADA4-C46859C23E39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EE4D-64EE-4D01-84DE-6427B64823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384" y="5949280"/>
            <a:ext cx="8100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5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F7D-B168-43FB-ADA4-C46859C23E39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EE4D-64EE-4D01-84DE-6427B64823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08720"/>
            <a:ext cx="82388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22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F7D-B168-43FB-ADA4-C46859C23E39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EE4D-64EE-4D01-84DE-6427B648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F7D-B168-43FB-ADA4-C46859C23E39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EE4D-64EE-4D01-84DE-6427B64823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08720"/>
            <a:ext cx="82388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75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F7D-B168-43FB-ADA4-C46859C23E39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EE4D-64EE-4D01-84DE-6427B64823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908720"/>
            <a:ext cx="82388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7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5F7D-B168-43FB-ADA4-C46859C23E39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EE4D-64EE-4D01-84DE-6427B648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6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08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5F7D-B168-43FB-ADA4-C46859C23E39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EE4D-64EE-4D01-84DE-6427B6482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6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3600" b="1" kern="1200" dirty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://www.twibes.com/group/Kentico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://www.facebook.com/KenticoCM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://kentico.uservoice.com/" TargetMode="External"/><Relationship Id="rId4" Type="http://schemas.openxmlformats.org/officeDocument/2006/relationships/hyperlink" Target="http://twitter.com/kenticocm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Kentico CMS 5.5 R2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cs-CZ" dirty="0" smtClean="0"/>
              <a:t>N</a:t>
            </a:r>
            <a:r>
              <a:rPr lang="en-US" dirty="0" err="1" smtClean="0"/>
              <a:t>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Management of any </a:t>
            </a:r>
            <a:r>
              <a:rPr lang="en-US" dirty="0" err="1" smtClean="0"/>
              <a:t>CMS.File</a:t>
            </a:r>
            <a:r>
              <a:rPr lang="en-US" dirty="0" smtClean="0"/>
              <a:t> in the content tree</a:t>
            </a:r>
          </a:p>
          <a:p>
            <a:r>
              <a:rPr lang="en-US" dirty="0" smtClean="0"/>
              <a:t>Based on the Document library web</a:t>
            </a:r>
            <a:r>
              <a:rPr lang="cs-CZ" dirty="0" smtClean="0"/>
              <a:t> </a:t>
            </a:r>
            <a:r>
              <a:rPr lang="en-US" dirty="0" smtClean="0"/>
              <a:t>part </a:t>
            </a:r>
          </a:p>
          <a:p>
            <a:r>
              <a:rPr lang="en-US" dirty="0" smtClean="0"/>
              <a:t>Integration with WebDAV</a:t>
            </a:r>
          </a:p>
          <a:p>
            <a:r>
              <a:rPr lang="en-US" dirty="0" smtClean="0"/>
              <a:t>Workflow support</a:t>
            </a:r>
          </a:p>
          <a:p>
            <a:r>
              <a:rPr lang="en-US" dirty="0" smtClean="0"/>
              <a:t>Check-in/check-out support</a:t>
            </a:r>
          </a:p>
          <a:p>
            <a:r>
              <a:rPr lang="en-US" dirty="0" smtClean="0"/>
              <a:t>Copy/Delete/Open/Edit of any file</a:t>
            </a:r>
          </a:p>
          <a:p>
            <a:r>
              <a:rPr lang="en-US" dirty="0" smtClean="0"/>
              <a:t>Permissions management per document library and per each file</a:t>
            </a:r>
          </a:p>
          <a:p>
            <a:r>
              <a:rPr lang="en-US" dirty="0" smtClean="0"/>
              <a:t>Version history</a:t>
            </a:r>
          </a:p>
          <a:p>
            <a:r>
              <a:rPr lang="en-US" dirty="0" smtClean="0"/>
              <a:t>Document archiving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5525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8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features available on the live site</a:t>
            </a:r>
          </a:p>
          <a:p>
            <a:r>
              <a:rPr lang="en-US" dirty="0" smtClean="0"/>
              <a:t>Files are represented as </a:t>
            </a:r>
            <a:r>
              <a:rPr lang="cs-CZ" dirty="0" smtClean="0"/>
              <a:t>a</a:t>
            </a:r>
            <a:r>
              <a:rPr lang="en-US" dirty="0" smtClean="0"/>
              <a:t> table</a:t>
            </a:r>
          </a:p>
          <a:p>
            <a:r>
              <a:rPr lang="en-US" dirty="0" smtClean="0"/>
              <a:t>All used layouts and forms are fully customizable</a:t>
            </a:r>
          </a:p>
          <a:p>
            <a:endParaRPr lang="en-US" dirty="0" smtClean="0"/>
          </a:p>
        </p:txBody>
      </p:sp>
      <p:pic>
        <p:nvPicPr>
          <p:cNvPr id="3074" name="Picture 2" descr="http://devnet.kentico.com/CMSPages/GetFile.aspx?guid=9ff5b41f-980d-48c6-8f55-0cd80d03b6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886200"/>
            <a:ext cx="71913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0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Multi-lingual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localization of default </a:t>
            </a:r>
            <a:r>
              <a:rPr lang="en-US" dirty="0"/>
              <a:t>culture documents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8496300" cy="3714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124575" y="3581400"/>
            <a:ext cx="38100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4267199"/>
            <a:ext cx="1600200" cy="3333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Users with appropriate </a:t>
            </a:r>
            <a:r>
              <a:rPr lang="cs-CZ" dirty="0" smtClean="0"/>
              <a:t>permissions</a:t>
            </a:r>
            <a:r>
              <a:rPr lang="en-US" dirty="0" smtClean="0"/>
              <a:t> can create and manage a project</a:t>
            </a:r>
          </a:p>
          <a:p>
            <a:r>
              <a:rPr lang="en-US" dirty="0" smtClean="0"/>
              <a:t>Project includes particular tasks</a:t>
            </a:r>
          </a:p>
          <a:p>
            <a:r>
              <a:rPr lang="en-US" dirty="0" smtClean="0"/>
              <a:t>There are owners and assigned users of </a:t>
            </a:r>
            <a:r>
              <a:rPr lang="cs-CZ" dirty="0" smtClean="0"/>
              <a:t>each</a:t>
            </a:r>
            <a:r>
              <a:rPr lang="en-US" dirty="0" smtClean="0"/>
              <a:t> task</a:t>
            </a:r>
          </a:p>
          <a:p>
            <a:r>
              <a:rPr lang="en-US" dirty="0" smtClean="0"/>
              <a:t>Project progress is based on the progress of all </a:t>
            </a:r>
            <a:r>
              <a:rPr lang="cs-CZ" dirty="0" smtClean="0"/>
              <a:t>included</a:t>
            </a:r>
            <a:r>
              <a:rPr lang="en-US" dirty="0" smtClean="0"/>
              <a:t> tasks</a:t>
            </a:r>
          </a:p>
          <a:p>
            <a:r>
              <a:rPr lang="en-US" dirty="0" smtClean="0"/>
              <a:t>Integrated with Workgroups</a:t>
            </a:r>
          </a:p>
          <a:p>
            <a:r>
              <a:rPr lang="en-US" dirty="0" smtClean="0"/>
              <a:t>Fully customizable statuses and priorities</a:t>
            </a:r>
          </a:p>
          <a:p>
            <a:r>
              <a:rPr lang="en-US" dirty="0" smtClean="0"/>
              <a:t>Ready to use on the live site</a:t>
            </a:r>
          </a:p>
        </p:txBody>
      </p:sp>
    </p:spTree>
    <p:extLst>
      <p:ext uri="{BB962C8B-B14F-4D97-AF65-F5344CB8AC3E}">
        <p14:creationId xmlns:p14="http://schemas.microsoft.com/office/powerpoint/2010/main" val="28221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info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9" y="1371602"/>
            <a:ext cx="7897822" cy="457199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1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990600"/>
            <a:ext cx="3810000" cy="369605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6327908" cy="2986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0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management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03" y="1676400"/>
            <a:ext cx="4437594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8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CMSDesk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7552"/>
            <a:ext cx="9010650" cy="3424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</a:t>
            </a:r>
            <a:r>
              <a:rPr lang="en-US" dirty="0" smtClean="0"/>
              <a:t>customize all statuses and priorities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2" y="2286000"/>
            <a:ext cx="8806208" cy="396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6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Intranet Solution</a:t>
            </a:r>
          </a:p>
          <a:p>
            <a:r>
              <a:rPr lang="en-US" dirty="0" smtClean="0"/>
              <a:t>Document management package</a:t>
            </a:r>
          </a:p>
          <a:p>
            <a:pPr lvl="1"/>
            <a:r>
              <a:rPr lang="en-US" dirty="0"/>
              <a:t>WebDAV support</a:t>
            </a:r>
          </a:p>
          <a:p>
            <a:pPr lvl="1"/>
            <a:r>
              <a:rPr lang="en-US" dirty="0"/>
              <a:t>Project &amp; task management</a:t>
            </a:r>
          </a:p>
          <a:p>
            <a:pPr lvl="1"/>
            <a:r>
              <a:rPr lang="en-US" dirty="0"/>
              <a:t>Document </a:t>
            </a:r>
            <a:r>
              <a:rPr lang="en-US" dirty="0" smtClean="0"/>
              <a:t>libraries</a:t>
            </a:r>
          </a:p>
          <a:p>
            <a:r>
              <a:rPr lang="en-US" dirty="0"/>
              <a:t>Windows Azure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Workgroups</a:t>
            </a:r>
          </a:p>
          <a:p>
            <a:r>
              <a:rPr lang="en-US" dirty="0" smtClean="0"/>
              <a:t>MS </a:t>
            </a:r>
            <a:r>
              <a:rPr lang="en-US" dirty="0" err="1"/>
              <a:t>Sharepoint</a:t>
            </a:r>
            <a:r>
              <a:rPr lang="en-US" dirty="0"/>
              <a:t> 2010 support</a:t>
            </a:r>
          </a:p>
          <a:p>
            <a:r>
              <a:rPr lang="en-US" dirty="0"/>
              <a:t>“Versioning without </a:t>
            </a:r>
            <a:r>
              <a:rPr lang="en-US" dirty="0" smtClean="0"/>
              <a:t>workflow”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53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Workgroups - </a:t>
            </a:r>
            <a:r>
              <a:rPr lang="en-US" dirty="0" err="1" smtClean="0"/>
              <a:t>CMSDesk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" y="2339478"/>
            <a:ext cx="8835732" cy="3293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3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Workgroups – Live site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55096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with appropriate rights can create and manage their own private tasks (not included in any project)</a:t>
            </a:r>
          </a:p>
          <a:p>
            <a:r>
              <a:rPr lang="en-US" dirty="0"/>
              <a:t>Users can </a:t>
            </a:r>
            <a:r>
              <a:rPr lang="en-US" dirty="0" smtClean="0"/>
              <a:t>see</a:t>
            </a:r>
            <a:r>
              <a:rPr lang="cs-CZ" dirty="0" smtClean="0"/>
              <a:t> at any time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status</a:t>
            </a:r>
            <a:r>
              <a:rPr lang="cs-CZ" dirty="0" smtClean="0"/>
              <a:t>es</a:t>
            </a:r>
            <a:r>
              <a:rPr lang="en-US" dirty="0" smtClean="0"/>
              <a:t> of projects they are member</a:t>
            </a:r>
            <a:r>
              <a:rPr lang="cs-CZ" dirty="0" smtClean="0"/>
              <a:t>s</a:t>
            </a:r>
            <a:r>
              <a:rPr lang="en-US" dirty="0" smtClean="0"/>
              <a:t> of</a:t>
            </a:r>
          </a:p>
          <a:p>
            <a:pPr lvl="1"/>
            <a:r>
              <a:rPr lang="en-US" dirty="0" smtClean="0"/>
              <a:t>status</a:t>
            </a:r>
            <a:r>
              <a:rPr lang="cs-CZ" dirty="0" smtClean="0"/>
              <a:t>es</a:t>
            </a:r>
            <a:r>
              <a:rPr lang="en-US" dirty="0" smtClean="0"/>
              <a:t> of tasks they own </a:t>
            </a:r>
          </a:p>
          <a:p>
            <a:pPr lvl="1"/>
            <a:r>
              <a:rPr lang="en-US" dirty="0" smtClean="0"/>
              <a:t>status</a:t>
            </a:r>
            <a:r>
              <a:rPr lang="cs-CZ" dirty="0" smtClean="0"/>
              <a:t>es</a:t>
            </a:r>
            <a:r>
              <a:rPr lang="en-US" dirty="0" smtClean="0"/>
              <a:t> of tasks assigned to them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 &amp; tasks status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25" y="990600"/>
            <a:ext cx="6756550" cy="56388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7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parts &amp; Widgets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2122"/>
            <a:ext cx="5181600" cy="373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Intranet 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Out-of-the-box</a:t>
            </a:r>
            <a:r>
              <a:rPr lang="cs-CZ" dirty="0" smtClean="0"/>
              <a:t>,</a:t>
            </a:r>
            <a:r>
              <a:rPr lang="en-US" dirty="0" smtClean="0"/>
              <a:t> ready-to-use solution for your Enterprise 2.0 Intranet that boost</a:t>
            </a:r>
            <a:r>
              <a:rPr lang="cs-CZ" dirty="0" smtClean="0"/>
              <a:t>s</a:t>
            </a:r>
            <a:r>
              <a:rPr lang="en-US" dirty="0" smtClean="0"/>
              <a:t> your team collaboration and co-operation </a:t>
            </a:r>
          </a:p>
          <a:p>
            <a:r>
              <a:rPr lang="en-US" dirty="0" smtClean="0"/>
              <a:t>It covers all </a:t>
            </a:r>
            <a:r>
              <a:rPr lang="cs-CZ" dirty="0" smtClean="0"/>
              <a:t>the </a:t>
            </a:r>
            <a:r>
              <a:rPr lang="en-US" dirty="0" smtClean="0"/>
              <a:t>necessary functionality</a:t>
            </a:r>
            <a:r>
              <a:rPr lang="cs-CZ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Corporate identity, policy documents, canteen menu, employees directory, …</a:t>
            </a:r>
          </a:p>
          <a:p>
            <a:pPr lvl="1"/>
            <a:r>
              <a:rPr lang="en-US" dirty="0" smtClean="0"/>
              <a:t>Blogs, Forums, Wikis, News, Corporate events</a:t>
            </a:r>
          </a:p>
          <a:p>
            <a:pPr lvl="1"/>
            <a:r>
              <a:rPr lang="en-US" dirty="0" smtClean="0"/>
              <a:t>Document libraries, Media libraries</a:t>
            </a:r>
          </a:p>
          <a:p>
            <a:pPr lvl="1"/>
            <a:r>
              <a:rPr lang="en-US" dirty="0" smtClean="0"/>
              <a:t>Project management</a:t>
            </a:r>
          </a:p>
          <a:p>
            <a:pPr lvl="1"/>
            <a:r>
              <a:rPr lang="en-US" dirty="0" smtClean="0"/>
              <a:t>Team workgroups</a:t>
            </a:r>
          </a:p>
          <a:p>
            <a:pPr lvl="1"/>
            <a:r>
              <a:rPr lang="en-US" dirty="0" smtClean="0"/>
              <a:t>Company Departments</a:t>
            </a:r>
          </a:p>
          <a:p>
            <a:pPr lvl="1"/>
            <a:r>
              <a:rPr lang="en-US" dirty="0" smtClean="0"/>
              <a:t>and many others ….. </a:t>
            </a:r>
          </a:p>
          <a:p>
            <a:r>
              <a:rPr lang="cs-CZ" dirty="0" smtClean="0"/>
              <a:t>Each </a:t>
            </a:r>
            <a:r>
              <a:rPr lang="en-US" dirty="0" smtClean="0"/>
              <a:t>part of the Intranet website</a:t>
            </a:r>
            <a:r>
              <a:rPr lang="cs-CZ" dirty="0" smtClean="0"/>
              <a:t> is fully customizable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7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cs-CZ" dirty="0" smtClean="0"/>
              <a:t>assigned permissions</a:t>
            </a:r>
            <a:r>
              <a:rPr lang="en-US" dirty="0" smtClean="0"/>
              <a:t>, user can create and manage any </a:t>
            </a:r>
            <a:r>
              <a:rPr lang="en-US" dirty="0"/>
              <a:t>type of </a:t>
            </a:r>
            <a:r>
              <a:rPr lang="en-US" dirty="0" smtClean="0"/>
              <a:t>document directly on the live site</a:t>
            </a:r>
            <a:r>
              <a:rPr lang="cs-CZ" dirty="0" smtClean="0"/>
              <a:t>,</a:t>
            </a:r>
            <a:r>
              <a:rPr lang="en-US" dirty="0" smtClean="0"/>
              <a:t> without any access to the administration UI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contribution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296276" cy="3068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2743200"/>
            <a:ext cx="685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31454"/>
            <a:ext cx="6013156" cy="3659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85800" y="3048000"/>
            <a:ext cx="2362200" cy="10111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9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Intranet Solution is divided into four parts:</a:t>
            </a:r>
          </a:p>
          <a:p>
            <a:pPr lvl="1"/>
            <a:r>
              <a:rPr lang="en-US" dirty="0" smtClean="0"/>
              <a:t>Main portal</a:t>
            </a:r>
          </a:p>
          <a:p>
            <a:pPr lvl="1"/>
            <a:r>
              <a:rPr lang="en-US" dirty="0" smtClean="0"/>
              <a:t>Departmental websites</a:t>
            </a:r>
            <a:endParaRPr lang="en-US" dirty="0" smtClean="0"/>
          </a:p>
          <a:p>
            <a:pPr lvl="1"/>
            <a:r>
              <a:rPr lang="en-US" dirty="0" smtClean="0"/>
              <a:t>Workgroups</a:t>
            </a:r>
            <a:endParaRPr lang="en-US" dirty="0" smtClean="0"/>
          </a:p>
          <a:p>
            <a:pPr lvl="1"/>
            <a:r>
              <a:rPr lang="en-US" dirty="0" smtClean="0"/>
              <a:t>My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</a:t>
            </a:r>
            <a:r>
              <a:rPr lang="en-US" dirty="0" err="1" smtClean="0"/>
              <a:t>Sharepoint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 </a:t>
            </a:r>
            <a:r>
              <a:rPr lang="en-US" dirty="0" err="1" smtClean="0"/>
              <a:t>Sharepoint</a:t>
            </a:r>
            <a:r>
              <a:rPr lang="en-US" dirty="0" smtClean="0"/>
              <a:t> </a:t>
            </a:r>
            <a:r>
              <a:rPr lang="cs-CZ" dirty="0" smtClean="0"/>
              <a:t>w</a:t>
            </a:r>
            <a:r>
              <a:rPr lang="en-US" dirty="0" err="1" smtClean="0"/>
              <a:t>eb</a:t>
            </a:r>
            <a:r>
              <a:rPr lang="cs-CZ" dirty="0" smtClean="0"/>
              <a:t> </a:t>
            </a:r>
            <a:r>
              <a:rPr lang="en-US" dirty="0" smtClean="0"/>
              <a:t>parts support connection to MOSS 2007 and MOSS 2010</a:t>
            </a:r>
          </a:p>
          <a:p>
            <a:r>
              <a:rPr lang="en-US" dirty="0" smtClean="0"/>
              <a:t>Available in all editions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61626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5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portal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705726" cy="564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focused documents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0676"/>
            <a:ext cx="8938434" cy="4276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Document Libraries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620000" cy="5429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6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News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1083661"/>
            <a:ext cx="7962898" cy="5679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6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Events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93" y="1066800"/>
            <a:ext cx="7283066" cy="5670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sharing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41894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9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 for all employees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467600" cy="5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3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forums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07898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4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Employees directory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315200" cy="5156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Powerful portal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Indexing and searching of all publicly available information and documents including blogs, forums, document libraries</a:t>
            </a:r>
            <a:r>
              <a:rPr lang="cs-CZ" dirty="0" smtClean="0"/>
              <a:t>,</a:t>
            </a:r>
            <a:r>
              <a:rPr lang="en-US" dirty="0" smtClean="0"/>
              <a:t>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Including PDF and Office documents!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3810000"/>
            <a:ext cx="8905875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248525" y="5029200"/>
            <a:ext cx="16002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“Versioning without workflow”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are always in the Published step under this workflow type</a:t>
            </a:r>
          </a:p>
          <a:p>
            <a:r>
              <a:rPr lang="en-US" dirty="0" smtClean="0"/>
              <a:t>It’s not possible to add any custom steps</a:t>
            </a:r>
          </a:p>
          <a:p>
            <a:r>
              <a:rPr lang="en-US" dirty="0" smtClean="0"/>
              <a:t>Supports check-in/check-out and version history</a:t>
            </a:r>
          </a:p>
          <a:p>
            <a:r>
              <a:rPr lang="en-US" dirty="0" smtClean="0"/>
              <a:t>Used by </a:t>
            </a:r>
            <a:r>
              <a:rPr lang="cs-CZ" dirty="0" smtClean="0"/>
              <a:t>D</a:t>
            </a:r>
            <a:r>
              <a:rPr lang="en-US" dirty="0" err="1" smtClean="0"/>
              <a:t>ocument</a:t>
            </a:r>
            <a:r>
              <a:rPr lang="en-US" dirty="0" smtClean="0"/>
              <a:t> libraries</a:t>
            </a:r>
          </a:p>
        </p:txBody>
      </p:sp>
    </p:spTree>
    <p:extLst>
      <p:ext uri="{BB962C8B-B14F-4D97-AF65-F5344CB8AC3E}">
        <p14:creationId xmlns:p14="http://schemas.microsoft.com/office/powerpoint/2010/main" val="38993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Reflect company organization</a:t>
            </a:r>
          </a:p>
          <a:p>
            <a:r>
              <a:rPr lang="en-US" dirty="0" smtClean="0"/>
              <a:t>Each department is represented as </a:t>
            </a:r>
            <a:r>
              <a:rPr lang="cs-CZ" dirty="0" smtClean="0"/>
              <a:t>a </a:t>
            </a:r>
            <a:r>
              <a:rPr lang="en-US" dirty="0" smtClean="0"/>
              <a:t>separate </a:t>
            </a:r>
            <a:r>
              <a:rPr lang="en-US" dirty="0" smtClean="0"/>
              <a:t>website</a:t>
            </a:r>
            <a:endParaRPr lang="en-US" dirty="0" smtClean="0"/>
          </a:p>
          <a:p>
            <a:r>
              <a:rPr lang="en-US" dirty="0" smtClean="0"/>
              <a:t>Department documents are accessible </a:t>
            </a:r>
            <a:r>
              <a:rPr lang="en-US" dirty="0"/>
              <a:t>by department members only </a:t>
            </a:r>
            <a:endParaRPr lang="en-US" dirty="0" smtClean="0"/>
          </a:p>
          <a:p>
            <a:r>
              <a:rPr lang="en-US" dirty="0" smtClean="0"/>
              <a:t>Each department can use </a:t>
            </a:r>
            <a:r>
              <a:rPr lang="cs-CZ" dirty="0" smtClean="0"/>
              <a:t>a </a:t>
            </a:r>
            <a:r>
              <a:rPr lang="en-US" dirty="0" smtClean="0"/>
              <a:t>different design schema</a:t>
            </a:r>
          </a:p>
          <a:p>
            <a:r>
              <a:rPr lang="en-US" dirty="0" smtClean="0"/>
              <a:t>Only administrators can create and manage departments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162800" cy="5253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</a:t>
            </a:r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3380"/>
            <a:ext cx="7467600" cy="549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7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Efficient </a:t>
            </a:r>
            <a:r>
              <a:rPr lang="cs-CZ" dirty="0" smtClean="0"/>
              <a:t>tool</a:t>
            </a:r>
            <a:r>
              <a:rPr lang="en-US" dirty="0" smtClean="0"/>
              <a:t> for the team collaboration and co-operation</a:t>
            </a:r>
            <a:endParaRPr lang="en-US" dirty="0"/>
          </a:p>
          <a:p>
            <a:r>
              <a:rPr lang="en-US" dirty="0"/>
              <a:t>Each </a:t>
            </a:r>
            <a:r>
              <a:rPr lang="en-US" dirty="0" smtClean="0"/>
              <a:t>workgroup </a:t>
            </a:r>
            <a:r>
              <a:rPr lang="en-US" dirty="0"/>
              <a:t>is represented as </a:t>
            </a:r>
            <a:r>
              <a:rPr lang="cs-CZ" dirty="0" smtClean="0"/>
              <a:t>a </a:t>
            </a:r>
            <a:r>
              <a:rPr lang="en-US" dirty="0" smtClean="0"/>
              <a:t>separate </a:t>
            </a:r>
            <a:r>
              <a:rPr lang="en-US" dirty="0" smtClean="0"/>
              <a:t>website</a:t>
            </a:r>
            <a:endParaRPr lang="en-US" dirty="0"/>
          </a:p>
          <a:p>
            <a:r>
              <a:rPr lang="en-US" dirty="0" smtClean="0"/>
              <a:t>Workgroup documents can be private (</a:t>
            </a:r>
            <a:r>
              <a:rPr lang="cs-CZ" dirty="0" smtClean="0"/>
              <a:t>viewed by </a:t>
            </a:r>
            <a:r>
              <a:rPr lang="en-US" dirty="0" smtClean="0"/>
              <a:t>workgroup members only) or public</a:t>
            </a:r>
            <a:endParaRPr lang="en-US" dirty="0"/>
          </a:p>
          <a:p>
            <a:r>
              <a:rPr lang="en-US" dirty="0"/>
              <a:t>Each </a:t>
            </a:r>
            <a:r>
              <a:rPr lang="en-US" dirty="0" smtClean="0"/>
              <a:t>workgroup can </a:t>
            </a:r>
            <a:r>
              <a:rPr lang="en-US" dirty="0"/>
              <a:t>use different design schema</a:t>
            </a:r>
          </a:p>
          <a:p>
            <a:r>
              <a:rPr lang="en-US" dirty="0" smtClean="0"/>
              <a:t>Any intranet user can create a workgroup</a:t>
            </a:r>
          </a:p>
          <a:p>
            <a:r>
              <a:rPr lang="en-US" dirty="0" smtClean="0"/>
              <a:t>Workgroup admin</a:t>
            </a:r>
            <a:r>
              <a:rPr lang="cs-CZ" dirty="0" smtClean="0"/>
              <a:t>istrators</a:t>
            </a:r>
            <a:r>
              <a:rPr lang="en-US" dirty="0" smtClean="0"/>
              <a:t> can modify </a:t>
            </a:r>
            <a:r>
              <a:rPr lang="cs-CZ" dirty="0" smtClean="0"/>
              <a:t>the </a:t>
            </a:r>
            <a:r>
              <a:rPr lang="en-US" dirty="0" smtClean="0"/>
              <a:t>homepage of </a:t>
            </a:r>
            <a:r>
              <a:rPr lang="cs-CZ" dirty="0" smtClean="0"/>
              <a:t>their </a:t>
            </a:r>
            <a:r>
              <a:rPr lang="en-US" dirty="0" smtClean="0"/>
              <a:t>workgroup</a:t>
            </a:r>
            <a:r>
              <a:rPr lang="cs-CZ" dirty="0" smtClean="0"/>
              <a:t>‘s</a:t>
            </a:r>
            <a:r>
              <a:rPr lang="en-US" dirty="0" smtClean="0"/>
              <a:t> sub-portal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 </a:t>
            </a:r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023848"/>
            <a:ext cx="5886450" cy="566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4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Workgroups widgets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219200"/>
            <a:ext cx="46482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8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Dashboard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Personalized webpage via widgets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181600" cy="4260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Dashboard </a:t>
            </a:r>
            <a:r>
              <a:rPr lang="en-US" dirty="0" smtClean="0"/>
              <a:t>widgets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771650"/>
            <a:ext cx="46291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6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prepared web parts and widgets we can use for customization</a:t>
            </a:r>
          </a:p>
          <a:p>
            <a:r>
              <a:rPr lang="en-US" dirty="0" smtClean="0"/>
              <a:t>Content editors can customize </a:t>
            </a:r>
            <a:r>
              <a:rPr lang="cs-CZ" dirty="0" smtClean="0"/>
              <a:t>the H</a:t>
            </a:r>
            <a:r>
              <a:rPr lang="en-US" dirty="0" err="1" smtClean="0"/>
              <a:t>ome</a:t>
            </a:r>
            <a:r>
              <a:rPr lang="en-US" dirty="0" smtClean="0"/>
              <a:t> page</a:t>
            </a:r>
            <a:r>
              <a:rPr lang="cs-CZ" dirty="0" smtClean="0"/>
              <a:t> of the whole portal</a:t>
            </a:r>
            <a:endParaRPr lang="en-US" dirty="0" smtClean="0"/>
          </a:p>
          <a:p>
            <a:r>
              <a:rPr lang="en-US" dirty="0" smtClean="0"/>
              <a:t>Workgroup owners can customize </a:t>
            </a:r>
            <a:r>
              <a:rPr lang="cs-CZ" dirty="0" smtClean="0"/>
              <a:t>the H</a:t>
            </a:r>
            <a:r>
              <a:rPr lang="en-US" dirty="0" err="1" smtClean="0"/>
              <a:t>ome</a:t>
            </a:r>
            <a:r>
              <a:rPr lang="en-US" dirty="0" smtClean="0"/>
              <a:t> page</a:t>
            </a:r>
            <a:r>
              <a:rPr lang="cs-CZ" dirty="0" smtClean="0"/>
              <a:t> of their workgroups</a:t>
            </a:r>
            <a:endParaRPr lang="en-US" dirty="0" smtClean="0"/>
          </a:p>
          <a:p>
            <a:r>
              <a:rPr lang="en-US" dirty="0" smtClean="0"/>
              <a:t>Any user can customize </a:t>
            </a:r>
            <a:r>
              <a:rPr lang="en-US" dirty="0" err="1" smtClean="0"/>
              <a:t>MyDashboard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parts &amp; Widgets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19200"/>
            <a:ext cx="76962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WebDAV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direct edit</a:t>
            </a:r>
            <a:r>
              <a:rPr lang="cs-CZ" dirty="0" smtClean="0"/>
              <a:t>ing</a:t>
            </a:r>
            <a:r>
              <a:rPr lang="en-US" dirty="0" smtClean="0"/>
              <a:t> of files </a:t>
            </a:r>
            <a:r>
              <a:rPr lang="cs-CZ" dirty="0" smtClean="0"/>
              <a:t>on</a:t>
            </a:r>
            <a:r>
              <a:rPr lang="en-US" dirty="0" smtClean="0"/>
              <a:t> the </a:t>
            </a:r>
            <a:r>
              <a:rPr lang="cs-CZ" dirty="0" smtClean="0"/>
              <a:t>live </a:t>
            </a:r>
            <a:r>
              <a:rPr lang="en-US" dirty="0" smtClean="0"/>
              <a:t>site</a:t>
            </a:r>
          </a:p>
          <a:p>
            <a:r>
              <a:rPr lang="en-US" dirty="0" smtClean="0"/>
              <a:t>The file is opened by </a:t>
            </a:r>
            <a:r>
              <a:rPr lang="cs-CZ" dirty="0" smtClean="0"/>
              <a:t>a</a:t>
            </a:r>
            <a:r>
              <a:rPr lang="en-US" dirty="0" smtClean="0"/>
              <a:t> client application</a:t>
            </a:r>
            <a:r>
              <a:rPr lang="cs-CZ" dirty="0" smtClean="0"/>
              <a:t> </a:t>
            </a:r>
            <a:r>
              <a:rPr lang="en-US" dirty="0" smtClean="0"/>
              <a:t>and saved back</a:t>
            </a:r>
            <a:r>
              <a:rPr lang="cs-CZ" dirty="0" smtClean="0"/>
              <a:t> </a:t>
            </a:r>
            <a:r>
              <a:rPr lang="en-US" dirty="0" smtClean="0"/>
              <a:t>directly</a:t>
            </a:r>
            <a:r>
              <a:rPr lang="cs-CZ" dirty="0" smtClean="0"/>
              <a:t>, without the need to create a local copy</a:t>
            </a:r>
            <a:endParaRPr lang="en-US" dirty="0" smtClean="0"/>
          </a:p>
          <a:p>
            <a:r>
              <a:rPr lang="en-US" dirty="0" smtClean="0"/>
              <a:t>E.g. MS Office files are directly editable in MS Office 2003+</a:t>
            </a:r>
          </a:p>
        </p:txBody>
      </p:sp>
    </p:spTree>
    <p:extLst>
      <p:ext uri="{BB962C8B-B14F-4D97-AF65-F5344CB8AC3E}">
        <p14:creationId xmlns:p14="http://schemas.microsoft.com/office/powerpoint/2010/main" val="2986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Multi-lingual </a:t>
            </a:r>
            <a:r>
              <a:rPr lang="en-US" dirty="0" smtClean="0"/>
              <a:t>intranets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Kentico Intranet Solution supports multi-cultural intranets including multi-cultural document libraries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52800"/>
            <a:ext cx="90487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96200" y="3352800"/>
            <a:ext cx="1295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Kentico Intranet Solution </a:t>
            </a:r>
            <a:r>
              <a:rPr lang="en-US" dirty="0" smtClean="0"/>
              <a:t>comes with two </a:t>
            </a:r>
            <a:r>
              <a:rPr lang="en-US" dirty="0" smtClean="0"/>
              <a:t>documentation</a:t>
            </a:r>
            <a:r>
              <a:rPr lang="cs-CZ" dirty="0" smtClean="0"/>
              <a:t> guides:</a:t>
            </a:r>
            <a:endParaRPr lang="en-US" dirty="0" smtClean="0"/>
          </a:p>
          <a:p>
            <a:pPr lvl="1"/>
            <a:r>
              <a:rPr lang="en-US" dirty="0" smtClean="0"/>
              <a:t>User’s guide focused on end-users</a:t>
            </a:r>
          </a:p>
          <a:p>
            <a:pPr lvl="1"/>
            <a:r>
              <a:rPr lang="en-US" dirty="0" smtClean="0"/>
              <a:t>Admin’s guide for content editors, designers, developers and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5142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azure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Azure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Azure is</a:t>
            </a:r>
            <a:r>
              <a:rPr lang="cs-CZ" dirty="0" smtClean="0"/>
              <a:t> a</a:t>
            </a:r>
            <a:r>
              <a:rPr lang="en-US" dirty="0" smtClean="0"/>
              <a:t> Cloud computing platform delivered by Microsoft Corporation</a:t>
            </a:r>
          </a:p>
          <a:p>
            <a:r>
              <a:rPr lang="en-US" dirty="0" smtClean="0"/>
              <a:t>Offers SQL Azure (based on SQL Server)</a:t>
            </a:r>
          </a:p>
          <a:p>
            <a:pPr lvl="1"/>
            <a:r>
              <a:rPr lang="en-US" dirty="0" smtClean="0"/>
              <a:t>SQL </a:t>
            </a:r>
            <a:r>
              <a:rPr lang="cs-CZ" dirty="0" smtClean="0"/>
              <a:t>F</a:t>
            </a:r>
            <a:r>
              <a:rPr lang="en-US" dirty="0" err="1" smtClean="0"/>
              <a:t>ull</a:t>
            </a:r>
            <a:r>
              <a:rPr lang="en-US" dirty="0" smtClean="0"/>
              <a:t>-text is not ready for Windows Azure yet</a:t>
            </a:r>
          </a:p>
          <a:p>
            <a:r>
              <a:rPr lang="en-US" dirty="0"/>
              <a:t>Supports ASP.NET </a:t>
            </a:r>
            <a:r>
              <a:rPr lang="en-US" dirty="0" smtClean="0"/>
              <a:t>development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1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feature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Kentico </a:t>
            </a:r>
            <a:r>
              <a:rPr lang="en-US" dirty="0" smtClean="0"/>
              <a:t>CMS 5.5 R2 </a:t>
            </a:r>
            <a:r>
              <a:rPr lang="en-US" dirty="0" smtClean="0"/>
              <a:t>on Windows </a:t>
            </a:r>
            <a:r>
              <a:rPr lang="en-US" dirty="0" smtClean="0"/>
              <a:t>Azure has the following limitations:</a:t>
            </a:r>
          </a:p>
          <a:p>
            <a:pPr lvl="1"/>
            <a:r>
              <a:rPr lang="en-US" dirty="0" smtClean="0"/>
              <a:t>Doesn’t support any file</a:t>
            </a:r>
            <a:r>
              <a:rPr lang="cs-CZ" dirty="0" smtClean="0"/>
              <a:t>-</a:t>
            </a:r>
            <a:r>
              <a:rPr lang="en-US" dirty="0" smtClean="0"/>
              <a:t>based operations (import/export, Smart Search, Media libraries)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 smtClean="0"/>
              <a:t>only Single </a:t>
            </a:r>
            <a:r>
              <a:rPr lang="en-US" dirty="0" smtClean="0"/>
              <a:t>Instance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8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Document Management </a:t>
            </a:r>
            <a:r>
              <a:rPr lang="en-US" dirty="0"/>
              <a:t>Package </a:t>
            </a:r>
            <a:r>
              <a:rPr lang="en-US" dirty="0" smtClean="0"/>
              <a:t>(from </a:t>
            </a:r>
            <a:r>
              <a:rPr lang="en-US" dirty="0"/>
              <a:t>$</a:t>
            </a:r>
            <a:r>
              <a:rPr lang="en-US" dirty="0" smtClean="0"/>
              <a:t>1,499) includes:</a:t>
            </a:r>
            <a:endParaRPr lang="en-US" dirty="0"/>
          </a:p>
          <a:p>
            <a:pPr lvl="1"/>
            <a:r>
              <a:rPr lang="en-US" dirty="0" smtClean="0"/>
              <a:t>Document management</a:t>
            </a:r>
          </a:p>
          <a:p>
            <a:pPr lvl="1"/>
            <a:r>
              <a:rPr lang="en-US" dirty="0" smtClean="0"/>
              <a:t>Project management</a:t>
            </a:r>
          </a:p>
          <a:p>
            <a:pPr lvl="1"/>
            <a:r>
              <a:rPr lang="en-US" dirty="0" smtClean="0"/>
              <a:t>Task management</a:t>
            </a:r>
          </a:p>
          <a:p>
            <a:pPr lvl="1"/>
            <a:r>
              <a:rPr lang="en-US" dirty="0" smtClean="0"/>
              <a:t>WebDAV support</a:t>
            </a:r>
            <a:endParaRPr lang="en-US" dirty="0" smtClean="0"/>
          </a:p>
          <a:p>
            <a:r>
              <a:rPr lang="en-US" dirty="0"/>
              <a:t>Cloud hosting no longer requires cloud </a:t>
            </a:r>
            <a:r>
              <a:rPr lang="en-US" dirty="0" smtClean="0"/>
              <a:t>license</a:t>
            </a:r>
          </a:p>
          <a:p>
            <a:pPr lvl="1"/>
            <a:r>
              <a:rPr lang="en-US" dirty="0" smtClean="0"/>
              <a:t>Licensed </a:t>
            </a:r>
            <a:r>
              <a:rPr lang="en-US" dirty="0"/>
              <a:t>per cloud instance as in web </a:t>
            </a:r>
            <a:r>
              <a:rPr lang="en-US" dirty="0" smtClean="0"/>
              <a:t>farms</a:t>
            </a:r>
          </a:p>
          <a:p>
            <a:r>
              <a:rPr lang="en-US" dirty="0" smtClean="0"/>
              <a:t>Ultimate edition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PRICE CHANGES!!!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How to reach us?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  <a:hlinkClick r:id="rId2"/>
              </a:rPr>
              <a:t>http://www.facebook.com/KenticoCMS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  <a:hlinkClick r:id="rId3"/>
            </a:endParaRPr>
          </a:p>
          <a:p>
            <a:r>
              <a:rPr lang="en-US" sz="2800" u="sng" dirty="0" smtClean="0">
                <a:latin typeface="Arial" charset="0"/>
                <a:cs typeface="Arial" charset="0"/>
                <a:hlinkClick r:id="rId4"/>
              </a:rPr>
              <a:t>http://twitter.com/kenticocms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  <a:hlinkClick r:id="rId5"/>
              </a:rPr>
              <a:t>http://kentico.uservoice.com/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2400" dirty="0" smtClean="0">
                <a:latin typeface="Arial" charset="0"/>
                <a:cs typeface="Arial" charset="0"/>
              </a:rPr>
              <a:t>Suggest new Kentico CMS features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36868" name="Picture 2" descr="Join us on Facebook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49" y="1495425"/>
            <a:ext cx="15525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Join us on Twitter">
            <a:hlinkClick r:id="rId3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819400"/>
            <a:ext cx="1647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User voice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3" y="4038600"/>
            <a:ext cx="1895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5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Focused on team collaboration and co-operation</a:t>
            </a:r>
          </a:p>
          <a:p>
            <a:r>
              <a:rPr lang="en-US" dirty="0" smtClean="0"/>
              <a:t>Can be created and managed directly by end users</a:t>
            </a:r>
          </a:p>
          <a:p>
            <a:r>
              <a:rPr lang="en-US" dirty="0" smtClean="0"/>
              <a:t>Workgroup members may invite other users to join the workgroup</a:t>
            </a:r>
          </a:p>
        </p:txBody>
      </p:sp>
    </p:spTree>
    <p:extLst>
      <p:ext uri="{BB962C8B-B14F-4D97-AF65-F5344CB8AC3E}">
        <p14:creationId xmlns:p14="http://schemas.microsoft.com/office/powerpoint/2010/main" val="11002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Workgroup includes following modules:</a:t>
            </a:r>
          </a:p>
          <a:p>
            <a:pPr lvl="1"/>
            <a:r>
              <a:rPr lang="en-US" dirty="0" smtClean="0"/>
              <a:t>Project management</a:t>
            </a:r>
          </a:p>
          <a:p>
            <a:pPr lvl="1"/>
            <a:r>
              <a:rPr lang="en-US" dirty="0" smtClean="0"/>
              <a:t>Message boards</a:t>
            </a:r>
          </a:p>
          <a:p>
            <a:pPr lvl="1"/>
            <a:r>
              <a:rPr lang="en-US" dirty="0" smtClean="0"/>
              <a:t>Forums</a:t>
            </a:r>
          </a:p>
          <a:p>
            <a:pPr lvl="1"/>
            <a:r>
              <a:rPr lang="en-US" dirty="0" smtClean="0"/>
              <a:t>Wikis</a:t>
            </a:r>
          </a:p>
          <a:p>
            <a:pPr lvl="1"/>
            <a:r>
              <a:rPr lang="en-US" dirty="0" smtClean="0"/>
              <a:t>Polls</a:t>
            </a:r>
          </a:p>
          <a:p>
            <a:pPr lvl="1"/>
            <a:r>
              <a:rPr lang="en-US" dirty="0" smtClean="0"/>
              <a:t>Media libraries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9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6798"/>
            <a:ext cx="9104204" cy="518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2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library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ico-blue-strip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Kentico-blue-stripes</Template>
  <TotalTime>4611</TotalTime>
  <Words>879</Words>
  <Application>Microsoft Office PowerPoint</Application>
  <PresentationFormat>On-screen Show (4:3)</PresentationFormat>
  <Paragraphs>172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Kentico-blue-stripes</vt:lpstr>
      <vt:lpstr>Kentico CMS 5.5 R2</vt:lpstr>
      <vt:lpstr>Highlights</vt:lpstr>
      <vt:lpstr>MS Sharepoint 2010</vt:lpstr>
      <vt:lpstr>“Versioning without workflow”</vt:lpstr>
      <vt:lpstr>WebDAV support</vt:lpstr>
      <vt:lpstr>Workgroups</vt:lpstr>
      <vt:lpstr>Workgroups</vt:lpstr>
      <vt:lpstr>Workgroups</vt:lpstr>
      <vt:lpstr>Document library</vt:lpstr>
      <vt:lpstr>Overview</vt:lpstr>
      <vt:lpstr>Live site</vt:lpstr>
      <vt:lpstr>Multi-lingual files</vt:lpstr>
      <vt:lpstr>Project management</vt:lpstr>
      <vt:lpstr>Overview</vt:lpstr>
      <vt:lpstr>Project info</vt:lpstr>
      <vt:lpstr>Project management</vt:lpstr>
      <vt:lpstr>Task management</vt:lpstr>
      <vt:lpstr>CMSDesk</vt:lpstr>
      <vt:lpstr>Configuration</vt:lpstr>
      <vt:lpstr>Workgroups - CMSDesk</vt:lpstr>
      <vt:lpstr>Workgroups – Live site</vt:lpstr>
      <vt:lpstr>Personal tasks</vt:lpstr>
      <vt:lpstr>Current projects &amp; tasks status</vt:lpstr>
      <vt:lpstr>Web parts &amp; Widgets</vt:lpstr>
      <vt:lpstr>Intranet solution</vt:lpstr>
      <vt:lpstr>Overview</vt:lpstr>
      <vt:lpstr>User contribution</vt:lpstr>
      <vt:lpstr>User contribution</vt:lpstr>
      <vt:lpstr>The basics</vt:lpstr>
      <vt:lpstr>Main portal</vt:lpstr>
      <vt:lpstr>Company focused documents</vt:lpstr>
      <vt:lpstr>Internal Document Libraries</vt:lpstr>
      <vt:lpstr>Corporate News</vt:lpstr>
      <vt:lpstr>Company Events</vt:lpstr>
      <vt:lpstr>Multimedia sharing</vt:lpstr>
      <vt:lpstr>Blogs for all employees</vt:lpstr>
      <vt:lpstr>Internal forums</vt:lpstr>
      <vt:lpstr>Employees directory</vt:lpstr>
      <vt:lpstr>Powerful portal search</vt:lpstr>
      <vt:lpstr>Departments</vt:lpstr>
      <vt:lpstr>Departments</vt:lpstr>
      <vt:lpstr>Department website</vt:lpstr>
      <vt:lpstr>Workgroups</vt:lpstr>
      <vt:lpstr>Workgroup website</vt:lpstr>
      <vt:lpstr>Workgroups widgets</vt:lpstr>
      <vt:lpstr>My Dashboard</vt:lpstr>
      <vt:lpstr>My Dashboard widgets</vt:lpstr>
      <vt:lpstr>Customization</vt:lpstr>
      <vt:lpstr>Web parts &amp; Widgets</vt:lpstr>
      <vt:lpstr>Multi-lingual intranets</vt:lpstr>
      <vt:lpstr>Documentation </vt:lpstr>
      <vt:lpstr>Windows azure</vt:lpstr>
      <vt:lpstr>Windows Azure</vt:lpstr>
      <vt:lpstr>Limited feature set</vt:lpstr>
      <vt:lpstr>Licensing</vt:lpstr>
      <vt:lpstr>Licensing</vt:lpstr>
      <vt:lpstr>How to reach us?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Kentico CMS 5.5 R2</dc:title>
  <dc:creator>Michal Neuwirth</dc:creator>
  <cp:lastModifiedBy>Michal Neuwirth</cp:lastModifiedBy>
  <cp:revision>109</cp:revision>
  <dcterms:created xsi:type="dcterms:W3CDTF">2010-12-01T17:08:01Z</dcterms:created>
  <dcterms:modified xsi:type="dcterms:W3CDTF">2010-12-14T08:40:35Z</dcterms:modified>
</cp:coreProperties>
</file>